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91" r:id="rId3"/>
    <p:sldId id="389" r:id="rId4"/>
    <p:sldId id="390" r:id="rId5"/>
    <p:sldId id="275" r:id="rId6"/>
    <p:sldId id="272" r:id="rId7"/>
    <p:sldId id="274" r:id="rId8"/>
    <p:sldId id="277" r:id="rId9"/>
    <p:sldId id="281" r:id="rId10"/>
    <p:sldId id="283" r:id="rId11"/>
    <p:sldId id="284" r:id="rId12"/>
    <p:sldId id="286" r:id="rId13"/>
    <p:sldId id="293" r:id="rId14"/>
    <p:sldId id="295" r:id="rId15"/>
    <p:sldId id="298" r:id="rId16"/>
    <p:sldId id="299" r:id="rId17"/>
    <p:sldId id="301" r:id="rId18"/>
    <p:sldId id="307" r:id="rId19"/>
    <p:sldId id="308" r:id="rId20"/>
    <p:sldId id="317" r:id="rId21"/>
    <p:sldId id="320" r:id="rId22"/>
    <p:sldId id="325" r:id="rId23"/>
    <p:sldId id="328" r:id="rId24"/>
    <p:sldId id="332" r:id="rId25"/>
    <p:sldId id="340" r:id="rId26"/>
    <p:sldId id="341" r:id="rId27"/>
    <p:sldId id="342" r:id="rId28"/>
    <p:sldId id="343" r:id="rId29"/>
    <p:sldId id="344" r:id="rId30"/>
    <p:sldId id="346" r:id="rId31"/>
    <p:sldId id="349" r:id="rId32"/>
    <p:sldId id="350" r:id="rId33"/>
    <p:sldId id="351" r:id="rId34"/>
    <p:sldId id="352" r:id="rId35"/>
    <p:sldId id="354" r:id="rId36"/>
    <p:sldId id="355" r:id="rId37"/>
    <p:sldId id="358" r:id="rId38"/>
    <p:sldId id="359" r:id="rId39"/>
    <p:sldId id="360" r:id="rId40"/>
    <p:sldId id="362" r:id="rId41"/>
    <p:sldId id="363" r:id="rId42"/>
    <p:sldId id="366" r:id="rId43"/>
    <p:sldId id="377" r:id="rId44"/>
    <p:sldId id="383" r:id="rId45"/>
    <p:sldId id="269" r:id="rId4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FCB8E75-4FD6-4BB2-97A4-F84EF7FF1456}">
          <p14:sldIdLst>
            <p14:sldId id="256"/>
            <p14:sldId id="391"/>
            <p14:sldId id="389"/>
            <p14:sldId id="390"/>
          </p14:sldIdLst>
        </p14:section>
        <p14:section name="CHƯƠNG I" id="{27ECA3F4-287E-480E-BC63-CF401828601A}">
          <p14:sldIdLst>
            <p14:sldId id="275"/>
            <p14:sldId id="272"/>
          </p14:sldIdLst>
        </p14:section>
        <p14:section name="CHƯƠNG II" id="{E5BE92AB-57EC-48E9-A343-7CBFCD715A67}">
          <p14:sldIdLst>
            <p14:sldId id="274"/>
            <p14:sldId id="277"/>
            <p14:sldId id="281"/>
            <p14:sldId id="283"/>
            <p14:sldId id="284"/>
          </p14:sldIdLst>
        </p14:section>
        <p14:section name="CHƯƠNG III" id="{D4D6AF80-3C5B-478B-9ECE-DCB54E84F87F}">
          <p14:sldIdLst>
            <p14:sldId id="286"/>
          </p14:sldIdLst>
        </p14:section>
        <p14:section name="CHƯƠNG IV" id="{58F7109D-19C6-4EF3-B69A-8785489FD4A3}">
          <p14:sldIdLst>
            <p14:sldId id="293"/>
            <p14:sldId id="295"/>
            <p14:sldId id="298"/>
            <p14:sldId id="299"/>
          </p14:sldIdLst>
        </p14:section>
        <p14:section name="CHƯƠNG V" id="{0E3BB84C-814D-43E4-A407-357F728129AF}">
          <p14:sldIdLst>
            <p14:sldId id="301"/>
          </p14:sldIdLst>
        </p14:section>
        <p14:section name="CHƯƠNG VI" id="{7E4F994F-548A-40E9-BF47-A50B76415FFB}">
          <p14:sldIdLst>
            <p14:sldId id="307"/>
            <p14:sldId id="308"/>
            <p14:sldId id="317"/>
            <p14:sldId id="320"/>
            <p14:sldId id="325"/>
            <p14:sldId id="328"/>
            <p14:sldId id="332"/>
            <p14:sldId id="340"/>
            <p14:sldId id="341"/>
            <p14:sldId id="342"/>
          </p14:sldIdLst>
        </p14:section>
        <p14:section name="CHƯƠNG VII" id="{CA285864-1DDB-4691-B534-4AEFF1A7DFA6}">
          <p14:sldIdLst>
            <p14:sldId id="343"/>
            <p14:sldId id="344"/>
            <p14:sldId id="346"/>
            <p14:sldId id="349"/>
            <p14:sldId id="350"/>
            <p14:sldId id="351"/>
            <p14:sldId id="352"/>
            <p14:sldId id="354"/>
            <p14:sldId id="355"/>
            <p14:sldId id="358"/>
            <p14:sldId id="359"/>
            <p14:sldId id="360"/>
            <p14:sldId id="362"/>
            <p14:sldId id="363"/>
            <p14:sldId id="366"/>
            <p14:sldId id="377"/>
            <p14:sldId id="383"/>
          </p14:sldIdLst>
        </p14:section>
        <p14:section name="SLIDE CẢM ƠN" id="{021C04B0-BCDE-41A0-8563-E2103F07400B}">
          <p14:sldIdLst>
            <p14:sldId id="26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EFE7"/>
    <a:srgbClr val="FDF0E9"/>
    <a:srgbClr val="FCE7DC"/>
    <a:srgbClr val="0025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733CDD-A8E7-467C-8A47-3C31E21ACA91}" v="136" dt="2025-07-29T15:47:19.2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4" autoAdjust="0"/>
    <p:restoredTop sz="95706" autoAdjust="0"/>
  </p:normalViewPr>
  <p:slideViewPr>
    <p:cSldViewPr snapToGrid="0">
      <p:cViewPr varScale="1">
        <p:scale>
          <a:sx n="95" d="100"/>
          <a:sy n="95" d="100"/>
        </p:scale>
        <p:origin x="67"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Quyen Vu" userId="105739f40b6b0aca" providerId="LiveId" clId="{65733CDD-A8E7-467C-8A47-3C31E21ACA91}"/>
    <pc:docChg chg="undo redo custSel addSld delSld modSld modMainMaster delSection modSection">
      <pc:chgData name="Quyen Vu" userId="105739f40b6b0aca" providerId="LiveId" clId="{65733CDD-A8E7-467C-8A47-3C31E21ACA91}" dt="2025-07-29T15:50:39.344" v="961" actId="207"/>
      <pc:docMkLst>
        <pc:docMk/>
      </pc:docMkLst>
      <pc:sldChg chg="setBg">
        <pc:chgData name="Quyen Vu" userId="105739f40b6b0aca" providerId="LiveId" clId="{65733CDD-A8E7-467C-8A47-3C31E21ACA91}" dt="2025-07-29T14:42:42.493" v="27"/>
        <pc:sldMkLst>
          <pc:docMk/>
          <pc:sldMk cId="2292453679" sldId="256"/>
        </pc:sldMkLst>
      </pc:sldChg>
      <pc:sldChg chg="addSp delSp modSp mod">
        <pc:chgData name="Quyen Vu" userId="105739f40b6b0aca" providerId="LiveId" clId="{65733CDD-A8E7-467C-8A47-3C31E21ACA91}" dt="2025-07-29T15:46:31.234" v="919" actId="404"/>
        <pc:sldMkLst>
          <pc:docMk/>
          <pc:sldMk cId="144785390" sldId="272"/>
        </pc:sldMkLst>
        <pc:spChg chg="mod">
          <ac:chgData name="Quyen Vu" userId="105739f40b6b0aca" providerId="LiveId" clId="{65733CDD-A8E7-467C-8A47-3C31E21ACA91}" dt="2025-07-29T15:35:11.863" v="823" actId="207"/>
          <ac:spMkLst>
            <pc:docMk/>
            <pc:sldMk cId="144785390" sldId="272"/>
            <ac:spMk id="2" creationId="{D63CAD51-678F-9F9D-6B6F-249211FAF23E}"/>
          </ac:spMkLst>
        </pc:spChg>
        <pc:spChg chg="add del mod">
          <ac:chgData name="Quyen Vu" userId="105739f40b6b0aca" providerId="LiveId" clId="{65733CDD-A8E7-467C-8A47-3C31E21ACA91}" dt="2025-07-29T14:57:15.795" v="143" actId="478"/>
          <ac:spMkLst>
            <pc:docMk/>
            <pc:sldMk cId="144785390" sldId="272"/>
            <ac:spMk id="4" creationId="{FD3AEB74-5D04-8722-354F-87428FC5CFCB}"/>
          </ac:spMkLst>
        </pc:spChg>
        <pc:spChg chg="mod">
          <ac:chgData name="Quyen Vu" userId="105739f40b6b0aca" providerId="LiveId" clId="{65733CDD-A8E7-467C-8A47-3C31E21ACA91}" dt="2025-07-29T15:46:31.234" v="919" actId="404"/>
          <ac:spMkLst>
            <pc:docMk/>
            <pc:sldMk cId="144785390" sldId="272"/>
            <ac:spMk id="10" creationId="{B19400DD-633F-B1FF-912A-4450FD79BBFA}"/>
          </ac:spMkLst>
        </pc:spChg>
      </pc:sldChg>
      <pc:sldChg chg="addSp delSp modSp mod">
        <pc:chgData name="Quyen Vu" userId="105739f40b6b0aca" providerId="LiveId" clId="{65733CDD-A8E7-467C-8A47-3C31E21ACA91}" dt="2025-07-29T15:46:40.401" v="921" actId="403"/>
        <pc:sldMkLst>
          <pc:docMk/>
          <pc:sldMk cId="3326499098" sldId="274"/>
        </pc:sldMkLst>
        <pc:spChg chg="add del mod">
          <ac:chgData name="Quyen Vu" userId="105739f40b6b0aca" providerId="LiveId" clId="{65733CDD-A8E7-467C-8A47-3C31E21ACA91}" dt="2025-07-29T14:57:23.132" v="145" actId="478"/>
          <ac:spMkLst>
            <pc:docMk/>
            <pc:sldMk cId="3326499098" sldId="274"/>
            <ac:spMk id="4" creationId="{D2A8DB89-6628-5E92-328F-3F14C9D84D96}"/>
          </ac:spMkLst>
        </pc:spChg>
        <pc:spChg chg="mod">
          <ac:chgData name="Quyen Vu" userId="105739f40b6b0aca" providerId="LiveId" clId="{65733CDD-A8E7-467C-8A47-3C31E21ACA91}" dt="2025-07-29T15:46:40.401" v="921" actId="403"/>
          <ac:spMkLst>
            <pc:docMk/>
            <pc:sldMk cId="3326499098" sldId="274"/>
            <ac:spMk id="10" creationId="{ED6687B3-9A8E-8606-38ED-C145AFA144C8}"/>
          </ac:spMkLst>
        </pc:spChg>
      </pc:sldChg>
      <pc:sldChg chg="modSp mod">
        <pc:chgData name="Quyen Vu" userId="105739f40b6b0aca" providerId="LiveId" clId="{65733CDD-A8E7-467C-8A47-3C31E21ACA91}" dt="2025-07-29T15:46:22.332" v="916" actId="404"/>
        <pc:sldMkLst>
          <pc:docMk/>
          <pc:sldMk cId="4204608998" sldId="275"/>
        </pc:sldMkLst>
        <pc:spChg chg="mod">
          <ac:chgData name="Quyen Vu" userId="105739f40b6b0aca" providerId="LiveId" clId="{65733CDD-A8E7-467C-8A47-3C31E21ACA91}" dt="2025-07-29T14:57:05.184" v="141" actId="1076"/>
          <ac:spMkLst>
            <pc:docMk/>
            <pc:sldMk cId="4204608998" sldId="275"/>
            <ac:spMk id="2" creationId="{9BF4C564-2025-29A3-BDD2-DD3C1ADF3F41}"/>
          </ac:spMkLst>
        </pc:spChg>
        <pc:spChg chg="mod">
          <ac:chgData name="Quyen Vu" userId="105739f40b6b0aca" providerId="LiveId" clId="{65733CDD-A8E7-467C-8A47-3C31E21ACA91}" dt="2025-07-29T14:56:58.113" v="140" actId="14100"/>
          <ac:spMkLst>
            <pc:docMk/>
            <pc:sldMk cId="4204608998" sldId="275"/>
            <ac:spMk id="3" creationId="{0CAAFE30-9D7F-E4B2-9698-F26DDB501344}"/>
          </ac:spMkLst>
        </pc:spChg>
        <pc:spChg chg="mod">
          <ac:chgData name="Quyen Vu" userId="105739f40b6b0aca" providerId="LiveId" clId="{65733CDD-A8E7-467C-8A47-3C31E21ACA91}" dt="2025-07-29T15:46:22.332" v="916" actId="404"/>
          <ac:spMkLst>
            <pc:docMk/>
            <pc:sldMk cId="4204608998" sldId="275"/>
            <ac:spMk id="10" creationId="{EC7C7FDC-D4B7-8FF8-19F5-C467CD1F23F9}"/>
          </ac:spMkLst>
        </pc:spChg>
      </pc:sldChg>
      <pc:sldChg chg="addSp delSp modSp mod">
        <pc:chgData name="Quyen Vu" userId="105739f40b6b0aca" providerId="LiveId" clId="{65733CDD-A8E7-467C-8A47-3C31E21ACA91}" dt="2025-07-29T15:39:08.508" v="851" actId="2710"/>
        <pc:sldMkLst>
          <pc:docMk/>
          <pc:sldMk cId="1587186605" sldId="277"/>
        </pc:sldMkLst>
        <pc:spChg chg="mod">
          <ac:chgData name="Quyen Vu" userId="105739f40b6b0aca" providerId="LiveId" clId="{65733CDD-A8E7-467C-8A47-3C31E21ACA91}" dt="2025-07-29T14:57:43.061" v="150" actId="14100"/>
          <ac:spMkLst>
            <pc:docMk/>
            <pc:sldMk cId="1587186605" sldId="277"/>
            <ac:spMk id="2" creationId="{29F4F211-4A14-50A2-06B0-AF831CD178F6}"/>
          </ac:spMkLst>
        </pc:spChg>
        <pc:spChg chg="mod">
          <ac:chgData name="Quyen Vu" userId="105739f40b6b0aca" providerId="LiveId" clId="{65733CDD-A8E7-467C-8A47-3C31E21ACA91}" dt="2025-07-29T14:57:35.140" v="148" actId="14100"/>
          <ac:spMkLst>
            <pc:docMk/>
            <pc:sldMk cId="1587186605" sldId="277"/>
            <ac:spMk id="3" creationId="{493B4280-9FA3-FF7C-5143-0DB8238DC1DE}"/>
          </ac:spMkLst>
        </pc:spChg>
        <pc:spChg chg="add del mod">
          <ac:chgData name="Quyen Vu" userId="105739f40b6b0aca" providerId="LiveId" clId="{65733CDD-A8E7-467C-8A47-3C31E21ACA91}" dt="2025-07-29T14:57:46.255" v="151" actId="478"/>
          <ac:spMkLst>
            <pc:docMk/>
            <pc:sldMk cId="1587186605" sldId="277"/>
            <ac:spMk id="4" creationId="{54B97E2C-2EE7-0FC6-CDAD-888C42051931}"/>
          </ac:spMkLst>
        </pc:spChg>
        <pc:spChg chg="add mod">
          <ac:chgData name="Quyen Vu" userId="105739f40b6b0aca" providerId="LiveId" clId="{65733CDD-A8E7-467C-8A47-3C31E21ACA91}" dt="2025-07-29T15:39:08.508" v="851" actId="2710"/>
          <ac:spMkLst>
            <pc:docMk/>
            <pc:sldMk cId="1587186605" sldId="277"/>
            <ac:spMk id="5" creationId="{D6235841-477C-B3E2-29A2-889E4FB44EDF}"/>
          </ac:spMkLst>
        </pc:spChg>
        <pc:spChg chg="del mod">
          <ac:chgData name="Quyen Vu" userId="105739f40b6b0aca" providerId="LiveId" clId="{65733CDD-A8E7-467C-8A47-3C31E21ACA91}" dt="2025-07-29T15:19:47" v="485" actId="478"/>
          <ac:spMkLst>
            <pc:docMk/>
            <pc:sldMk cId="1587186605" sldId="277"/>
            <ac:spMk id="10" creationId="{3B458B3E-44BE-9715-66FD-6C51D71A7076}"/>
          </ac:spMkLst>
        </pc:spChg>
      </pc:sldChg>
      <pc:sldChg chg="addSp delSp modSp mod">
        <pc:chgData name="Quyen Vu" userId="105739f40b6b0aca" providerId="LiveId" clId="{65733CDD-A8E7-467C-8A47-3C31E21ACA91}" dt="2025-07-29T15:39:18.744" v="853" actId="2710"/>
        <pc:sldMkLst>
          <pc:docMk/>
          <pc:sldMk cId="1950268591" sldId="281"/>
        </pc:sldMkLst>
        <pc:spChg chg="mod">
          <ac:chgData name="Quyen Vu" userId="105739f40b6b0aca" providerId="LiveId" clId="{65733CDD-A8E7-467C-8A47-3C31E21ACA91}" dt="2025-07-29T14:49:54.691" v="123" actId="1076"/>
          <ac:spMkLst>
            <pc:docMk/>
            <pc:sldMk cId="1950268591" sldId="281"/>
            <ac:spMk id="2" creationId="{62B027A8-D4D6-3F47-AF29-A35DE38EEFDF}"/>
          </ac:spMkLst>
        </pc:spChg>
        <pc:spChg chg="mod">
          <ac:chgData name="Quyen Vu" userId="105739f40b6b0aca" providerId="LiveId" clId="{65733CDD-A8E7-467C-8A47-3C31E21ACA91}" dt="2025-07-29T14:49:51.009" v="122" actId="14100"/>
          <ac:spMkLst>
            <pc:docMk/>
            <pc:sldMk cId="1950268591" sldId="281"/>
            <ac:spMk id="3" creationId="{11B4B0F5-AE95-A074-A15F-E3CA2969804A}"/>
          </ac:spMkLst>
        </pc:spChg>
        <pc:spChg chg="add del mod">
          <ac:chgData name="Quyen Vu" userId="105739f40b6b0aca" providerId="LiveId" clId="{65733CDD-A8E7-467C-8A47-3C31E21ACA91}" dt="2025-07-29T14:58:01.366" v="155" actId="478"/>
          <ac:spMkLst>
            <pc:docMk/>
            <pc:sldMk cId="1950268591" sldId="281"/>
            <ac:spMk id="4" creationId="{EB654ABF-7BB8-3B70-CD7F-8C72B0C7C46C}"/>
          </ac:spMkLst>
        </pc:spChg>
        <pc:spChg chg="mod">
          <ac:chgData name="Quyen Vu" userId="105739f40b6b0aca" providerId="LiveId" clId="{65733CDD-A8E7-467C-8A47-3C31E21ACA91}" dt="2025-07-29T15:39:18.744" v="853" actId="2710"/>
          <ac:spMkLst>
            <pc:docMk/>
            <pc:sldMk cId="1950268591" sldId="281"/>
            <ac:spMk id="10" creationId="{DBD98C5C-A303-538C-B383-D99BDE6AD075}"/>
          </ac:spMkLst>
        </pc:spChg>
      </pc:sldChg>
      <pc:sldChg chg="addSp delSp modSp mod">
        <pc:chgData name="Quyen Vu" userId="105739f40b6b0aca" providerId="LiveId" clId="{65733CDD-A8E7-467C-8A47-3C31E21ACA91}" dt="2025-07-29T15:40:10.552" v="857" actId="1076"/>
        <pc:sldMkLst>
          <pc:docMk/>
          <pc:sldMk cId="2041860086" sldId="283"/>
        </pc:sldMkLst>
        <pc:spChg chg="mod">
          <ac:chgData name="Quyen Vu" userId="105739f40b6b0aca" providerId="LiveId" clId="{65733CDD-A8E7-467C-8A47-3C31E21ACA91}" dt="2025-07-29T15:36:12.297" v="834" actId="255"/>
          <ac:spMkLst>
            <pc:docMk/>
            <pc:sldMk cId="2041860086" sldId="283"/>
            <ac:spMk id="2" creationId="{DCE1922B-ACD2-D4A5-E5A0-CBD16D661959}"/>
          </ac:spMkLst>
        </pc:spChg>
        <pc:spChg chg="del mod">
          <ac:chgData name="Quyen Vu" userId="105739f40b6b0aca" providerId="LiveId" clId="{65733CDD-A8E7-467C-8A47-3C31E21ACA91}" dt="2025-07-29T15:19:07.068" v="480" actId="478"/>
          <ac:spMkLst>
            <pc:docMk/>
            <pc:sldMk cId="2041860086" sldId="283"/>
            <ac:spMk id="3" creationId="{0D26EBA2-083F-F078-F573-24964D3760B7}"/>
          </ac:spMkLst>
        </pc:spChg>
        <pc:spChg chg="add del mod">
          <ac:chgData name="Quyen Vu" userId="105739f40b6b0aca" providerId="LiveId" clId="{65733CDD-A8E7-467C-8A47-3C31E21ACA91}" dt="2025-07-29T14:58:05.274" v="157" actId="478"/>
          <ac:spMkLst>
            <pc:docMk/>
            <pc:sldMk cId="2041860086" sldId="283"/>
            <ac:spMk id="4" creationId="{EAABB64C-02B3-41C8-5528-B117F0648C81}"/>
          </ac:spMkLst>
        </pc:spChg>
        <pc:spChg chg="add mod">
          <ac:chgData name="Quyen Vu" userId="105739f40b6b0aca" providerId="LiveId" clId="{65733CDD-A8E7-467C-8A47-3C31E21ACA91}" dt="2025-07-29T15:19:07.411" v="481"/>
          <ac:spMkLst>
            <pc:docMk/>
            <pc:sldMk cId="2041860086" sldId="283"/>
            <ac:spMk id="5" creationId="{0E7BA6CC-1F7B-CF9C-77A6-B8748F8CBF7C}"/>
          </ac:spMkLst>
        </pc:spChg>
        <pc:spChg chg="mod">
          <ac:chgData name="Quyen Vu" userId="105739f40b6b0aca" providerId="LiveId" clId="{65733CDD-A8E7-467C-8A47-3C31E21ACA91}" dt="2025-07-29T15:40:10.552" v="857" actId="1076"/>
          <ac:spMkLst>
            <pc:docMk/>
            <pc:sldMk cId="2041860086" sldId="283"/>
            <ac:spMk id="10" creationId="{6129E2E8-31A5-6F2E-67B1-5AAA1BD71B7B}"/>
          </ac:spMkLst>
        </pc:spChg>
      </pc:sldChg>
      <pc:sldChg chg="addSp delSp modSp mod">
        <pc:chgData name="Quyen Vu" userId="105739f40b6b0aca" providerId="LiveId" clId="{65733CDD-A8E7-467C-8A47-3C31E21ACA91}" dt="2025-07-29T15:40:24.143" v="858" actId="14100"/>
        <pc:sldMkLst>
          <pc:docMk/>
          <pc:sldMk cId="1168783421" sldId="284"/>
        </pc:sldMkLst>
        <pc:spChg chg="add del mod">
          <ac:chgData name="Quyen Vu" userId="105739f40b6b0aca" providerId="LiveId" clId="{65733CDD-A8E7-467C-8A47-3C31E21ACA91}" dt="2025-07-29T14:58:11.562" v="159" actId="478"/>
          <ac:spMkLst>
            <pc:docMk/>
            <pc:sldMk cId="1168783421" sldId="284"/>
            <ac:spMk id="4" creationId="{9BF39BD5-1E3A-3DC6-B65F-458C1A0E62E8}"/>
          </ac:spMkLst>
        </pc:spChg>
        <pc:spChg chg="mod">
          <ac:chgData name="Quyen Vu" userId="105739f40b6b0aca" providerId="LiveId" clId="{65733CDD-A8E7-467C-8A47-3C31E21ACA91}" dt="2025-07-29T15:40:24.143" v="858" actId="14100"/>
          <ac:spMkLst>
            <pc:docMk/>
            <pc:sldMk cId="1168783421" sldId="284"/>
            <ac:spMk id="10" creationId="{5492BD21-50E6-1F45-C567-34A699774DE5}"/>
          </ac:spMkLst>
        </pc:spChg>
      </pc:sldChg>
      <pc:sldChg chg="addSp modSp mod">
        <pc:chgData name="Quyen Vu" userId="105739f40b6b0aca" providerId="LiveId" clId="{65733CDD-A8E7-467C-8A47-3C31E21ACA91}" dt="2025-07-29T15:37:13.390" v="839" actId="404"/>
        <pc:sldMkLst>
          <pc:docMk/>
          <pc:sldMk cId="3557006082" sldId="286"/>
        </pc:sldMkLst>
        <pc:spChg chg="add mod">
          <ac:chgData name="Quyen Vu" userId="105739f40b6b0aca" providerId="LiveId" clId="{65733CDD-A8E7-467C-8A47-3C31E21ACA91}" dt="2025-07-29T14:58:14.280" v="160"/>
          <ac:spMkLst>
            <pc:docMk/>
            <pc:sldMk cId="3557006082" sldId="286"/>
            <ac:spMk id="2" creationId="{48DF25F8-3ACC-EB28-7B5C-54C3A2AB9B25}"/>
          </ac:spMkLst>
        </pc:spChg>
        <pc:spChg chg="mod">
          <ac:chgData name="Quyen Vu" userId="105739f40b6b0aca" providerId="LiveId" clId="{65733CDD-A8E7-467C-8A47-3C31E21ACA91}" dt="2025-07-29T15:36:43.664" v="836" actId="207"/>
          <ac:spMkLst>
            <pc:docMk/>
            <pc:sldMk cId="3557006082" sldId="286"/>
            <ac:spMk id="3" creationId="{28BCE107-7032-AA5B-BE80-EE69F4F4D7D1}"/>
          </ac:spMkLst>
        </pc:spChg>
        <pc:spChg chg="mod">
          <ac:chgData name="Quyen Vu" userId="105739f40b6b0aca" providerId="LiveId" clId="{65733CDD-A8E7-467C-8A47-3C31E21ACA91}" dt="2025-07-29T15:25:51.963" v="687" actId="207"/>
          <ac:spMkLst>
            <pc:docMk/>
            <pc:sldMk cId="3557006082" sldId="286"/>
            <ac:spMk id="5" creationId="{DB386595-930B-1511-0935-AE39765EAD07}"/>
          </ac:spMkLst>
        </pc:spChg>
        <pc:spChg chg="mod">
          <ac:chgData name="Quyen Vu" userId="105739f40b6b0aca" providerId="LiveId" clId="{65733CDD-A8E7-467C-8A47-3C31E21ACA91}" dt="2025-07-29T15:36:51.246" v="837" actId="207"/>
          <ac:spMkLst>
            <pc:docMk/>
            <pc:sldMk cId="3557006082" sldId="286"/>
            <ac:spMk id="6" creationId="{D2953367-BE23-1E02-4B17-4E97D0494A1B}"/>
          </ac:spMkLst>
        </pc:spChg>
        <pc:spChg chg="mod">
          <ac:chgData name="Quyen Vu" userId="105739f40b6b0aca" providerId="LiveId" clId="{65733CDD-A8E7-467C-8A47-3C31E21ACA91}" dt="2025-07-29T15:26:14.310" v="694" actId="207"/>
          <ac:spMkLst>
            <pc:docMk/>
            <pc:sldMk cId="3557006082" sldId="286"/>
            <ac:spMk id="7" creationId="{D78CE869-C8BC-95EC-99DC-31DD020155C5}"/>
          </ac:spMkLst>
        </pc:spChg>
        <pc:spChg chg="mod">
          <ac:chgData name="Quyen Vu" userId="105739f40b6b0aca" providerId="LiveId" clId="{65733CDD-A8E7-467C-8A47-3C31E21ACA91}" dt="2025-07-29T15:37:13.390" v="839" actId="404"/>
          <ac:spMkLst>
            <pc:docMk/>
            <pc:sldMk cId="3557006082" sldId="286"/>
            <ac:spMk id="10" creationId="{5018C517-4251-623C-2703-90FF38C4CDFE}"/>
          </ac:spMkLst>
        </pc:spChg>
        <pc:grpChg chg="mod">
          <ac:chgData name="Quyen Vu" userId="105739f40b6b0aca" providerId="LiveId" clId="{65733CDD-A8E7-467C-8A47-3C31E21ACA91}" dt="2025-07-29T15:36:56.796" v="838" actId="14100"/>
          <ac:grpSpMkLst>
            <pc:docMk/>
            <pc:sldMk cId="3557006082" sldId="286"/>
            <ac:grpSpMk id="4" creationId="{014BE574-5ECA-C7BF-923E-8462908C2FC3}"/>
          </ac:grpSpMkLst>
        </pc:grpChg>
      </pc:sldChg>
      <pc:sldChg chg="del">
        <pc:chgData name="Quyen Vu" userId="105739f40b6b0aca" providerId="LiveId" clId="{65733CDD-A8E7-467C-8A47-3C31E21ACA91}" dt="2025-07-29T15:20:48.429" v="527" actId="47"/>
        <pc:sldMkLst>
          <pc:docMk/>
          <pc:sldMk cId="1434314057" sldId="287"/>
        </pc:sldMkLst>
      </pc:sldChg>
      <pc:sldChg chg="addSp modSp mod">
        <pc:chgData name="Quyen Vu" userId="105739f40b6b0aca" providerId="LiveId" clId="{65733CDD-A8E7-467C-8A47-3C31E21ACA91}" dt="2025-07-29T15:47:02.142" v="923" actId="404"/>
        <pc:sldMkLst>
          <pc:docMk/>
          <pc:sldMk cId="3876471504" sldId="293"/>
        </pc:sldMkLst>
        <pc:spChg chg="add mod">
          <ac:chgData name="Quyen Vu" userId="105739f40b6b0aca" providerId="LiveId" clId="{65733CDD-A8E7-467C-8A47-3C31E21ACA91}" dt="2025-07-29T14:58:18.215" v="161"/>
          <ac:spMkLst>
            <pc:docMk/>
            <pc:sldMk cId="3876471504" sldId="293"/>
            <ac:spMk id="4" creationId="{CD26A01A-6C10-8D83-3279-3E01BD6BE8C5}"/>
          </ac:spMkLst>
        </pc:spChg>
        <pc:spChg chg="mod">
          <ac:chgData name="Quyen Vu" userId="105739f40b6b0aca" providerId="LiveId" clId="{65733CDD-A8E7-467C-8A47-3C31E21ACA91}" dt="2025-07-29T15:47:02.142" v="923" actId="404"/>
          <ac:spMkLst>
            <pc:docMk/>
            <pc:sldMk cId="3876471504" sldId="293"/>
            <ac:spMk id="10" creationId="{D3B9B931-C391-C747-64DC-8039C78A5D4E}"/>
          </ac:spMkLst>
        </pc:spChg>
      </pc:sldChg>
      <pc:sldChg chg="addSp modSp mod">
        <pc:chgData name="Quyen Vu" userId="105739f40b6b0aca" providerId="LiveId" clId="{65733CDD-A8E7-467C-8A47-3C31E21ACA91}" dt="2025-07-29T15:47:07.077" v="924"/>
        <pc:sldMkLst>
          <pc:docMk/>
          <pc:sldMk cId="1083134725" sldId="295"/>
        </pc:sldMkLst>
        <pc:spChg chg="mod">
          <ac:chgData name="Quyen Vu" userId="105739f40b6b0aca" providerId="LiveId" clId="{65733CDD-A8E7-467C-8A47-3C31E21ACA91}" dt="2025-07-29T15:40:44.354" v="862" actId="1076"/>
          <ac:spMkLst>
            <pc:docMk/>
            <pc:sldMk cId="1083134725" sldId="295"/>
            <ac:spMk id="2" creationId="{BFAC75D3-0EE7-0BE5-B936-BCE331F2BF22}"/>
          </ac:spMkLst>
        </pc:spChg>
        <pc:spChg chg="mod">
          <ac:chgData name="Quyen Vu" userId="105739f40b6b0aca" providerId="LiveId" clId="{65733CDD-A8E7-467C-8A47-3C31E21ACA91}" dt="2025-07-29T15:40:47.219" v="863" actId="14100"/>
          <ac:spMkLst>
            <pc:docMk/>
            <pc:sldMk cId="1083134725" sldId="295"/>
            <ac:spMk id="3" creationId="{38CDD14B-797E-98C4-1DF4-B007EC0EF301}"/>
          </ac:spMkLst>
        </pc:spChg>
        <pc:spChg chg="add mod">
          <ac:chgData name="Quyen Vu" userId="105739f40b6b0aca" providerId="LiveId" clId="{65733CDD-A8E7-467C-8A47-3C31E21ACA91}" dt="2025-07-29T14:58:21.553" v="162"/>
          <ac:spMkLst>
            <pc:docMk/>
            <pc:sldMk cId="1083134725" sldId="295"/>
            <ac:spMk id="4" creationId="{7CE62524-574E-7B41-953D-3FC03F3593E2}"/>
          </ac:spMkLst>
        </pc:spChg>
        <pc:spChg chg="mod">
          <ac:chgData name="Quyen Vu" userId="105739f40b6b0aca" providerId="LiveId" clId="{65733CDD-A8E7-467C-8A47-3C31E21ACA91}" dt="2025-07-29T15:47:07.077" v="924"/>
          <ac:spMkLst>
            <pc:docMk/>
            <pc:sldMk cId="1083134725" sldId="295"/>
            <ac:spMk id="10" creationId="{E83D757C-D9AA-E6F6-5256-AB7A81D67EE3}"/>
          </ac:spMkLst>
        </pc:spChg>
      </pc:sldChg>
      <pc:sldChg chg="addSp modSp mod">
        <pc:chgData name="Quyen Vu" userId="105739f40b6b0aca" providerId="LiveId" clId="{65733CDD-A8E7-467C-8A47-3C31E21ACA91}" dt="2025-07-29T15:47:11.942" v="925"/>
        <pc:sldMkLst>
          <pc:docMk/>
          <pc:sldMk cId="3694889266" sldId="298"/>
        </pc:sldMkLst>
        <pc:spChg chg="mod">
          <ac:chgData name="Quyen Vu" userId="105739f40b6b0aca" providerId="LiveId" clId="{65733CDD-A8E7-467C-8A47-3C31E21ACA91}" dt="2025-07-29T15:41:04.642" v="868" actId="1076"/>
          <ac:spMkLst>
            <pc:docMk/>
            <pc:sldMk cId="3694889266" sldId="298"/>
            <ac:spMk id="2" creationId="{D9E8D30D-C35F-C177-41C8-B93DD882D3F2}"/>
          </ac:spMkLst>
        </pc:spChg>
        <pc:spChg chg="mod">
          <ac:chgData name="Quyen Vu" userId="105739f40b6b0aca" providerId="LiveId" clId="{65733CDD-A8E7-467C-8A47-3C31E21ACA91}" dt="2025-07-29T15:41:07.732" v="869" actId="14100"/>
          <ac:spMkLst>
            <pc:docMk/>
            <pc:sldMk cId="3694889266" sldId="298"/>
            <ac:spMk id="3" creationId="{68382D15-95FE-A687-5AF0-0C19215A7DDD}"/>
          </ac:spMkLst>
        </pc:spChg>
        <pc:spChg chg="add mod">
          <ac:chgData name="Quyen Vu" userId="105739f40b6b0aca" providerId="LiveId" clId="{65733CDD-A8E7-467C-8A47-3C31E21ACA91}" dt="2025-07-29T14:58:25.505" v="163"/>
          <ac:spMkLst>
            <pc:docMk/>
            <pc:sldMk cId="3694889266" sldId="298"/>
            <ac:spMk id="4" creationId="{B82D7D36-7D46-F57D-AA79-846F5BE42D8C}"/>
          </ac:spMkLst>
        </pc:spChg>
        <pc:spChg chg="mod">
          <ac:chgData name="Quyen Vu" userId="105739f40b6b0aca" providerId="LiveId" clId="{65733CDD-A8E7-467C-8A47-3C31E21ACA91}" dt="2025-07-29T15:47:11.942" v="925"/>
          <ac:spMkLst>
            <pc:docMk/>
            <pc:sldMk cId="3694889266" sldId="298"/>
            <ac:spMk id="10" creationId="{ED03E7CE-7D00-2C43-6139-ABC08DEA63AE}"/>
          </ac:spMkLst>
        </pc:spChg>
      </pc:sldChg>
      <pc:sldChg chg="addSp delSp modSp mod">
        <pc:chgData name="Quyen Vu" userId="105739f40b6b0aca" providerId="LiveId" clId="{65733CDD-A8E7-467C-8A47-3C31E21ACA91}" dt="2025-07-29T15:47:15.402" v="926"/>
        <pc:sldMkLst>
          <pc:docMk/>
          <pc:sldMk cId="3502350449" sldId="299"/>
        </pc:sldMkLst>
        <pc:spChg chg="mod">
          <ac:chgData name="Quyen Vu" userId="105739f40b6b0aca" providerId="LiveId" clId="{65733CDD-A8E7-467C-8A47-3C31E21ACA91}" dt="2025-07-29T15:42:00.608" v="890" actId="1036"/>
          <ac:spMkLst>
            <pc:docMk/>
            <pc:sldMk cId="3502350449" sldId="299"/>
            <ac:spMk id="2" creationId="{3BC6373C-3854-F6EC-BE3C-AEE8BD610ED8}"/>
          </ac:spMkLst>
        </pc:spChg>
        <pc:spChg chg="mod">
          <ac:chgData name="Quyen Vu" userId="105739f40b6b0aca" providerId="LiveId" clId="{65733CDD-A8E7-467C-8A47-3C31E21ACA91}" dt="2025-07-29T15:42:00.608" v="890" actId="1036"/>
          <ac:spMkLst>
            <pc:docMk/>
            <pc:sldMk cId="3502350449" sldId="299"/>
            <ac:spMk id="3" creationId="{B3B88189-A3C1-A434-294C-7067C3B6595B}"/>
          </ac:spMkLst>
        </pc:spChg>
        <pc:spChg chg="add mod">
          <ac:chgData name="Quyen Vu" userId="105739f40b6b0aca" providerId="LiveId" clId="{65733CDD-A8E7-467C-8A47-3C31E21ACA91}" dt="2025-07-29T14:58:27.953" v="164"/>
          <ac:spMkLst>
            <pc:docMk/>
            <pc:sldMk cId="3502350449" sldId="299"/>
            <ac:spMk id="4" creationId="{5E3D4674-C50E-F4EA-B764-5E3E164E4CC1}"/>
          </ac:spMkLst>
        </pc:spChg>
        <pc:spChg chg="add mod">
          <ac:chgData name="Quyen Vu" userId="105739f40b6b0aca" providerId="LiveId" clId="{65733CDD-A8E7-467C-8A47-3C31E21ACA91}" dt="2025-07-29T15:47:15.402" v="926"/>
          <ac:spMkLst>
            <pc:docMk/>
            <pc:sldMk cId="3502350449" sldId="299"/>
            <ac:spMk id="5" creationId="{2AA5DB8B-E95F-A6AC-4BB8-3CC902AF179E}"/>
          </ac:spMkLst>
        </pc:spChg>
        <pc:spChg chg="del">
          <ac:chgData name="Quyen Vu" userId="105739f40b6b0aca" providerId="LiveId" clId="{65733CDD-A8E7-467C-8A47-3C31E21ACA91}" dt="2025-07-29T15:41:48.642" v="874" actId="478"/>
          <ac:spMkLst>
            <pc:docMk/>
            <pc:sldMk cId="3502350449" sldId="299"/>
            <ac:spMk id="10" creationId="{F4788E5C-93FC-C589-8681-88A5FF8D9E93}"/>
          </ac:spMkLst>
        </pc:spChg>
      </pc:sldChg>
      <pc:sldChg chg="addSp modSp mod">
        <pc:chgData name="Quyen Vu" userId="105739f40b6b0aca" providerId="LiveId" clId="{65733CDD-A8E7-467C-8A47-3C31E21ACA91}" dt="2025-07-29T15:47:25.978" v="928" actId="404"/>
        <pc:sldMkLst>
          <pc:docMk/>
          <pc:sldMk cId="52349860" sldId="301"/>
        </pc:sldMkLst>
        <pc:spChg chg="mod">
          <ac:chgData name="Quyen Vu" userId="105739f40b6b0aca" providerId="LiveId" clId="{65733CDD-A8E7-467C-8A47-3C31E21ACA91}" dt="2025-07-29T15:27:31.291" v="714" actId="14100"/>
          <ac:spMkLst>
            <pc:docMk/>
            <pc:sldMk cId="52349860" sldId="301"/>
            <ac:spMk id="3" creationId="{1300D19A-ED27-16B0-1CE4-5F5CE29C4DB7}"/>
          </ac:spMkLst>
        </pc:spChg>
        <pc:spChg chg="add mod">
          <ac:chgData name="Quyen Vu" userId="105739f40b6b0aca" providerId="LiveId" clId="{65733CDD-A8E7-467C-8A47-3C31E21ACA91}" dt="2025-07-29T14:58:30.731" v="165"/>
          <ac:spMkLst>
            <pc:docMk/>
            <pc:sldMk cId="52349860" sldId="301"/>
            <ac:spMk id="4" creationId="{D9B2B108-D12B-E863-D129-F40609058B41}"/>
          </ac:spMkLst>
        </pc:spChg>
        <pc:spChg chg="mod">
          <ac:chgData name="Quyen Vu" userId="105739f40b6b0aca" providerId="LiveId" clId="{65733CDD-A8E7-467C-8A47-3C31E21ACA91}" dt="2025-07-29T15:47:25.978" v="928" actId="404"/>
          <ac:spMkLst>
            <pc:docMk/>
            <pc:sldMk cId="52349860" sldId="301"/>
            <ac:spMk id="10" creationId="{5922B271-2138-2B05-A3E0-17F89EACD058}"/>
          </ac:spMkLst>
        </pc:spChg>
      </pc:sldChg>
      <pc:sldChg chg="del">
        <pc:chgData name="Quyen Vu" userId="105739f40b6b0aca" providerId="LiveId" clId="{65733CDD-A8E7-467C-8A47-3C31E21ACA91}" dt="2025-07-29T15:42:30.984" v="894" actId="47"/>
        <pc:sldMkLst>
          <pc:docMk/>
          <pc:sldMk cId="1568069254" sldId="306"/>
        </pc:sldMkLst>
      </pc:sldChg>
      <pc:sldChg chg="addSp delSp modSp mod">
        <pc:chgData name="Quyen Vu" userId="105739f40b6b0aca" providerId="LiveId" clId="{65733CDD-A8E7-467C-8A47-3C31E21ACA91}" dt="2025-07-29T15:47:30.291" v="929" actId="404"/>
        <pc:sldMkLst>
          <pc:docMk/>
          <pc:sldMk cId="4211071492" sldId="307"/>
        </pc:sldMkLst>
        <pc:spChg chg="mod">
          <ac:chgData name="Quyen Vu" userId="105739f40b6b0aca" providerId="LiveId" clId="{65733CDD-A8E7-467C-8A47-3C31E21ACA91}" dt="2025-07-29T15:28:26.888" v="764" actId="1076"/>
          <ac:spMkLst>
            <pc:docMk/>
            <pc:sldMk cId="4211071492" sldId="307"/>
            <ac:spMk id="2" creationId="{2D79BC9F-7EC7-5F78-5274-4722F9022FB1}"/>
          </ac:spMkLst>
        </pc:spChg>
        <pc:spChg chg="del mod">
          <ac:chgData name="Quyen Vu" userId="105739f40b6b0aca" providerId="LiveId" clId="{65733CDD-A8E7-467C-8A47-3C31E21ACA91}" dt="2025-07-29T14:58:46.125" v="169" actId="478"/>
          <ac:spMkLst>
            <pc:docMk/>
            <pc:sldMk cId="4211071492" sldId="307"/>
            <ac:spMk id="3" creationId="{D1A741D6-1C23-F52F-C458-1DF17A765040}"/>
          </ac:spMkLst>
        </pc:spChg>
        <pc:spChg chg="add mod">
          <ac:chgData name="Quyen Vu" userId="105739f40b6b0aca" providerId="LiveId" clId="{65733CDD-A8E7-467C-8A47-3C31E21ACA91}" dt="2025-07-29T14:58:36.316" v="166"/>
          <ac:spMkLst>
            <pc:docMk/>
            <pc:sldMk cId="4211071492" sldId="307"/>
            <ac:spMk id="4" creationId="{637BE041-C69B-8567-8643-CA392D767B35}"/>
          </ac:spMkLst>
        </pc:spChg>
        <pc:spChg chg="add mod">
          <ac:chgData name="Quyen Vu" userId="105739f40b6b0aca" providerId="LiveId" clId="{65733CDD-A8E7-467C-8A47-3C31E21ACA91}" dt="2025-07-29T15:28:25.028" v="763" actId="14100"/>
          <ac:spMkLst>
            <pc:docMk/>
            <pc:sldMk cId="4211071492" sldId="307"/>
            <ac:spMk id="5" creationId="{72EF451D-B768-0577-2D5D-0609F6AC7896}"/>
          </ac:spMkLst>
        </pc:spChg>
        <pc:spChg chg="mod">
          <ac:chgData name="Quyen Vu" userId="105739f40b6b0aca" providerId="LiveId" clId="{65733CDD-A8E7-467C-8A47-3C31E21ACA91}" dt="2025-07-29T15:47:30.291" v="929" actId="404"/>
          <ac:spMkLst>
            <pc:docMk/>
            <pc:sldMk cId="4211071492" sldId="307"/>
            <ac:spMk id="10" creationId="{74A7DD28-0445-F396-ED25-895A42C90271}"/>
          </ac:spMkLst>
        </pc:spChg>
      </pc:sldChg>
      <pc:sldChg chg="addSp delSp modSp mod">
        <pc:chgData name="Quyen Vu" userId="105739f40b6b0aca" providerId="LiveId" clId="{65733CDD-A8E7-467C-8A47-3C31E21ACA91}" dt="2025-07-29T15:47:36.024" v="930" actId="404"/>
        <pc:sldMkLst>
          <pc:docMk/>
          <pc:sldMk cId="2203158050" sldId="308"/>
        </pc:sldMkLst>
        <pc:spChg chg="mod">
          <ac:chgData name="Quyen Vu" userId="105739f40b6b0aca" providerId="LiveId" clId="{65733CDD-A8E7-467C-8A47-3C31E21ACA91}" dt="2025-07-29T15:27:48.061" v="716" actId="1076"/>
          <ac:spMkLst>
            <pc:docMk/>
            <pc:sldMk cId="2203158050" sldId="308"/>
            <ac:spMk id="2" creationId="{3208CC6C-33A1-44DD-3DA5-1C6025A5B888}"/>
          </ac:spMkLst>
        </pc:spChg>
        <pc:spChg chg="del">
          <ac:chgData name="Quyen Vu" userId="105739f40b6b0aca" providerId="LiveId" clId="{65733CDD-A8E7-467C-8A47-3C31E21ACA91}" dt="2025-07-29T15:03:11.602" v="233" actId="478"/>
          <ac:spMkLst>
            <pc:docMk/>
            <pc:sldMk cId="2203158050" sldId="308"/>
            <ac:spMk id="3" creationId="{C52E4C07-A806-F83C-479E-6FE4FCE82FB3}"/>
          </ac:spMkLst>
        </pc:spChg>
        <pc:spChg chg="add mod">
          <ac:chgData name="Quyen Vu" userId="105739f40b6b0aca" providerId="LiveId" clId="{65733CDD-A8E7-467C-8A47-3C31E21ACA91}" dt="2025-07-29T15:03:11.973" v="234"/>
          <ac:spMkLst>
            <pc:docMk/>
            <pc:sldMk cId="2203158050" sldId="308"/>
            <ac:spMk id="4" creationId="{3665B145-BB3C-3CD8-9942-E79C21FAAF0D}"/>
          </ac:spMkLst>
        </pc:spChg>
        <pc:spChg chg="mod">
          <ac:chgData name="Quyen Vu" userId="105739f40b6b0aca" providerId="LiveId" clId="{65733CDD-A8E7-467C-8A47-3C31E21ACA91}" dt="2025-07-29T15:47:36.024" v="930" actId="404"/>
          <ac:spMkLst>
            <pc:docMk/>
            <pc:sldMk cId="2203158050" sldId="308"/>
            <ac:spMk id="10" creationId="{8CC7F66A-65D7-8F2D-77B9-472CB244EE38}"/>
          </ac:spMkLst>
        </pc:spChg>
      </pc:sldChg>
      <pc:sldChg chg="addSp delSp modSp mod">
        <pc:chgData name="Quyen Vu" userId="105739f40b6b0aca" providerId="LiveId" clId="{65733CDD-A8E7-467C-8A47-3C31E21ACA91}" dt="2025-07-29T15:47:39.607" v="931" actId="404"/>
        <pc:sldMkLst>
          <pc:docMk/>
          <pc:sldMk cId="3495376795" sldId="317"/>
        </pc:sldMkLst>
        <pc:spChg chg="mod">
          <ac:chgData name="Quyen Vu" userId="105739f40b6b0aca" providerId="LiveId" clId="{65733CDD-A8E7-467C-8A47-3C31E21ACA91}" dt="2025-07-29T15:03:39.475" v="240" actId="1076"/>
          <ac:spMkLst>
            <pc:docMk/>
            <pc:sldMk cId="3495376795" sldId="317"/>
            <ac:spMk id="2" creationId="{F4FEF995-9ACA-31AA-B0AD-249858032098}"/>
          </ac:spMkLst>
        </pc:spChg>
        <pc:spChg chg="del mod">
          <ac:chgData name="Quyen Vu" userId="105739f40b6b0aca" providerId="LiveId" clId="{65733CDD-A8E7-467C-8A47-3C31E21ACA91}" dt="2025-07-29T15:03:03.656" v="231" actId="478"/>
          <ac:spMkLst>
            <pc:docMk/>
            <pc:sldMk cId="3495376795" sldId="317"/>
            <ac:spMk id="3" creationId="{53680FC9-A92E-71E6-BC7B-82F0279C4C2F}"/>
          </ac:spMkLst>
        </pc:spChg>
        <pc:spChg chg="add del mod">
          <ac:chgData name="Quyen Vu" userId="105739f40b6b0aca" providerId="LiveId" clId="{65733CDD-A8E7-467C-8A47-3C31E21ACA91}" dt="2025-07-29T15:00:57.124" v="199" actId="478"/>
          <ac:spMkLst>
            <pc:docMk/>
            <pc:sldMk cId="3495376795" sldId="317"/>
            <ac:spMk id="4" creationId="{AB792167-EDCF-B2E9-77BE-5E50F0FD4835}"/>
          </ac:spMkLst>
        </pc:spChg>
        <pc:spChg chg="add del mod">
          <ac:chgData name="Quyen Vu" userId="105739f40b6b0aca" providerId="LiveId" clId="{65733CDD-A8E7-467C-8A47-3C31E21ACA91}" dt="2025-07-29T15:03:34.024" v="238" actId="478"/>
          <ac:spMkLst>
            <pc:docMk/>
            <pc:sldMk cId="3495376795" sldId="317"/>
            <ac:spMk id="5" creationId="{767BA03D-22CF-B157-ECFF-CA9BBE4B0CA7}"/>
          </ac:spMkLst>
        </pc:spChg>
        <pc:spChg chg="add mod">
          <ac:chgData name="Quyen Vu" userId="105739f40b6b0aca" providerId="LiveId" clId="{65733CDD-A8E7-467C-8A47-3C31E21ACA91}" dt="2025-07-29T15:28:32.776" v="765" actId="14100"/>
          <ac:spMkLst>
            <pc:docMk/>
            <pc:sldMk cId="3495376795" sldId="317"/>
            <ac:spMk id="6" creationId="{A17E6C09-B399-12A1-53B5-09560870B0D3}"/>
          </ac:spMkLst>
        </pc:spChg>
        <pc:spChg chg="mod">
          <ac:chgData name="Quyen Vu" userId="105739f40b6b0aca" providerId="LiveId" clId="{65733CDD-A8E7-467C-8A47-3C31E21ACA91}" dt="2025-07-29T15:47:39.607" v="931" actId="404"/>
          <ac:spMkLst>
            <pc:docMk/>
            <pc:sldMk cId="3495376795" sldId="317"/>
            <ac:spMk id="10" creationId="{3AA88379-6547-4605-478B-58290A4C0E7A}"/>
          </ac:spMkLst>
        </pc:spChg>
      </pc:sldChg>
      <pc:sldChg chg="addSp delSp modSp mod">
        <pc:chgData name="Quyen Vu" userId="105739f40b6b0aca" providerId="LiveId" clId="{65733CDD-A8E7-467C-8A47-3C31E21ACA91}" dt="2025-07-29T15:47:45.139" v="932" actId="404"/>
        <pc:sldMkLst>
          <pc:docMk/>
          <pc:sldMk cId="2405260464" sldId="320"/>
        </pc:sldMkLst>
        <pc:spChg chg="mod">
          <ac:chgData name="Quyen Vu" userId="105739f40b6b0aca" providerId="LiveId" clId="{65733CDD-A8E7-467C-8A47-3C31E21ACA91}" dt="2025-07-29T15:01:49.365" v="210" actId="1076"/>
          <ac:spMkLst>
            <pc:docMk/>
            <pc:sldMk cId="2405260464" sldId="320"/>
            <ac:spMk id="2" creationId="{FF759B42-FE08-6B65-18D9-03773481A7B7}"/>
          </ac:spMkLst>
        </pc:spChg>
        <pc:spChg chg="del mod">
          <ac:chgData name="Quyen Vu" userId="105739f40b6b0aca" providerId="LiveId" clId="{65733CDD-A8E7-467C-8A47-3C31E21ACA91}" dt="2025-07-29T15:03:42.577" v="241" actId="478"/>
          <ac:spMkLst>
            <pc:docMk/>
            <pc:sldMk cId="2405260464" sldId="320"/>
            <ac:spMk id="3" creationId="{D1F7F78A-70B8-4E6F-0EE8-3A99E752EE99}"/>
          </ac:spMkLst>
        </pc:spChg>
        <pc:spChg chg="add del mod">
          <ac:chgData name="Quyen Vu" userId="105739f40b6b0aca" providerId="LiveId" clId="{65733CDD-A8E7-467C-8A47-3C31E21ACA91}" dt="2025-07-29T15:01:36.730" v="206" actId="478"/>
          <ac:spMkLst>
            <pc:docMk/>
            <pc:sldMk cId="2405260464" sldId="320"/>
            <ac:spMk id="4" creationId="{F07FA6D7-2BFB-E3EA-6CF2-E72D3EB9340A}"/>
          </ac:spMkLst>
        </pc:spChg>
        <pc:spChg chg="add mod">
          <ac:chgData name="Quyen Vu" userId="105739f40b6b0aca" providerId="LiveId" clId="{65733CDD-A8E7-467C-8A47-3C31E21ACA91}" dt="2025-07-29T15:03:42.883" v="242"/>
          <ac:spMkLst>
            <pc:docMk/>
            <pc:sldMk cId="2405260464" sldId="320"/>
            <ac:spMk id="5" creationId="{5DFCCE09-36CE-001E-2B15-0F3549075775}"/>
          </ac:spMkLst>
        </pc:spChg>
        <pc:spChg chg="mod">
          <ac:chgData name="Quyen Vu" userId="105739f40b6b0aca" providerId="LiveId" clId="{65733CDD-A8E7-467C-8A47-3C31E21ACA91}" dt="2025-07-29T15:47:45.139" v="932" actId="404"/>
          <ac:spMkLst>
            <pc:docMk/>
            <pc:sldMk cId="2405260464" sldId="320"/>
            <ac:spMk id="10" creationId="{DE5A4A53-D6C0-4BD3-0A5D-F47DB31C3A20}"/>
          </ac:spMkLst>
        </pc:spChg>
      </pc:sldChg>
      <pc:sldChg chg="addSp delSp modSp mod">
        <pc:chgData name="Quyen Vu" userId="105739f40b6b0aca" providerId="LiveId" clId="{65733CDD-A8E7-467C-8A47-3C31E21ACA91}" dt="2025-07-29T15:47:50.399" v="933" actId="404"/>
        <pc:sldMkLst>
          <pc:docMk/>
          <pc:sldMk cId="3914151373" sldId="325"/>
        </pc:sldMkLst>
        <pc:spChg chg="mod">
          <ac:chgData name="Quyen Vu" userId="105739f40b6b0aca" providerId="LiveId" clId="{65733CDD-A8E7-467C-8A47-3C31E21ACA91}" dt="2025-07-29T15:28:17.409" v="762" actId="1076"/>
          <ac:spMkLst>
            <pc:docMk/>
            <pc:sldMk cId="3914151373" sldId="325"/>
            <ac:spMk id="2" creationId="{B20CAC2C-7852-8098-DF44-A6BC1DAED4A3}"/>
          </ac:spMkLst>
        </pc:spChg>
        <pc:spChg chg="del">
          <ac:chgData name="Quyen Vu" userId="105739f40b6b0aca" providerId="LiveId" clId="{65733CDD-A8E7-467C-8A47-3C31E21ACA91}" dt="2025-07-29T15:02:32.573" v="226" actId="478"/>
          <ac:spMkLst>
            <pc:docMk/>
            <pc:sldMk cId="3914151373" sldId="325"/>
            <ac:spMk id="3" creationId="{704B73A0-8546-79CC-EC96-60EEEAA2A941}"/>
          </ac:spMkLst>
        </pc:spChg>
        <pc:spChg chg="add del mod">
          <ac:chgData name="Quyen Vu" userId="105739f40b6b0aca" providerId="LiveId" clId="{65733CDD-A8E7-467C-8A47-3C31E21ACA91}" dt="2025-07-29T15:03:46.120" v="243" actId="478"/>
          <ac:spMkLst>
            <pc:docMk/>
            <pc:sldMk cId="3914151373" sldId="325"/>
            <ac:spMk id="4" creationId="{A61D26EE-5385-6507-E894-B86D6F160CD3}"/>
          </ac:spMkLst>
        </pc:spChg>
        <pc:spChg chg="add mod">
          <ac:chgData name="Quyen Vu" userId="105739f40b6b0aca" providerId="LiveId" clId="{65733CDD-A8E7-467C-8A47-3C31E21ACA91}" dt="2025-07-29T15:28:38.288" v="766" actId="14100"/>
          <ac:spMkLst>
            <pc:docMk/>
            <pc:sldMk cId="3914151373" sldId="325"/>
            <ac:spMk id="5" creationId="{0EEBBA22-42D2-81E5-1CCC-D749A8A312AE}"/>
          </ac:spMkLst>
        </pc:spChg>
        <pc:spChg chg="mod">
          <ac:chgData name="Quyen Vu" userId="105739f40b6b0aca" providerId="LiveId" clId="{65733CDD-A8E7-467C-8A47-3C31E21ACA91}" dt="2025-07-29T15:47:50.399" v="933" actId="404"/>
          <ac:spMkLst>
            <pc:docMk/>
            <pc:sldMk cId="3914151373" sldId="325"/>
            <ac:spMk id="10" creationId="{4A0BF9A5-A9EA-40B8-1F33-229EB223DE1C}"/>
          </ac:spMkLst>
        </pc:spChg>
      </pc:sldChg>
      <pc:sldChg chg="addSp delSp modSp mod">
        <pc:chgData name="Quyen Vu" userId="105739f40b6b0aca" providerId="LiveId" clId="{65733CDD-A8E7-467C-8A47-3C31E21ACA91}" dt="2025-07-29T15:47:56.534" v="934" actId="404"/>
        <pc:sldMkLst>
          <pc:docMk/>
          <pc:sldMk cId="1364664571" sldId="328"/>
        </pc:sldMkLst>
        <pc:spChg chg="mod">
          <ac:chgData name="Quyen Vu" userId="105739f40b6b0aca" providerId="LiveId" clId="{65733CDD-A8E7-467C-8A47-3C31E21ACA91}" dt="2025-07-29T15:04:00.283" v="248" actId="1076"/>
          <ac:spMkLst>
            <pc:docMk/>
            <pc:sldMk cId="1364664571" sldId="328"/>
            <ac:spMk id="2" creationId="{D9500018-2243-9E87-4EEA-927AF81281E7}"/>
          </ac:spMkLst>
        </pc:spChg>
        <pc:spChg chg="del">
          <ac:chgData name="Quyen Vu" userId="105739f40b6b0aca" providerId="LiveId" clId="{65733CDD-A8E7-467C-8A47-3C31E21ACA91}" dt="2025-07-29T15:03:54.142" v="246" actId="478"/>
          <ac:spMkLst>
            <pc:docMk/>
            <pc:sldMk cId="1364664571" sldId="328"/>
            <ac:spMk id="3" creationId="{27E50511-606F-FA76-1812-9137DF3A67D2}"/>
          </ac:spMkLst>
        </pc:spChg>
        <pc:spChg chg="add mod">
          <ac:chgData name="Quyen Vu" userId="105739f40b6b0aca" providerId="LiveId" clId="{65733CDD-A8E7-467C-8A47-3C31E21ACA91}" dt="2025-07-29T15:28:42.181" v="767" actId="14100"/>
          <ac:spMkLst>
            <pc:docMk/>
            <pc:sldMk cId="1364664571" sldId="328"/>
            <ac:spMk id="4" creationId="{F7E227F6-2D6A-FB85-9492-BEEA43370A46}"/>
          </ac:spMkLst>
        </pc:spChg>
        <pc:spChg chg="mod">
          <ac:chgData name="Quyen Vu" userId="105739f40b6b0aca" providerId="LiveId" clId="{65733CDD-A8E7-467C-8A47-3C31E21ACA91}" dt="2025-07-29T15:47:56.534" v="934" actId="404"/>
          <ac:spMkLst>
            <pc:docMk/>
            <pc:sldMk cId="1364664571" sldId="328"/>
            <ac:spMk id="10" creationId="{BB5EC510-E5EE-28D2-2800-5A9B40CE69EE}"/>
          </ac:spMkLst>
        </pc:spChg>
      </pc:sldChg>
      <pc:sldChg chg="modSp mod">
        <pc:chgData name="Quyen Vu" userId="105739f40b6b0aca" providerId="LiveId" clId="{65733CDD-A8E7-467C-8A47-3C31E21ACA91}" dt="2025-07-29T15:48:01.604" v="935" actId="404"/>
        <pc:sldMkLst>
          <pc:docMk/>
          <pc:sldMk cId="1400546599" sldId="332"/>
        </pc:sldMkLst>
        <pc:spChg chg="mod">
          <ac:chgData name="Quyen Vu" userId="105739f40b6b0aca" providerId="LiveId" clId="{65733CDD-A8E7-467C-8A47-3C31E21ACA91}" dt="2025-07-29T15:05:04.393" v="268" actId="1076"/>
          <ac:spMkLst>
            <pc:docMk/>
            <pc:sldMk cId="1400546599" sldId="332"/>
            <ac:spMk id="2" creationId="{710EE607-DE04-4837-69F1-164E1D48BFF5}"/>
          </ac:spMkLst>
        </pc:spChg>
        <pc:spChg chg="mod">
          <ac:chgData name="Quyen Vu" userId="105739f40b6b0aca" providerId="LiveId" clId="{65733CDD-A8E7-467C-8A47-3C31E21ACA91}" dt="2025-07-29T15:05:08.270" v="269" actId="14100"/>
          <ac:spMkLst>
            <pc:docMk/>
            <pc:sldMk cId="1400546599" sldId="332"/>
            <ac:spMk id="3" creationId="{F78B859D-FA18-58AC-5C58-71ABD11BEF1F}"/>
          </ac:spMkLst>
        </pc:spChg>
        <pc:spChg chg="mod">
          <ac:chgData name="Quyen Vu" userId="105739f40b6b0aca" providerId="LiveId" clId="{65733CDD-A8E7-467C-8A47-3C31E21ACA91}" dt="2025-07-29T15:48:01.604" v="935" actId="404"/>
          <ac:spMkLst>
            <pc:docMk/>
            <pc:sldMk cId="1400546599" sldId="332"/>
            <ac:spMk id="10" creationId="{3CD11F41-3487-A493-D184-4A855C261981}"/>
          </ac:spMkLst>
        </pc:spChg>
      </pc:sldChg>
      <pc:sldChg chg="modSp mod">
        <pc:chgData name="Quyen Vu" userId="105739f40b6b0aca" providerId="LiveId" clId="{65733CDD-A8E7-467C-8A47-3C31E21ACA91}" dt="2025-07-29T15:48:08.482" v="936" actId="404"/>
        <pc:sldMkLst>
          <pc:docMk/>
          <pc:sldMk cId="3306319446" sldId="340"/>
        </pc:sldMkLst>
        <pc:spChg chg="mod">
          <ac:chgData name="Quyen Vu" userId="105739f40b6b0aca" providerId="LiveId" clId="{65733CDD-A8E7-467C-8A47-3C31E21ACA91}" dt="2025-07-29T15:06:01.085" v="298" actId="1076"/>
          <ac:spMkLst>
            <pc:docMk/>
            <pc:sldMk cId="3306319446" sldId="340"/>
            <ac:spMk id="2" creationId="{C6851690-4950-B2DC-B726-FB79DC3CE25A}"/>
          </ac:spMkLst>
        </pc:spChg>
        <pc:spChg chg="mod">
          <ac:chgData name="Quyen Vu" userId="105739f40b6b0aca" providerId="LiveId" clId="{65733CDD-A8E7-467C-8A47-3C31E21ACA91}" dt="2025-07-29T15:06:04.452" v="299" actId="14100"/>
          <ac:spMkLst>
            <pc:docMk/>
            <pc:sldMk cId="3306319446" sldId="340"/>
            <ac:spMk id="3" creationId="{607DA29D-8868-41A5-3791-155C41ABD77C}"/>
          </ac:spMkLst>
        </pc:spChg>
        <pc:spChg chg="mod">
          <ac:chgData name="Quyen Vu" userId="105739f40b6b0aca" providerId="LiveId" clId="{65733CDD-A8E7-467C-8A47-3C31E21ACA91}" dt="2025-07-29T15:48:08.482" v="936" actId="404"/>
          <ac:spMkLst>
            <pc:docMk/>
            <pc:sldMk cId="3306319446" sldId="340"/>
            <ac:spMk id="10" creationId="{FF0EE4D1-ED32-FC2A-1C51-AE40B0E4F3B7}"/>
          </ac:spMkLst>
        </pc:spChg>
      </pc:sldChg>
      <pc:sldChg chg="addSp delSp modSp mod">
        <pc:chgData name="Quyen Vu" userId="105739f40b6b0aca" providerId="LiveId" clId="{65733CDD-A8E7-467C-8A47-3C31E21ACA91}" dt="2025-07-29T15:48:13.133" v="937" actId="404"/>
        <pc:sldMkLst>
          <pc:docMk/>
          <pc:sldMk cId="990724324" sldId="341"/>
        </pc:sldMkLst>
        <pc:spChg chg="mod">
          <ac:chgData name="Quyen Vu" userId="105739f40b6b0aca" providerId="LiveId" clId="{65733CDD-A8E7-467C-8A47-3C31E21ACA91}" dt="2025-07-29T15:06:45.698" v="316" actId="1036"/>
          <ac:spMkLst>
            <pc:docMk/>
            <pc:sldMk cId="990724324" sldId="341"/>
            <ac:spMk id="2" creationId="{4FAB0B02-5507-28CE-A00F-E84A1734529E}"/>
          </ac:spMkLst>
        </pc:spChg>
        <pc:spChg chg="mod">
          <ac:chgData name="Quyen Vu" userId="105739f40b6b0aca" providerId="LiveId" clId="{65733CDD-A8E7-467C-8A47-3C31E21ACA91}" dt="2025-07-29T15:06:45.698" v="316" actId="1036"/>
          <ac:spMkLst>
            <pc:docMk/>
            <pc:sldMk cId="990724324" sldId="341"/>
            <ac:spMk id="3" creationId="{F44E0566-6B4C-32EF-17D6-182E86308C1C}"/>
          </ac:spMkLst>
        </pc:spChg>
        <pc:spChg chg="add del mod">
          <ac:chgData name="Quyen Vu" userId="105739f40b6b0aca" providerId="LiveId" clId="{65733CDD-A8E7-467C-8A47-3C31E21ACA91}" dt="2025-07-29T15:44:30.159" v="909" actId="478"/>
          <ac:spMkLst>
            <pc:docMk/>
            <pc:sldMk cId="990724324" sldId="341"/>
            <ac:spMk id="4" creationId="{FBEDC5A0-0643-8AE9-01A5-29AA32B354EC}"/>
          </ac:spMkLst>
        </pc:spChg>
        <pc:spChg chg="add mod">
          <ac:chgData name="Quyen Vu" userId="105739f40b6b0aca" providerId="LiveId" clId="{65733CDD-A8E7-467C-8A47-3C31E21ACA91}" dt="2025-07-29T15:48:13.133" v="937" actId="404"/>
          <ac:spMkLst>
            <pc:docMk/>
            <pc:sldMk cId="990724324" sldId="341"/>
            <ac:spMk id="5" creationId="{BFA9F772-62A7-09A8-22EB-5F59D642AFC6}"/>
          </ac:spMkLst>
        </pc:spChg>
        <pc:spChg chg="del mod">
          <ac:chgData name="Quyen Vu" userId="105739f40b6b0aca" providerId="LiveId" clId="{65733CDD-A8E7-467C-8A47-3C31E21ACA91}" dt="2025-07-29T15:06:27.116" v="307" actId="478"/>
          <ac:spMkLst>
            <pc:docMk/>
            <pc:sldMk cId="990724324" sldId="341"/>
            <ac:spMk id="10" creationId="{019EA9AC-F130-C7DE-BD9A-2AD685753366}"/>
          </ac:spMkLst>
        </pc:spChg>
      </pc:sldChg>
      <pc:sldChg chg="addSp delSp modSp mod">
        <pc:chgData name="Quyen Vu" userId="105739f40b6b0aca" providerId="LiveId" clId="{65733CDD-A8E7-467C-8A47-3C31E21ACA91}" dt="2025-07-29T15:48:18.292" v="938" actId="404"/>
        <pc:sldMkLst>
          <pc:docMk/>
          <pc:sldMk cId="517140279" sldId="342"/>
        </pc:sldMkLst>
        <pc:spChg chg="mod">
          <ac:chgData name="Quyen Vu" userId="105739f40b6b0aca" providerId="LiveId" clId="{65733CDD-A8E7-467C-8A47-3C31E21ACA91}" dt="2025-07-29T15:16:01.378" v="431" actId="1076"/>
          <ac:spMkLst>
            <pc:docMk/>
            <pc:sldMk cId="517140279" sldId="342"/>
            <ac:spMk id="2" creationId="{51905504-90AD-A026-5EFC-B767602779F8}"/>
          </ac:spMkLst>
        </pc:spChg>
        <pc:spChg chg="mod">
          <ac:chgData name="Quyen Vu" userId="105739f40b6b0aca" providerId="LiveId" clId="{65733CDD-A8E7-467C-8A47-3C31E21ACA91}" dt="2025-07-29T15:15:58.886" v="430" actId="14100"/>
          <ac:spMkLst>
            <pc:docMk/>
            <pc:sldMk cId="517140279" sldId="342"/>
            <ac:spMk id="3" creationId="{4A176CFC-CAA6-17BB-A580-A6FEDE7640B6}"/>
          </ac:spMkLst>
        </pc:spChg>
        <pc:spChg chg="add del mod">
          <ac:chgData name="Quyen Vu" userId="105739f40b6b0aca" providerId="LiveId" clId="{65733CDD-A8E7-467C-8A47-3C31E21ACA91}" dt="2025-07-29T15:44:34.976" v="911" actId="478"/>
          <ac:spMkLst>
            <pc:docMk/>
            <pc:sldMk cId="517140279" sldId="342"/>
            <ac:spMk id="4" creationId="{C89BC2A5-0082-331D-582F-3A75840DF39B}"/>
          </ac:spMkLst>
        </pc:spChg>
        <pc:spChg chg="add del mod">
          <ac:chgData name="Quyen Vu" userId="105739f40b6b0aca" providerId="LiveId" clId="{65733CDD-A8E7-467C-8A47-3C31E21ACA91}" dt="2025-07-29T15:16:04.381" v="432" actId="478"/>
          <ac:spMkLst>
            <pc:docMk/>
            <pc:sldMk cId="517140279" sldId="342"/>
            <ac:spMk id="5" creationId="{43D63E9B-EECE-CDB2-4ABE-30D6522FD01A}"/>
          </ac:spMkLst>
        </pc:spChg>
        <pc:spChg chg="add mod">
          <ac:chgData name="Quyen Vu" userId="105739f40b6b0aca" providerId="LiveId" clId="{65733CDD-A8E7-467C-8A47-3C31E21ACA91}" dt="2025-07-29T15:48:18.292" v="938" actId="404"/>
          <ac:spMkLst>
            <pc:docMk/>
            <pc:sldMk cId="517140279" sldId="342"/>
            <ac:spMk id="6" creationId="{B889A0DA-5325-F2D2-8645-C50978ED69E1}"/>
          </ac:spMkLst>
        </pc:spChg>
        <pc:spChg chg="del">
          <ac:chgData name="Quyen Vu" userId="105739f40b6b0aca" providerId="LiveId" clId="{65733CDD-A8E7-467C-8A47-3C31E21ACA91}" dt="2025-07-29T15:06:31.845" v="309" actId="478"/>
          <ac:spMkLst>
            <pc:docMk/>
            <pc:sldMk cId="517140279" sldId="342"/>
            <ac:spMk id="10" creationId="{176759BC-C779-4C33-7753-AB8928E26955}"/>
          </ac:spMkLst>
        </pc:spChg>
      </pc:sldChg>
      <pc:sldChg chg="addSp delSp modSp mod">
        <pc:chgData name="Quyen Vu" userId="105739f40b6b0aca" providerId="LiveId" clId="{65733CDD-A8E7-467C-8A47-3C31E21ACA91}" dt="2025-07-29T15:48:21.749" v="939" actId="404"/>
        <pc:sldMkLst>
          <pc:docMk/>
          <pc:sldMk cId="3849069361" sldId="343"/>
        </pc:sldMkLst>
        <pc:spChg chg="mod">
          <ac:chgData name="Quyen Vu" userId="105739f40b6b0aca" providerId="LiveId" clId="{65733CDD-A8E7-467C-8A47-3C31E21ACA91}" dt="2025-07-29T15:16:31.110" v="453" actId="1036"/>
          <ac:spMkLst>
            <pc:docMk/>
            <pc:sldMk cId="3849069361" sldId="343"/>
            <ac:spMk id="2" creationId="{60294090-4E31-89E1-AFC6-D387547C7FCA}"/>
          </ac:spMkLst>
        </pc:spChg>
        <pc:spChg chg="mod">
          <ac:chgData name="Quyen Vu" userId="105739f40b6b0aca" providerId="LiveId" clId="{65733CDD-A8E7-467C-8A47-3C31E21ACA91}" dt="2025-07-29T15:16:31.110" v="453" actId="1036"/>
          <ac:spMkLst>
            <pc:docMk/>
            <pc:sldMk cId="3849069361" sldId="343"/>
            <ac:spMk id="3" creationId="{3B477EFB-6BD4-D699-BBF1-0E3F03515223}"/>
          </ac:spMkLst>
        </pc:spChg>
        <pc:spChg chg="add del mod">
          <ac:chgData name="Quyen Vu" userId="105739f40b6b0aca" providerId="LiveId" clId="{65733CDD-A8E7-467C-8A47-3C31E21ACA91}" dt="2025-07-29T15:16:13.720" v="434" actId="478"/>
          <ac:spMkLst>
            <pc:docMk/>
            <pc:sldMk cId="3849069361" sldId="343"/>
            <ac:spMk id="4" creationId="{A810B5FB-14C3-836F-06F6-2E76EBD689A6}"/>
          </ac:spMkLst>
        </pc:spChg>
        <pc:spChg chg="add del mod">
          <ac:chgData name="Quyen Vu" userId="105739f40b6b0aca" providerId="LiveId" clId="{65733CDD-A8E7-467C-8A47-3C31E21ACA91}" dt="2025-07-29T15:16:32.680" v="454" actId="478"/>
          <ac:spMkLst>
            <pc:docMk/>
            <pc:sldMk cId="3849069361" sldId="343"/>
            <ac:spMk id="5" creationId="{524B8B21-9A28-0260-0FFA-1ABAFB7B7376}"/>
          </ac:spMkLst>
        </pc:spChg>
        <pc:spChg chg="mod">
          <ac:chgData name="Quyen Vu" userId="105739f40b6b0aca" providerId="LiveId" clId="{65733CDD-A8E7-467C-8A47-3C31E21ACA91}" dt="2025-07-29T15:48:21.749" v="939" actId="404"/>
          <ac:spMkLst>
            <pc:docMk/>
            <pc:sldMk cId="3849069361" sldId="343"/>
            <ac:spMk id="10" creationId="{44CE3991-C31A-F780-96BC-4D815A630847}"/>
          </ac:spMkLst>
        </pc:spChg>
      </pc:sldChg>
      <pc:sldChg chg="addSp delSp modSp mod">
        <pc:chgData name="Quyen Vu" userId="105739f40b6b0aca" providerId="LiveId" clId="{65733CDD-A8E7-467C-8A47-3C31E21ACA91}" dt="2025-07-29T15:48:25.834" v="940" actId="404"/>
        <pc:sldMkLst>
          <pc:docMk/>
          <pc:sldMk cId="2625371558" sldId="344"/>
        </pc:sldMkLst>
        <pc:spChg chg="add mod">
          <ac:chgData name="Quyen Vu" userId="105739f40b6b0aca" providerId="LiveId" clId="{65733CDD-A8E7-467C-8A47-3C31E21ACA91}" dt="2025-07-29T15:08:29.499" v="344"/>
          <ac:spMkLst>
            <pc:docMk/>
            <pc:sldMk cId="2625371558" sldId="344"/>
            <ac:spMk id="4" creationId="{9EF36D48-6DD9-E771-E90A-43F9C0D0EFDC}"/>
          </ac:spMkLst>
        </pc:spChg>
        <pc:spChg chg="mod">
          <ac:chgData name="Quyen Vu" userId="105739f40b6b0aca" providerId="LiveId" clId="{65733CDD-A8E7-467C-8A47-3C31E21ACA91}" dt="2025-07-29T15:07:44.187" v="329" actId="1076"/>
          <ac:spMkLst>
            <pc:docMk/>
            <pc:sldMk cId="2625371558" sldId="344"/>
            <ac:spMk id="5" creationId="{3F0EDB7C-0CEE-5115-9052-A92376E1C142}"/>
          </ac:spMkLst>
        </pc:spChg>
        <pc:spChg chg="add del mod">
          <ac:chgData name="Quyen Vu" userId="105739f40b6b0aca" providerId="LiveId" clId="{65733CDD-A8E7-467C-8A47-3C31E21ACA91}" dt="2025-07-29T15:48:25.834" v="940" actId="404"/>
          <ac:spMkLst>
            <pc:docMk/>
            <pc:sldMk cId="2625371558" sldId="344"/>
            <ac:spMk id="10" creationId="{0B829145-C54E-B177-7BA0-4102800A2BEC}"/>
          </ac:spMkLst>
        </pc:spChg>
      </pc:sldChg>
      <pc:sldChg chg="modSp mod">
        <pc:chgData name="Quyen Vu" userId="105739f40b6b0aca" providerId="LiveId" clId="{65733CDD-A8E7-467C-8A47-3C31E21ACA91}" dt="2025-07-29T15:48:29.113" v="941" actId="404"/>
        <pc:sldMkLst>
          <pc:docMk/>
          <pc:sldMk cId="2080006795" sldId="346"/>
        </pc:sldMkLst>
        <pc:spChg chg="mod">
          <ac:chgData name="Quyen Vu" userId="105739f40b6b0aca" providerId="LiveId" clId="{65733CDD-A8E7-467C-8A47-3C31E21ACA91}" dt="2025-07-29T15:08:17.961" v="342" actId="1036"/>
          <ac:spMkLst>
            <pc:docMk/>
            <pc:sldMk cId="2080006795" sldId="346"/>
            <ac:spMk id="2" creationId="{9E7614F9-5348-9CC2-87B4-620761B822E1}"/>
          </ac:spMkLst>
        </pc:spChg>
        <pc:spChg chg="mod">
          <ac:chgData name="Quyen Vu" userId="105739f40b6b0aca" providerId="LiveId" clId="{65733CDD-A8E7-467C-8A47-3C31E21ACA91}" dt="2025-07-29T15:08:12.900" v="337" actId="14100"/>
          <ac:spMkLst>
            <pc:docMk/>
            <pc:sldMk cId="2080006795" sldId="346"/>
            <ac:spMk id="3" creationId="{56ABD61C-3A74-C9A1-972E-3890827CB89E}"/>
          </ac:spMkLst>
        </pc:spChg>
        <pc:spChg chg="mod">
          <ac:chgData name="Quyen Vu" userId="105739f40b6b0aca" providerId="LiveId" clId="{65733CDD-A8E7-467C-8A47-3C31E21ACA91}" dt="2025-07-29T15:48:29.113" v="941" actId="404"/>
          <ac:spMkLst>
            <pc:docMk/>
            <pc:sldMk cId="2080006795" sldId="346"/>
            <ac:spMk id="10" creationId="{E036525C-F7A6-1885-5B8A-321E585224FB}"/>
          </ac:spMkLst>
        </pc:spChg>
      </pc:sldChg>
      <pc:sldChg chg="addSp delSp modSp mod">
        <pc:chgData name="Quyen Vu" userId="105739f40b6b0aca" providerId="LiveId" clId="{65733CDD-A8E7-467C-8A47-3C31E21ACA91}" dt="2025-07-29T15:48:34.607" v="942" actId="404"/>
        <pc:sldMkLst>
          <pc:docMk/>
          <pc:sldMk cId="1469692175" sldId="349"/>
        </pc:sldMkLst>
        <pc:spChg chg="add mod">
          <ac:chgData name="Quyen Vu" userId="105739f40b6b0aca" providerId="LiveId" clId="{65733CDD-A8E7-467C-8A47-3C31E21ACA91}" dt="2025-07-29T15:48:34.607" v="942" actId="404"/>
          <ac:spMkLst>
            <pc:docMk/>
            <pc:sldMk cId="1469692175" sldId="349"/>
            <ac:spMk id="4" creationId="{B78B9F3A-8C2E-6E89-0D14-780643BBA84C}"/>
          </ac:spMkLst>
        </pc:spChg>
        <pc:spChg chg="del">
          <ac:chgData name="Quyen Vu" userId="105739f40b6b0aca" providerId="LiveId" clId="{65733CDD-A8E7-467C-8A47-3C31E21ACA91}" dt="2025-07-29T15:08:40.369" v="346" actId="478"/>
          <ac:spMkLst>
            <pc:docMk/>
            <pc:sldMk cId="1469692175" sldId="349"/>
            <ac:spMk id="10" creationId="{71BCE64F-2DCA-4B0F-D700-56D15C4A455B}"/>
          </ac:spMkLst>
        </pc:spChg>
      </pc:sldChg>
      <pc:sldChg chg="addSp delSp modSp mod">
        <pc:chgData name="Quyen Vu" userId="105739f40b6b0aca" providerId="LiveId" clId="{65733CDD-A8E7-467C-8A47-3C31E21ACA91}" dt="2025-07-29T15:48:38.603" v="943" actId="404"/>
        <pc:sldMkLst>
          <pc:docMk/>
          <pc:sldMk cId="411066772" sldId="350"/>
        </pc:sldMkLst>
        <pc:spChg chg="add mod">
          <ac:chgData name="Quyen Vu" userId="105739f40b6b0aca" providerId="LiveId" clId="{65733CDD-A8E7-467C-8A47-3C31E21ACA91}" dt="2025-07-29T15:48:38.603" v="943" actId="404"/>
          <ac:spMkLst>
            <pc:docMk/>
            <pc:sldMk cId="411066772" sldId="350"/>
            <ac:spMk id="4" creationId="{3F2351EE-D82B-5730-A46B-B43313E6C8CF}"/>
          </ac:spMkLst>
        </pc:spChg>
        <pc:spChg chg="del">
          <ac:chgData name="Quyen Vu" userId="105739f40b6b0aca" providerId="LiveId" clId="{65733CDD-A8E7-467C-8A47-3C31E21ACA91}" dt="2025-07-29T15:08:44.519" v="348" actId="478"/>
          <ac:spMkLst>
            <pc:docMk/>
            <pc:sldMk cId="411066772" sldId="350"/>
            <ac:spMk id="10" creationId="{09592356-F9AE-FEC0-3337-1010E45C3462}"/>
          </ac:spMkLst>
        </pc:spChg>
      </pc:sldChg>
      <pc:sldChg chg="addSp delSp modSp mod">
        <pc:chgData name="Quyen Vu" userId="105739f40b6b0aca" providerId="LiveId" clId="{65733CDD-A8E7-467C-8A47-3C31E21ACA91}" dt="2025-07-29T15:48:42.577" v="944" actId="404"/>
        <pc:sldMkLst>
          <pc:docMk/>
          <pc:sldMk cId="451303084" sldId="351"/>
        </pc:sldMkLst>
        <pc:spChg chg="add mod">
          <ac:chgData name="Quyen Vu" userId="105739f40b6b0aca" providerId="LiveId" clId="{65733CDD-A8E7-467C-8A47-3C31E21ACA91}" dt="2025-07-29T15:48:42.577" v="944" actId="404"/>
          <ac:spMkLst>
            <pc:docMk/>
            <pc:sldMk cId="451303084" sldId="351"/>
            <ac:spMk id="4" creationId="{31F826B0-D979-97ED-90C8-F049F412ADDE}"/>
          </ac:spMkLst>
        </pc:spChg>
        <pc:spChg chg="del">
          <ac:chgData name="Quyen Vu" userId="105739f40b6b0aca" providerId="LiveId" clId="{65733CDD-A8E7-467C-8A47-3C31E21ACA91}" dt="2025-07-29T15:08:53.135" v="350" actId="478"/>
          <ac:spMkLst>
            <pc:docMk/>
            <pc:sldMk cId="451303084" sldId="351"/>
            <ac:spMk id="10" creationId="{BDB23BC9-0651-FC79-0B66-EA40B32A0980}"/>
          </ac:spMkLst>
        </pc:spChg>
      </pc:sldChg>
      <pc:sldChg chg="addSp delSp modSp mod">
        <pc:chgData name="Quyen Vu" userId="105739f40b6b0aca" providerId="LiveId" clId="{65733CDD-A8E7-467C-8A47-3C31E21ACA91}" dt="2025-07-29T15:48:52.544" v="945" actId="404"/>
        <pc:sldMkLst>
          <pc:docMk/>
          <pc:sldMk cId="1308173766" sldId="352"/>
        </pc:sldMkLst>
        <pc:spChg chg="mod">
          <ac:chgData name="Quyen Vu" userId="105739f40b6b0aca" providerId="LiveId" clId="{65733CDD-A8E7-467C-8A47-3C31E21ACA91}" dt="2025-07-29T15:17:03.761" v="457" actId="1076"/>
          <ac:spMkLst>
            <pc:docMk/>
            <pc:sldMk cId="1308173766" sldId="352"/>
            <ac:spMk id="2" creationId="{399AF2D8-10AB-38CF-B9C6-95628DF8E81C}"/>
          </ac:spMkLst>
        </pc:spChg>
        <pc:spChg chg="del mod">
          <ac:chgData name="Quyen Vu" userId="105739f40b6b0aca" providerId="LiveId" clId="{65733CDD-A8E7-467C-8A47-3C31E21ACA91}" dt="2025-07-29T15:16:58.194" v="455" actId="478"/>
          <ac:spMkLst>
            <pc:docMk/>
            <pc:sldMk cId="1308173766" sldId="352"/>
            <ac:spMk id="3" creationId="{D27DD353-6613-AE6B-8D49-E345699C34DE}"/>
          </ac:spMkLst>
        </pc:spChg>
        <pc:spChg chg="add mod">
          <ac:chgData name="Quyen Vu" userId="105739f40b6b0aca" providerId="LiveId" clId="{65733CDD-A8E7-467C-8A47-3C31E21ACA91}" dt="2025-07-29T15:48:52.544" v="945" actId="404"/>
          <ac:spMkLst>
            <pc:docMk/>
            <pc:sldMk cId="1308173766" sldId="352"/>
            <ac:spMk id="4" creationId="{C224EA6A-F5D2-9B4A-5DA6-0C088238A1B6}"/>
          </ac:spMkLst>
        </pc:spChg>
        <pc:spChg chg="add mod">
          <ac:chgData name="Quyen Vu" userId="105739f40b6b0aca" providerId="LiveId" clId="{65733CDD-A8E7-467C-8A47-3C31E21ACA91}" dt="2025-07-29T15:17:08.373" v="458" actId="14100"/>
          <ac:spMkLst>
            <pc:docMk/>
            <pc:sldMk cId="1308173766" sldId="352"/>
            <ac:spMk id="5" creationId="{9048971C-6339-F696-1F40-AD5629F1D8AA}"/>
          </ac:spMkLst>
        </pc:spChg>
        <pc:spChg chg="del">
          <ac:chgData name="Quyen Vu" userId="105739f40b6b0aca" providerId="LiveId" clId="{65733CDD-A8E7-467C-8A47-3C31E21ACA91}" dt="2025-07-29T15:08:57.314" v="352" actId="478"/>
          <ac:spMkLst>
            <pc:docMk/>
            <pc:sldMk cId="1308173766" sldId="352"/>
            <ac:spMk id="10" creationId="{35C588F1-267A-9C4B-0513-F7BDE156A5DA}"/>
          </ac:spMkLst>
        </pc:spChg>
      </pc:sldChg>
      <pc:sldChg chg="addSp delSp modSp mod">
        <pc:chgData name="Quyen Vu" userId="105739f40b6b0aca" providerId="LiveId" clId="{65733CDD-A8E7-467C-8A47-3C31E21ACA91}" dt="2025-07-29T15:48:56.189" v="946" actId="404"/>
        <pc:sldMkLst>
          <pc:docMk/>
          <pc:sldMk cId="1806083468" sldId="354"/>
        </pc:sldMkLst>
        <pc:spChg chg="add mod">
          <ac:chgData name="Quyen Vu" userId="105739f40b6b0aca" providerId="LiveId" clId="{65733CDD-A8E7-467C-8A47-3C31E21ACA91}" dt="2025-07-29T15:48:56.189" v="946" actId="404"/>
          <ac:spMkLst>
            <pc:docMk/>
            <pc:sldMk cId="1806083468" sldId="354"/>
            <ac:spMk id="4" creationId="{49DCAC7F-C01D-7083-9AA0-95984A117655}"/>
          </ac:spMkLst>
        </pc:spChg>
        <pc:spChg chg="del">
          <ac:chgData name="Quyen Vu" userId="105739f40b6b0aca" providerId="LiveId" clId="{65733CDD-A8E7-467C-8A47-3C31E21ACA91}" dt="2025-07-29T15:09:16.838" v="361" actId="478"/>
          <ac:spMkLst>
            <pc:docMk/>
            <pc:sldMk cId="1806083468" sldId="354"/>
            <ac:spMk id="10" creationId="{556FB283-016F-7E4F-BE55-787366D504CA}"/>
          </ac:spMkLst>
        </pc:spChg>
      </pc:sldChg>
      <pc:sldChg chg="addSp delSp modSp mod">
        <pc:chgData name="Quyen Vu" userId="105739f40b6b0aca" providerId="LiveId" clId="{65733CDD-A8E7-467C-8A47-3C31E21ACA91}" dt="2025-07-29T15:48:59.228" v="947" actId="255"/>
        <pc:sldMkLst>
          <pc:docMk/>
          <pc:sldMk cId="2741810863" sldId="355"/>
        </pc:sldMkLst>
        <pc:spChg chg="add mod">
          <ac:chgData name="Quyen Vu" userId="105739f40b6b0aca" providerId="LiveId" clId="{65733CDD-A8E7-467C-8A47-3C31E21ACA91}" dt="2025-07-29T15:48:59.228" v="947" actId="255"/>
          <ac:spMkLst>
            <pc:docMk/>
            <pc:sldMk cId="2741810863" sldId="355"/>
            <ac:spMk id="4" creationId="{52BB4C34-F60A-3895-3976-89C5E42182D8}"/>
          </ac:spMkLst>
        </pc:spChg>
        <pc:spChg chg="del">
          <ac:chgData name="Quyen Vu" userId="105739f40b6b0aca" providerId="LiveId" clId="{65733CDD-A8E7-467C-8A47-3C31E21ACA91}" dt="2025-07-29T15:09:25.343" v="363" actId="478"/>
          <ac:spMkLst>
            <pc:docMk/>
            <pc:sldMk cId="2741810863" sldId="355"/>
            <ac:spMk id="10" creationId="{66B91D4F-49E7-5E6B-F682-D438B33D8845}"/>
          </ac:spMkLst>
        </pc:spChg>
      </pc:sldChg>
      <pc:sldChg chg="addSp delSp modSp mod">
        <pc:chgData name="Quyen Vu" userId="105739f40b6b0aca" providerId="LiveId" clId="{65733CDD-A8E7-467C-8A47-3C31E21ACA91}" dt="2025-07-29T15:49:05.384" v="948" actId="255"/>
        <pc:sldMkLst>
          <pc:docMk/>
          <pc:sldMk cId="2917296197" sldId="358"/>
        </pc:sldMkLst>
        <pc:spChg chg="mod">
          <ac:chgData name="Quyen Vu" userId="105739f40b6b0aca" providerId="LiveId" clId="{65733CDD-A8E7-467C-8A47-3C31E21ACA91}" dt="2025-07-29T15:17:28.256" v="465" actId="1035"/>
          <ac:spMkLst>
            <pc:docMk/>
            <pc:sldMk cId="2917296197" sldId="358"/>
            <ac:spMk id="2" creationId="{2BD81495-286D-DE51-481F-317B6BEF6618}"/>
          </ac:spMkLst>
        </pc:spChg>
        <pc:spChg chg="del mod">
          <ac:chgData name="Quyen Vu" userId="105739f40b6b0aca" providerId="LiveId" clId="{65733CDD-A8E7-467C-8A47-3C31E21ACA91}" dt="2025-07-29T15:17:21.688" v="459" actId="478"/>
          <ac:spMkLst>
            <pc:docMk/>
            <pc:sldMk cId="2917296197" sldId="358"/>
            <ac:spMk id="3" creationId="{907A970E-9FDA-008E-9A66-686FBBDA1F2F}"/>
          </ac:spMkLst>
        </pc:spChg>
        <pc:spChg chg="add mod">
          <ac:chgData name="Quyen Vu" userId="105739f40b6b0aca" providerId="LiveId" clId="{65733CDD-A8E7-467C-8A47-3C31E21ACA91}" dt="2025-07-29T15:49:05.384" v="948" actId="255"/>
          <ac:spMkLst>
            <pc:docMk/>
            <pc:sldMk cId="2917296197" sldId="358"/>
            <ac:spMk id="4" creationId="{E860565F-7F4C-37B2-30A4-AE40B9AFD1AF}"/>
          </ac:spMkLst>
        </pc:spChg>
        <pc:spChg chg="add mod">
          <ac:chgData name="Quyen Vu" userId="105739f40b6b0aca" providerId="LiveId" clId="{65733CDD-A8E7-467C-8A47-3C31E21ACA91}" dt="2025-07-29T15:17:22.390" v="460"/>
          <ac:spMkLst>
            <pc:docMk/>
            <pc:sldMk cId="2917296197" sldId="358"/>
            <ac:spMk id="5" creationId="{642D034B-8B7E-8940-C2BF-121B6C435877}"/>
          </ac:spMkLst>
        </pc:spChg>
        <pc:spChg chg="del">
          <ac:chgData name="Quyen Vu" userId="105739f40b6b0aca" providerId="LiveId" clId="{65733CDD-A8E7-467C-8A47-3C31E21ACA91}" dt="2025-07-29T15:09:29.702" v="365" actId="478"/>
          <ac:spMkLst>
            <pc:docMk/>
            <pc:sldMk cId="2917296197" sldId="358"/>
            <ac:spMk id="10" creationId="{CBC7FC73-1A83-67BE-32C2-7B146155E5B3}"/>
          </ac:spMkLst>
        </pc:spChg>
      </pc:sldChg>
      <pc:sldChg chg="addSp delSp modSp mod">
        <pc:chgData name="Quyen Vu" userId="105739f40b6b0aca" providerId="LiveId" clId="{65733CDD-A8E7-467C-8A47-3C31E21ACA91}" dt="2025-07-29T15:49:09.329" v="949" actId="255"/>
        <pc:sldMkLst>
          <pc:docMk/>
          <pc:sldMk cId="419877374" sldId="359"/>
        </pc:sldMkLst>
        <pc:spChg chg="add mod">
          <ac:chgData name="Quyen Vu" userId="105739f40b6b0aca" providerId="LiveId" clId="{65733CDD-A8E7-467C-8A47-3C31E21ACA91}" dt="2025-07-29T15:49:09.329" v="949" actId="255"/>
          <ac:spMkLst>
            <pc:docMk/>
            <pc:sldMk cId="419877374" sldId="359"/>
            <ac:spMk id="4" creationId="{69AA183E-3B3F-41C5-CD4A-B282BADC55CF}"/>
          </ac:spMkLst>
        </pc:spChg>
        <pc:spChg chg="del">
          <ac:chgData name="Quyen Vu" userId="105739f40b6b0aca" providerId="LiveId" clId="{65733CDD-A8E7-467C-8A47-3C31E21ACA91}" dt="2025-07-29T15:09:49.604" v="369" actId="478"/>
          <ac:spMkLst>
            <pc:docMk/>
            <pc:sldMk cId="419877374" sldId="359"/>
            <ac:spMk id="10" creationId="{E726605C-944A-0F34-6AD2-A82D100A183E}"/>
          </ac:spMkLst>
        </pc:spChg>
      </pc:sldChg>
      <pc:sldChg chg="addSp delSp modSp mod">
        <pc:chgData name="Quyen Vu" userId="105739f40b6b0aca" providerId="LiveId" clId="{65733CDD-A8E7-467C-8A47-3C31E21ACA91}" dt="2025-07-29T15:49:12.230" v="950" actId="255"/>
        <pc:sldMkLst>
          <pc:docMk/>
          <pc:sldMk cId="1315848795" sldId="360"/>
        </pc:sldMkLst>
        <pc:spChg chg="mod">
          <ac:chgData name="Quyen Vu" userId="105739f40b6b0aca" providerId="LiveId" clId="{65733CDD-A8E7-467C-8A47-3C31E21ACA91}" dt="2025-07-29T15:14:50.533" v="424" actId="1076"/>
          <ac:spMkLst>
            <pc:docMk/>
            <pc:sldMk cId="1315848795" sldId="360"/>
            <ac:spMk id="2" creationId="{2241DC19-7A48-DDD9-C854-CC58C4BCF8DC}"/>
          </ac:spMkLst>
        </pc:spChg>
        <pc:spChg chg="mod">
          <ac:chgData name="Quyen Vu" userId="105739f40b6b0aca" providerId="LiveId" clId="{65733CDD-A8E7-467C-8A47-3C31E21ACA91}" dt="2025-07-29T15:14:50.533" v="424" actId="1076"/>
          <ac:spMkLst>
            <pc:docMk/>
            <pc:sldMk cId="1315848795" sldId="360"/>
            <ac:spMk id="3" creationId="{73275414-2E69-C6B0-2EA6-48A78D4F4E27}"/>
          </ac:spMkLst>
        </pc:spChg>
        <pc:spChg chg="add mod">
          <ac:chgData name="Quyen Vu" userId="105739f40b6b0aca" providerId="LiveId" clId="{65733CDD-A8E7-467C-8A47-3C31E21ACA91}" dt="2025-07-29T15:49:12.230" v="950" actId="255"/>
          <ac:spMkLst>
            <pc:docMk/>
            <pc:sldMk cId="1315848795" sldId="360"/>
            <ac:spMk id="4" creationId="{E1B3BCAA-7D69-81AD-621B-7AC750FB04EA}"/>
          </ac:spMkLst>
        </pc:spChg>
        <pc:spChg chg="del">
          <ac:chgData name="Quyen Vu" userId="105739f40b6b0aca" providerId="LiveId" clId="{65733CDD-A8E7-467C-8A47-3C31E21ACA91}" dt="2025-07-29T15:10:03.129" v="371" actId="478"/>
          <ac:spMkLst>
            <pc:docMk/>
            <pc:sldMk cId="1315848795" sldId="360"/>
            <ac:spMk id="10" creationId="{0FE9FFC9-7C1D-FBAF-AA14-92F4582643B1}"/>
          </ac:spMkLst>
        </pc:spChg>
      </pc:sldChg>
      <pc:sldChg chg="modSp mod">
        <pc:chgData name="Quyen Vu" userId="105739f40b6b0aca" providerId="LiveId" clId="{65733CDD-A8E7-467C-8A47-3C31E21ACA91}" dt="2025-07-29T15:49:21.934" v="952" actId="14100"/>
        <pc:sldMkLst>
          <pc:docMk/>
          <pc:sldMk cId="1178733718" sldId="362"/>
        </pc:sldMkLst>
        <pc:spChg chg="mod">
          <ac:chgData name="Quyen Vu" userId="105739f40b6b0aca" providerId="LiveId" clId="{65733CDD-A8E7-467C-8A47-3C31E21ACA91}" dt="2025-07-29T15:49:21.934" v="952" actId="14100"/>
          <ac:spMkLst>
            <pc:docMk/>
            <pc:sldMk cId="1178733718" sldId="362"/>
            <ac:spMk id="10" creationId="{C5D23CA2-F016-9F68-B05B-03E58D1F732B}"/>
          </ac:spMkLst>
        </pc:spChg>
        <pc:graphicFrameChg chg="mod modGraphic">
          <ac:chgData name="Quyen Vu" userId="105739f40b6b0aca" providerId="LiveId" clId="{65733CDD-A8E7-467C-8A47-3C31E21ACA91}" dt="2025-07-29T15:29:17.592" v="774" actId="207"/>
          <ac:graphicFrameMkLst>
            <pc:docMk/>
            <pc:sldMk cId="1178733718" sldId="362"/>
            <ac:graphicFrameMk id="4" creationId="{2B42EAAB-04D7-8FAA-A528-CA7D91AB25D7}"/>
          </ac:graphicFrameMkLst>
        </pc:graphicFrameChg>
      </pc:sldChg>
      <pc:sldChg chg="modSp mod">
        <pc:chgData name="Quyen Vu" userId="105739f40b6b0aca" providerId="LiveId" clId="{65733CDD-A8E7-467C-8A47-3C31E21ACA91}" dt="2025-07-29T15:49:44.200" v="958" actId="14100"/>
        <pc:sldMkLst>
          <pc:docMk/>
          <pc:sldMk cId="2035915660" sldId="363"/>
        </pc:sldMkLst>
        <pc:spChg chg="mod">
          <ac:chgData name="Quyen Vu" userId="105739f40b6b0aca" providerId="LiveId" clId="{65733CDD-A8E7-467C-8A47-3C31E21ACA91}" dt="2025-07-29T15:49:44.200" v="958" actId="14100"/>
          <ac:spMkLst>
            <pc:docMk/>
            <pc:sldMk cId="2035915660" sldId="363"/>
            <ac:spMk id="10" creationId="{9DB65C5B-16AD-69DB-B13C-2D657BD5EF08}"/>
          </ac:spMkLst>
        </pc:spChg>
        <pc:graphicFrameChg chg="mod modGraphic">
          <ac:chgData name="Quyen Vu" userId="105739f40b6b0aca" providerId="LiveId" clId="{65733CDD-A8E7-467C-8A47-3C31E21ACA91}" dt="2025-07-29T15:49:39.707" v="956" actId="1076"/>
          <ac:graphicFrameMkLst>
            <pc:docMk/>
            <pc:sldMk cId="2035915660" sldId="363"/>
            <ac:graphicFrameMk id="4" creationId="{EB6C0711-D479-E6AA-0E08-AD4BA2A7D276}"/>
          </ac:graphicFrameMkLst>
        </pc:graphicFrameChg>
      </pc:sldChg>
      <pc:sldChg chg="add del">
        <pc:chgData name="Quyen Vu" userId="105739f40b6b0aca" providerId="LiveId" clId="{65733CDD-A8E7-467C-8A47-3C31E21ACA91}" dt="2025-07-29T15:11:46.568" v="411" actId="47"/>
        <pc:sldMkLst>
          <pc:docMk/>
          <pc:sldMk cId="3943383194" sldId="366"/>
        </pc:sldMkLst>
      </pc:sldChg>
      <pc:sldChg chg="addSp modSp mod">
        <pc:chgData name="Quyen Vu" userId="105739f40b6b0aca" providerId="LiveId" clId="{65733CDD-A8E7-467C-8A47-3C31E21ACA91}" dt="2025-07-29T15:50:27.887" v="959" actId="207"/>
        <pc:sldMkLst>
          <pc:docMk/>
          <pc:sldMk cId="1703133696" sldId="389"/>
        </pc:sldMkLst>
        <pc:spChg chg="mod">
          <ac:chgData name="Quyen Vu" userId="105739f40b6b0aca" providerId="LiveId" clId="{65733CDD-A8E7-467C-8A47-3C31E21ACA91}" dt="2025-07-29T15:50:27.887" v="959" actId="207"/>
          <ac:spMkLst>
            <pc:docMk/>
            <pc:sldMk cId="1703133696" sldId="389"/>
            <ac:spMk id="2" creationId="{4EC6CDFA-D686-4F6D-1AB3-94BDAD121868}"/>
          </ac:spMkLst>
        </pc:spChg>
        <pc:spChg chg="mod">
          <ac:chgData name="Quyen Vu" userId="105739f40b6b0aca" providerId="LiveId" clId="{65733CDD-A8E7-467C-8A47-3C31E21ACA91}" dt="2025-07-29T15:50:27.887" v="959" actId="207"/>
          <ac:spMkLst>
            <pc:docMk/>
            <pc:sldMk cId="1703133696" sldId="389"/>
            <ac:spMk id="3" creationId="{D467E6F3-0D2A-BB2B-7506-CC057F83B7B3}"/>
          </ac:spMkLst>
        </pc:spChg>
        <pc:spChg chg="add mod">
          <ac:chgData name="Quyen Vu" userId="105739f40b6b0aca" providerId="LiveId" clId="{65733CDD-A8E7-467C-8A47-3C31E21ACA91}" dt="2025-07-29T15:32:21.524" v="784" actId="571"/>
          <ac:spMkLst>
            <pc:docMk/>
            <pc:sldMk cId="1703133696" sldId="389"/>
            <ac:spMk id="4" creationId="{13E7FFEB-E35B-5336-C324-110CDE483F63}"/>
          </ac:spMkLst>
        </pc:spChg>
        <pc:spChg chg="mod">
          <ac:chgData name="Quyen Vu" userId="105739f40b6b0aca" providerId="LiveId" clId="{65733CDD-A8E7-467C-8A47-3C31E21ACA91}" dt="2025-07-29T15:50:27.887" v="959" actId="207"/>
          <ac:spMkLst>
            <pc:docMk/>
            <pc:sldMk cId="1703133696" sldId="389"/>
            <ac:spMk id="5" creationId="{2A5EB289-983B-5276-725F-82621746E55E}"/>
          </ac:spMkLst>
        </pc:spChg>
        <pc:spChg chg="mod">
          <ac:chgData name="Quyen Vu" userId="105739f40b6b0aca" providerId="LiveId" clId="{65733CDD-A8E7-467C-8A47-3C31E21ACA91}" dt="2025-07-29T15:50:27.887" v="959" actId="207"/>
          <ac:spMkLst>
            <pc:docMk/>
            <pc:sldMk cId="1703133696" sldId="389"/>
            <ac:spMk id="6" creationId="{9F37C796-DE75-B0FF-A21A-EDAB7F427BE6}"/>
          </ac:spMkLst>
        </pc:spChg>
        <pc:spChg chg="mod">
          <ac:chgData name="Quyen Vu" userId="105739f40b6b0aca" providerId="LiveId" clId="{65733CDD-A8E7-467C-8A47-3C31E21ACA91}" dt="2025-07-29T15:50:27.887" v="959" actId="207"/>
          <ac:spMkLst>
            <pc:docMk/>
            <pc:sldMk cId="1703133696" sldId="389"/>
            <ac:spMk id="7" creationId="{413740B3-53A6-0EBA-EF92-5D15BF82DE62}"/>
          </ac:spMkLst>
        </pc:spChg>
        <pc:spChg chg="mod">
          <ac:chgData name="Quyen Vu" userId="105739f40b6b0aca" providerId="LiveId" clId="{65733CDD-A8E7-467C-8A47-3C31E21ACA91}" dt="2025-07-29T15:50:27.887" v="959" actId="207"/>
          <ac:spMkLst>
            <pc:docMk/>
            <pc:sldMk cId="1703133696" sldId="389"/>
            <ac:spMk id="8" creationId="{CA954818-7EC7-AB40-7D07-D15799D92913}"/>
          </ac:spMkLst>
        </pc:spChg>
        <pc:spChg chg="mod">
          <ac:chgData name="Quyen Vu" userId="105739f40b6b0aca" providerId="LiveId" clId="{65733CDD-A8E7-467C-8A47-3C31E21ACA91}" dt="2025-07-29T15:50:27.887" v="959" actId="207"/>
          <ac:spMkLst>
            <pc:docMk/>
            <pc:sldMk cId="1703133696" sldId="389"/>
            <ac:spMk id="9" creationId="{56C1509B-B580-69F9-1B68-A1A0F2C46270}"/>
          </ac:spMkLst>
        </pc:spChg>
        <pc:spChg chg="add mod">
          <ac:chgData name="Quyen Vu" userId="105739f40b6b0aca" providerId="LiveId" clId="{65733CDD-A8E7-467C-8A47-3C31E21ACA91}" dt="2025-07-29T15:32:24.765" v="786" actId="571"/>
          <ac:spMkLst>
            <pc:docMk/>
            <pc:sldMk cId="1703133696" sldId="389"/>
            <ac:spMk id="11" creationId="{86EE2356-1501-9279-1654-FAC14695EC24}"/>
          </ac:spMkLst>
        </pc:spChg>
        <pc:spChg chg="add mod">
          <ac:chgData name="Quyen Vu" userId="105739f40b6b0aca" providerId="LiveId" clId="{65733CDD-A8E7-467C-8A47-3C31E21ACA91}" dt="2025-07-29T15:33:06.535" v="795" actId="571"/>
          <ac:spMkLst>
            <pc:docMk/>
            <pc:sldMk cId="1703133696" sldId="389"/>
            <ac:spMk id="12" creationId="{40E67A6E-2726-9063-11F4-3EC642CF36EF}"/>
          </ac:spMkLst>
        </pc:spChg>
      </pc:sldChg>
      <pc:sldChg chg="modSp mod">
        <pc:chgData name="Quyen Vu" userId="105739f40b6b0aca" providerId="LiveId" clId="{65733CDD-A8E7-467C-8A47-3C31E21ACA91}" dt="2025-07-29T15:50:32.401" v="960" actId="207"/>
        <pc:sldMkLst>
          <pc:docMk/>
          <pc:sldMk cId="2969115902" sldId="390"/>
        </pc:sldMkLst>
        <pc:spChg chg="mod">
          <ac:chgData name="Quyen Vu" userId="105739f40b6b0aca" providerId="LiveId" clId="{65733CDD-A8E7-467C-8A47-3C31E21ACA91}" dt="2025-07-29T15:50:32.401" v="960" actId="207"/>
          <ac:spMkLst>
            <pc:docMk/>
            <pc:sldMk cId="2969115902" sldId="390"/>
            <ac:spMk id="2" creationId="{28F5C8FD-0BC7-FE15-B933-3CF0BC556300}"/>
          </ac:spMkLst>
        </pc:spChg>
        <pc:spChg chg="mod">
          <ac:chgData name="Quyen Vu" userId="105739f40b6b0aca" providerId="LiveId" clId="{65733CDD-A8E7-467C-8A47-3C31E21ACA91}" dt="2025-07-29T15:50:32.401" v="960" actId="207"/>
          <ac:spMkLst>
            <pc:docMk/>
            <pc:sldMk cId="2969115902" sldId="390"/>
            <ac:spMk id="3" creationId="{DBE9E56D-B46F-BE65-4B75-1336BF31EB91}"/>
          </ac:spMkLst>
        </pc:spChg>
        <pc:spChg chg="mod">
          <ac:chgData name="Quyen Vu" userId="105739f40b6b0aca" providerId="LiveId" clId="{65733CDD-A8E7-467C-8A47-3C31E21ACA91}" dt="2025-07-29T15:50:32.401" v="960" actId="207"/>
          <ac:spMkLst>
            <pc:docMk/>
            <pc:sldMk cId="2969115902" sldId="390"/>
            <ac:spMk id="6" creationId="{C40E80DE-8374-D319-1FF1-009E6327218B}"/>
          </ac:spMkLst>
        </pc:spChg>
        <pc:spChg chg="mod">
          <ac:chgData name="Quyen Vu" userId="105739f40b6b0aca" providerId="LiveId" clId="{65733CDD-A8E7-467C-8A47-3C31E21ACA91}" dt="2025-07-29T15:50:32.401" v="960" actId="207"/>
          <ac:spMkLst>
            <pc:docMk/>
            <pc:sldMk cId="2969115902" sldId="390"/>
            <ac:spMk id="7" creationId="{9F3C93D7-5AE6-7B3B-0EC0-D2ACC089250B}"/>
          </ac:spMkLst>
        </pc:spChg>
      </pc:sldChg>
      <pc:sldChg chg="modSp mod">
        <pc:chgData name="Quyen Vu" userId="105739f40b6b0aca" providerId="LiveId" clId="{65733CDD-A8E7-467C-8A47-3C31E21ACA91}" dt="2025-07-29T15:50:39.344" v="961" actId="207"/>
        <pc:sldMkLst>
          <pc:docMk/>
          <pc:sldMk cId="945892608" sldId="391"/>
        </pc:sldMkLst>
        <pc:spChg chg="mod">
          <ac:chgData name="Quyen Vu" userId="105739f40b6b0aca" providerId="LiveId" clId="{65733CDD-A8E7-467C-8A47-3C31E21ACA91}" dt="2025-07-29T15:50:39.344" v="961" actId="207"/>
          <ac:spMkLst>
            <pc:docMk/>
            <pc:sldMk cId="945892608" sldId="391"/>
            <ac:spMk id="3" creationId="{B5706442-F32B-3993-1A21-E9A969EB4E33}"/>
          </ac:spMkLst>
        </pc:spChg>
        <pc:spChg chg="mod">
          <ac:chgData name="Quyen Vu" userId="105739f40b6b0aca" providerId="LiveId" clId="{65733CDD-A8E7-467C-8A47-3C31E21ACA91}" dt="2025-07-29T15:50:39.344" v="961" actId="207"/>
          <ac:spMkLst>
            <pc:docMk/>
            <pc:sldMk cId="945892608" sldId="391"/>
            <ac:spMk id="4" creationId="{A27B6DD4-A0F2-7C8F-288C-A666FFF38887}"/>
          </ac:spMkLst>
        </pc:spChg>
      </pc:sldChg>
      <pc:sldChg chg="add del">
        <pc:chgData name="Quyen Vu" userId="105739f40b6b0aca" providerId="LiveId" clId="{65733CDD-A8E7-467C-8A47-3C31E21ACA91}" dt="2025-07-29T14:57:52.187" v="153"/>
        <pc:sldMkLst>
          <pc:docMk/>
          <pc:sldMk cId="2180183196" sldId="392"/>
        </pc:sldMkLst>
      </pc:sldChg>
      <pc:sldMasterChg chg="modSp">
        <pc:chgData name="Quyen Vu" userId="105739f40b6b0aca" providerId="LiveId" clId="{65733CDD-A8E7-467C-8A47-3C31E21ACA91}" dt="2025-07-29T15:30:33.221" v="780" actId="1366"/>
        <pc:sldMasterMkLst>
          <pc:docMk/>
          <pc:sldMasterMk cId="3540291612" sldId="2147483648"/>
        </pc:sldMasterMkLst>
        <pc:picChg chg="mod">
          <ac:chgData name="Quyen Vu" userId="105739f40b6b0aca" providerId="LiveId" clId="{65733CDD-A8E7-467C-8A47-3C31E21ACA91}" dt="2025-07-29T15:30:33.221" v="780" actId="1366"/>
          <ac:picMkLst>
            <pc:docMk/>
            <pc:sldMasterMk cId="3540291612" sldId="2147483648"/>
            <ac:picMk id="8" creationId="{89F3DE98-4C96-C904-B0E7-55BAB073F23F}"/>
          </ac:picMkLst>
        </pc:pic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BC0A7-CB11-73F2-77D1-E579A4B7A984}"/>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10D289-4E1A-FEF0-05A2-E490469227EF}"/>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A2D149-63FC-E6CC-574A-73279DD5F08F}"/>
              </a:ext>
            </a:extLst>
          </p:cNvPr>
          <p:cNvSpPr>
            <a:spLocks noGrp="1"/>
          </p:cNvSpPr>
          <p:nvPr>
            <p:ph type="dt" sz="half" idx="10"/>
          </p:nvPr>
        </p:nvSpPr>
        <p:spPr>
          <a:xfrm>
            <a:off x="838200" y="6356350"/>
            <a:ext cx="2743200" cy="365125"/>
          </a:xfrm>
          <a:prstGeom prst="rect">
            <a:avLst/>
          </a:prstGeom>
        </p:spPr>
        <p:txBody>
          <a:bodyPr/>
          <a:lstStyle/>
          <a:p>
            <a:fld id="{5FE95BC2-992B-4EB9-9C2A-1652A9E41141}" type="datetimeFigureOut">
              <a:rPr lang="en-US" smtClean="0"/>
              <a:t>7/29/2025</a:t>
            </a:fld>
            <a:endParaRPr lang="en-US"/>
          </a:p>
        </p:txBody>
      </p:sp>
      <p:sp>
        <p:nvSpPr>
          <p:cNvPr id="5" name="Footer Placeholder 4">
            <a:extLst>
              <a:ext uri="{FF2B5EF4-FFF2-40B4-BE49-F238E27FC236}">
                <a16:creationId xmlns:a16="http://schemas.microsoft.com/office/drawing/2014/main" id="{707E95E4-93A0-C0B1-B270-0059F0CA278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783100B-0850-1360-3EED-2A7161C4B493}"/>
              </a:ext>
            </a:extLst>
          </p:cNvPr>
          <p:cNvSpPr>
            <a:spLocks noGrp="1"/>
          </p:cNvSpPr>
          <p:nvPr>
            <p:ph type="sldNum" sz="quarter" idx="12"/>
          </p:nvPr>
        </p:nvSpPr>
        <p:spPr>
          <a:xfrm>
            <a:off x="8610600" y="6356350"/>
            <a:ext cx="2743200" cy="365125"/>
          </a:xfrm>
          <a:prstGeom prst="rect">
            <a:avLst/>
          </a:prstGeom>
        </p:spPr>
        <p:txBody>
          <a:bodyPr/>
          <a:lstStyle/>
          <a:p>
            <a:fld id="{2C40D922-C567-4218-848E-F7633B73C4FA}" type="slidenum">
              <a:rPr lang="en-US" smtClean="0"/>
              <a:t>‹#›</a:t>
            </a:fld>
            <a:endParaRPr lang="en-US"/>
          </a:p>
        </p:txBody>
      </p:sp>
    </p:spTree>
    <p:extLst>
      <p:ext uri="{BB962C8B-B14F-4D97-AF65-F5344CB8AC3E}">
        <p14:creationId xmlns:p14="http://schemas.microsoft.com/office/powerpoint/2010/main" val="3592914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FD7FB-B79E-3089-FD3D-EA16E363220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9DF7FD-D866-1DEC-96C6-0E8B4D543CE4}"/>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F52479-99DC-3B19-A854-B523210AA2FD}"/>
              </a:ext>
            </a:extLst>
          </p:cNvPr>
          <p:cNvSpPr>
            <a:spLocks noGrp="1"/>
          </p:cNvSpPr>
          <p:nvPr>
            <p:ph type="dt" sz="half" idx="10"/>
          </p:nvPr>
        </p:nvSpPr>
        <p:spPr>
          <a:xfrm>
            <a:off x="838200" y="6356350"/>
            <a:ext cx="2743200" cy="365125"/>
          </a:xfrm>
          <a:prstGeom prst="rect">
            <a:avLst/>
          </a:prstGeom>
        </p:spPr>
        <p:txBody>
          <a:bodyPr/>
          <a:lstStyle/>
          <a:p>
            <a:fld id="{5FE95BC2-992B-4EB9-9C2A-1652A9E41141}" type="datetimeFigureOut">
              <a:rPr lang="en-US" smtClean="0"/>
              <a:t>7/29/2025</a:t>
            </a:fld>
            <a:endParaRPr lang="en-US"/>
          </a:p>
        </p:txBody>
      </p:sp>
      <p:sp>
        <p:nvSpPr>
          <p:cNvPr id="5" name="Footer Placeholder 4">
            <a:extLst>
              <a:ext uri="{FF2B5EF4-FFF2-40B4-BE49-F238E27FC236}">
                <a16:creationId xmlns:a16="http://schemas.microsoft.com/office/drawing/2014/main" id="{F07776D5-60F2-A45F-784B-A192DCF7C50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CF1EA8AC-9666-4898-5A76-2874EE2073A7}"/>
              </a:ext>
            </a:extLst>
          </p:cNvPr>
          <p:cNvSpPr>
            <a:spLocks noGrp="1"/>
          </p:cNvSpPr>
          <p:nvPr>
            <p:ph type="sldNum" sz="quarter" idx="12"/>
          </p:nvPr>
        </p:nvSpPr>
        <p:spPr>
          <a:xfrm>
            <a:off x="8610600" y="6356350"/>
            <a:ext cx="2743200" cy="365125"/>
          </a:xfrm>
          <a:prstGeom prst="rect">
            <a:avLst/>
          </a:prstGeom>
        </p:spPr>
        <p:txBody>
          <a:bodyPr/>
          <a:lstStyle/>
          <a:p>
            <a:fld id="{2C40D922-C567-4218-848E-F7633B73C4FA}" type="slidenum">
              <a:rPr lang="en-US" smtClean="0"/>
              <a:t>‹#›</a:t>
            </a:fld>
            <a:endParaRPr lang="en-US"/>
          </a:p>
        </p:txBody>
      </p:sp>
    </p:spTree>
    <p:extLst>
      <p:ext uri="{BB962C8B-B14F-4D97-AF65-F5344CB8AC3E}">
        <p14:creationId xmlns:p14="http://schemas.microsoft.com/office/powerpoint/2010/main" val="1932641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6F3333-FD11-A8F1-628E-85C3997B93DA}"/>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1F346A2-F870-D4C4-77DD-51F4725E9AB8}"/>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FE03A4-FC4A-E77E-E227-886ECFF3CF84}"/>
              </a:ext>
            </a:extLst>
          </p:cNvPr>
          <p:cNvSpPr>
            <a:spLocks noGrp="1"/>
          </p:cNvSpPr>
          <p:nvPr>
            <p:ph type="dt" sz="half" idx="10"/>
          </p:nvPr>
        </p:nvSpPr>
        <p:spPr>
          <a:xfrm>
            <a:off x="838200" y="6356350"/>
            <a:ext cx="2743200" cy="365125"/>
          </a:xfrm>
          <a:prstGeom prst="rect">
            <a:avLst/>
          </a:prstGeom>
        </p:spPr>
        <p:txBody>
          <a:bodyPr/>
          <a:lstStyle/>
          <a:p>
            <a:fld id="{5FE95BC2-992B-4EB9-9C2A-1652A9E41141}" type="datetimeFigureOut">
              <a:rPr lang="en-US" smtClean="0"/>
              <a:t>7/29/2025</a:t>
            </a:fld>
            <a:endParaRPr lang="en-US"/>
          </a:p>
        </p:txBody>
      </p:sp>
      <p:sp>
        <p:nvSpPr>
          <p:cNvPr id="5" name="Footer Placeholder 4">
            <a:extLst>
              <a:ext uri="{FF2B5EF4-FFF2-40B4-BE49-F238E27FC236}">
                <a16:creationId xmlns:a16="http://schemas.microsoft.com/office/drawing/2014/main" id="{B6FBD82C-1145-C2D0-2117-2CB6B5FF525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15A9E19-FF46-243F-C693-776A3CA7F364}"/>
              </a:ext>
            </a:extLst>
          </p:cNvPr>
          <p:cNvSpPr>
            <a:spLocks noGrp="1"/>
          </p:cNvSpPr>
          <p:nvPr>
            <p:ph type="sldNum" sz="quarter" idx="12"/>
          </p:nvPr>
        </p:nvSpPr>
        <p:spPr>
          <a:xfrm>
            <a:off x="8610600" y="6356350"/>
            <a:ext cx="2743200" cy="365125"/>
          </a:xfrm>
          <a:prstGeom prst="rect">
            <a:avLst/>
          </a:prstGeom>
        </p:spPr>
        <p:txBody>
          <a:bodyPr/>
          <a:lstStyle/>
          <a:p>
            <a:fld id="{2C40D922-C567-4218-848E-F7633B73C4FA}" type="slidenum">
              <a:rPr lang="en-US" smtClean="0"/>
              <a:t>‹#›</a:t>
            </a:fld>
            <a:endParaRPr lang="en-US"/>
          </a:p>
        </p:txBody>
      </p:sp>
    </p:spTree>
    <p:extLst>
      <p:ext uri="{BB962C8B-B14F-4D97-AF65-F5344CB8AC3E}">
        <p14:creationId xmlns:p14="http://schemas.microsoft.com/office/powerpoint/2010/main" val="303110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EA629-B2ED-090E-CC09-36135705C10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951BAD76-5555-1339-53B6-EB4033131C71}"/>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D10352-9354-B116-2573-1C990608529C}"/>
              </a:ext>
            </a:extLst>
          </p:cNvPr>
          <p:cNvSpPr>
            <a:spLocks noGrp="1"/>
          </p:cNvSpPr>
          <p:nvPr>
            <p:ph type="dt" sz="half" idx="10"/>
          </p:nvPr>
        </p:nvSpPr>
        <p:spPr>
          <a:xfrm>
            <a:off x="838200" y="6356350"/>
            <a:ext cx="2743200" cy="365125"/>
          </a:xfrm>
          <a:prstGeom prst="rect">
            <a:avLst/>
          </a:prstGeom>
        </p:spPr>
        <p:txBody>
          <a:bodyPr/>
          <a:lstStyle/>
          <a:p>
            <a:fld id="{5FE95BC2-992B-4EB9-9C2A-1652A9E41141}" type="datetimeFigureOut">
              <a:rPr lang="en-US" smtClean="0"/>
              <a:t>7/29/2025</a:t>
            </a:fld>
            <a:endParaRPr lang="en-US"/>
          </a:p>
        </p:txBody>
      </p:sp>
      <p:sp>
        <p:nvSpPr>
          <p:cNvPr id="5" name="Footer Placeholder 4">
            <a:extLst>
              <a:ext uri="{FF2B5EF4-FFF2-40B4-BE49-F238E27FC236}">
                <a16:creationId xmlns:a16="http://schemas.microsoft.com/office/drawing/2014/main" id="{782649AE-1B07-7813-C1F1-644C9071051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08C8D01-E33E-6EBB-842F-5B88A66EBA90}"/>
              </a:ext>
            </a:extLst>
          </p:cNvPr>
          <p:cNvSpPr>
            <a:spLocks noGrp="1"/>
          </p:cNvSpPr>
          <p:nvPr>
            <p:ph type="sldNum" sz="quarter" idx="12"/>
          </p:nvPr>
        </p:nvSpPr>
        <p:spPr>
          <a:xfrm>
            <a:off x="8610600" y="6356350"/>
            <a:ext cx="2743200" cy="365125"/>
          </a:xfrm>
          <a:prstGeom prst="rect">
            <a:avLst/>
          </a:prstGeom>
        </p:spPr>
        <p:txBody>
          <a:bodyPr/>
          <a:lstStyle/>
          <a:p>
            <a:fld id="{2C40D922-C567-4218-848E-F7633B73C4FA}" type="slidenum">
              <a:rPr lang="en-US" smtClean="0"/>
              <a:t>‹#›</a:t>
            </a:fld>
            <a:endParaRPr lang="en-US"/>
          </a:p>
        </p:txBody>
      </p:sp>
    </p:spTree>
    <p:extLst>
      <p:ext uri="{BB962C8B-B14F-4D97-AF65-F5344CB8AC3E}">
        <p14:creationId xmlns:p14="http://schemas.microsoft.com/office/powerpoint/2010/main" val="2057915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A97A5-5FCB-1B94-4D6B-A97E0ADA2131}"/>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6EBF5AA-A32E-8548-8F24-0C944EA2457A}"/>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C8C114-E482-0433-47A1-50801D8855AB}"/>
              </a:ext>
            </a:extLst>
          </p:cNvPr>
          <p:cNvSpPr>
            <a:spLocks noGrp="1"/>
          </p:cNvSpPr>
          <p:nvPr>
            <p:ph type="dt" sz="half" idx="10"/>
          </p:nvPr>
        </p:nvSpPr>
        <p:spPr>
          <a:xfrm>
            <a:off x="838200" y="6356350"/>
            <a:ext cx="2743200" cy="365125"/>
          </a:xfrm>
          <a:prstGeom prst="rect">
            <a:avLst/>
          </a:prstGeom>
        </p:spPr>
        <p:txBody>
          <a:bodyPr/>
          <a:lstStyle/>
          <a:p>
            <a:fld id="{5FE95BC2-992B-4EB9-9C2A-1652A9E41141}" type="datetimeFigureOut">
              <a:rPr lang="en-US" smtClean="0"/>
              <a:t>7/29/2025</a:t>
            </a:fld>
            <a:endParaRPr lang="en-US"/>
          </a:p>
        </p:txBody>
      </p:sp>
      <p:sp>
        <p:nvSpPr>
          <p:cNvPr id="5" name="Footer Placeholder 4">
            <a:extLst>
              <a:ext uri="{FF2B5EF4-FFF2-40B4-BE49-F238E27FC236}">
                <a16:creationId xmlns:a16="http://schemas.microsoft.com/office/drawing/2014/main" id="{C9E001A7-B32E-DA11-87E7-8A070C62D47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C51EA7A-7FE1-FB31-C0D1-0781888DFB59}"/>
              </a:ext>
            </a:extLst>
          </p:cNvPr>
          <p:cNvSpPr>
            <a:spLocks noGrp="1"/>
          </p:cNvSpPr>
          <p:nvPr>
            <p:ph type="sldNum" sz="quarter" idx="12"/>
          </p:nvPr>
        </p:nvSpPr>
        <p:spPr>
          <a:xfrm>
            <a:off x="8610600" y="6356350"/>
            <a:ext cx="2743200" cy="365125"/>
          </a:xfrm>
          <a:prstGeom prst="rect">
            <a:avLst/>
          </a:prstGeom>
        </p:spPr>
        <p:txBody>
          <a:bodyPr/>
          <a:lstStyle/>
          <a:p>
            <a:fld id="{2C40D922-C567-4218-848E-F7633B73C4FA}" type="slidenum">
              <a:rPr lang="en-US" smtClean="0"/>
              <a:t>‹#›</a:t>
            </a:fld>
            <a:endParaRPr lang="en-US"/>
          </a:p>
        </p:txBody>
      </p:sp>
    </p:spTree>
    <p:extLst>
      <p:ext uri="{BB962C8B-B14F-4D97-AF65-F5344CB8AC3E}">
        <p14:creationId xmlns:p14="http://schemas.microsoft.com/office/powerpoint/2010/main" val="3683626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CF05E-6029-00B8-75A3-0F0F8DC53CDE}"/>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E81F177F-EC3A-BA15-6F09-005DFF2C36A1}"/>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EC93F53-4A55-ABB6-9B64-A7F7A5E386A7}"/>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0B1B5B9-915B-CB8E-7EFA-49F2E1B73582}"/>
              </a:ext>
            </a:extLst>
          </p:cNvPr>
          <p:cNvSpPr>
            <a:spLocks noGrp="1"/>
          </p:cNvSpPr>
          <p:nvPr>
            <p:ph type="dt" sz="half" idx="10"/>
          </p:nvPr>
        </p:nvSpPr>
        <p:spPr>
          <a:xfrm>
            <a:off x="838200" y="6356350"/>
            <a:ext cx="2743200" cy="365125"/>
          </a:xfrm>
          <a:prstGeom prst="rect">
            <a:avLst/>
          </a:prstGeom>
        </p:spPr>
        <p:txBody>
          <a:bodyPr/>
          <a:lstStyle/>
          <a:p>
            <a:fld id="{5FE95BC2-992B-4EB9-9C2A-1652A9E41141}" type="datetimeFigureOut">
              <a:rPr lang="en-US" smtClean="0"/>
              <a:t>7/29/2025</a:t>
            </a:fld>
            <a:endParaRPr lang="en-US"/>
          </a:p>
        </p:txBody>
      </p:sp>
      <p:sp>
        <p:nvSpPr>
          <p:cNvPr id="6" name="Footer Placeholder 5">
            <a:extLst>
              <a:ext uri="{FF2B5EF4-FFF2-40B4-BE49-F238E27FC236}">
                <a16:creationId xmlns:a16="http://schemas.microsoft.com/office/drawing/2014/main" id="{B649C711-10E0-0974-CC70-C642B526197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E311001-2F10-21EA-4460-84850E928702}"/>
              </a:ext>
            </a:extLst>
          </p:cNvPr>
          <p:cNvSpPr>
            <a:spLocks noGrp="1"/>
          </p:cNvSpPr>
          <p:nvPr>
            <p:ph type="sldNum" sz="quarter" idx="12"/>
          </p:nvPr>
        </p:nvSpPr>
        <p:spPr>
          <a:xfrm>
            <a:off x="8610600" y="6356350"/>
            <a:ext cx="2743200" cy="365125"/>
          </a:xfrm>
          <a:prstGeom prst="rect">
            <a:avLst/>
          </a:prstGeom>
        </p:spPr>
        <p:txBody>
          <a:bodyPr/>
          <a:lstStyle/>
          <a:p>
            <a:fld id="{2C40D922-C567-4218-848E-F7633B73C4FA}" type="slidenum">
              <a:rPr lang="en-US" smtClean="0"/>
              <a:t>‹#›</a:t>
            </a:fld>
            <a:endParaRPr lang="en-US"/>
          </a:p>
        </p:txBody>
      </p:sp>
    </p:spTree>
    <p:extLst>
      <p:ext uri="{BB962C8B-B14F-4D97-AF65-F5344CB8AC3E}">
        <p14:creationId xmlns:p14="http://schemas.microsoft.com/office/powerpoint/2010/main" val="3520202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5A92C-4D9B-3B97-8E88-4F125BC879C9}"/>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288D5370-E9C3-A34E-0F1C-84EEF13EE649}"/>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38EC25B-37C5-6081-E3A5-86AF493018B8}"/>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8FE1ED2-47EB-D501-C9FA-A1362B11A475}"/>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EF8ED9-5C93-2C53-01A1-AB3345495387}"/>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E3A57AC-7A61-9F26-8D56-DFD75DE1BDBC}"/>
              </a:ext>
            </a:extLst>
          </p:cNvPr>
          <p:cNvSpPr>
            <a:spLocks noGrp="1"/>
          </p:cNvSpPr>
          <p:nvPr>
            <p:ph type="dt" sz="half" idx="10"/>
          </p:nvPr>
        </p:nvSpPr>
        <p:spPr>
          <a:xfrm>
            <a:off x="838200" y="6356350"/>
            <a:ext cx="2743200" cy="365125"/>
          </a:xfrm>
          <a:prstGeom prst="rect">
            <a:avLst/>
          </a:prstGeom>
        </p:spPr>
        <p:txBody>
          <a:bodyPr/>
          <a:lstStyle/>
          <a:p>
            <a:fld id="{5FE95BC2-992B-4EB9-9C2A-1652A9E41141}" type="datetimeFigureOut">
              <a:rPr lang="en-US" smtClean="0"/>
              <a:t>7/29/2025</a:t>
            </a:fld>
            <a:endParaRPr lang="en-US"/>
          </a:p>
        </p:txBody>
      </p:sp>
      <p:sp>
        <p:nvSpPr>
          <p:cNvPr id="8" name="Footer Placeholder 7">
            <a:extLst>
              <a:ext uri="{FF2B5EF4-FFF2-40B4-BE49-F238E27FC236}">
                <a16:creationId xmlns:a16="http://schemas.microsoft.com/office/drawing/2014/main" id="{7743701E-1026-42F9-95C3-8B6CFCD3A6A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02E27808-E3EC-A4C0-0884-BF46ED249B89}"/>
              </a:ext>
            </a:extLst>
          </p:cNvPr>
          <p:cNvSpPr>
            <a:spLocks noGrp="1"/>
          </p:cNvSpPr>
          <p:nvPr>
            <p:ph type="sldNum" sz="quarter" idx="12"/>
          </p:nvPr>
        </p:nvSpPr>
        <p:spPr>
          <a:xfrm>
            <a:off x="8610600" y="6356350"/>
            <a:ext cx="2743200" cy="365125"/>
          </a:xfrm>
          <a:prstGeom prst="rect">
            <a:avLst/>
          </a:prstGeom>
        </p:spPr>
        <p:txBody>
          <a:bodyPr/>
          <a:lstStyle/>
          <a:p>
            <a:fld id="{2C40D922-C567-4218-848E-F7633B73C4FA}" type="slidenum">
              <a:rPr lang="en-US" smtClean="0"/>
              <a:t>‹#›</a:t>
            </a:fld>
            <a:endParaRPr lang="en-US"/>
          </a:p>
        </p:txBody>
      </p:sp>
    </p:spTree>
    <p:extLst>
      <p:ext uri="{BB962C8B-B14F-4D97-AF65-F5344CB8AC3E}">
        <p14:creationId xmlns:p14="http://schemas.microsoft.com/office/powerpoint/2010/main" val="2768070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82932-6609-49DA-B8D6-1CD8BC89B86E}"/>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B118D83E-AE23-AEEF-7754-9F3D1B30A942}"/>
              </a:ext>
            </a:extLst>
          </p:cNvPr>
          <p:cNvSpPr>
            <a:spLocks noGrp="1"/>
          </p:cNvSpPr>
          <p:nvPr>
            <p:ph type="dt" sz="half" idx="10"/>
          </p:nvPr>
        </p:nvSpPr>
        <p:spPr>
          <a:xfrm>
            <a:off x="838200" y="6356350"/>
            <a:ext cx="2743200" cy="365125"/>
          </a:xfrm>
          <a:prstGeom prst="rect">
            <a:avLst/>
          </a:prstGeom>
        </p:spPr>
        <p:txBody>
          <a:bodyPr/>
          <a:lstStyle/>
          <a:p>
            <a:fld id="{5FE95BC2-992B-4EB9-9C2A-1652A9E41141}" type="datetimeFigureOut">
              <a:rPr lang="en-US" smtClean="0"/>
              <a:t>7/29/2025</a:t>
            </a:fld>
            <a:endParaRPr lang="en-US"/>
          </a:p>
        </p:txBody>
      </p:sp>
      <p:sp>
        <p:nvSpPr>
          <p:cNvPr id="4" name="Footer Placeholder 3">
            <a:extLst>
              <a:ext uri="{FF2B5EF4-FFF2-40B4-BE49-F238E27FC236}">
                <a16:creationId xmlns:a16="http://schemas.microsoft.com/office/drawing/2014/main" id="{163B238A-7736-60D6-17D3-8CAA1892F39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A64F657D-40DA-1C29-F235-A3FF37DBA5B3}"/>
              </a:ext>
            </a:extLst>
          </p:cNvPr>
          <p:cNvSpPr>
            <a:spLocks noGrp="1"/>
          </p:cNvSpPr>
          <p:nvPr>
            <p:ph type="sldNum" sz="quarter" idx="12"/>
          </p:nvPr>
        </p:nvSpPr>
        <p:spPr>
          <a:xfrm>
            <a:off x="8610600" y="6356350"/>
            <a:ext cx="2743200" cy="365125"/>
          </a:xfrm>
          <a:prstGeom prst="rect">
            <a:avLst/>
          </a:prstGeom>
        </p:spPr>
        <p:txBody>
          <a:bodyPr/>
          <a:lstStyle/>
          <a:p>
            <a:fld id="{2C40D922-C567-4218-848E-F7633B73C4FA}" type="slidenum">
              <a:rPr lang="en-US" smtClean="0"/>
              <a:t>‹#›</a:t>
            </a:fld>
            <a:endParaRPr lang="en-US"/>
          </a:p>
        </p:txBody>
      </p:sp>
    </p:spTree>
    <p:extLst>
      <p:ext uri="{BB962C8B-B14F-4D97-AF65-F5344CB8AC3E}">
        <p14:creationId xmlns:p14="http://schemas.microsoft.com/office/powerpoint/2010/main" val="49283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6F85F0-06A0-6F93-4CD9-D8D2FC7DBE5B}"/>
              </a:ext>
            </a:extLst>
          </p:cNvPr>
          <p:cNvSpPr>
            <a:spLocks noGrp="1"/>
          </p:cNvSpPr>
          <p:nvPr>
            <p:ph type="dt" sz="half" idx="10"/>
          </p:nvPr>
        </p:nvSpPr>
        <p:spPr>
          <a:xfrm>
            <a:off x="838200" y="6356350"/>
            <a:ext cx="2743200" cy="365125"/>
          </a:xfrm>
          <a:prstGeom prst="rect">
            <a:avLst/>
          </a:prstGeom>
        </p:spPr>
        <p:txBody>
          <a:bodyPr/>
          <a:lstStyle/>
          <a:p>
            <a:fld id="{5FE95BC2-992B-4EB9-9C2A-1652A9E41141}" type="datetimeFigureOut">
              <a:rPr lang="en-US" smtClean="0"/>
              <a:t>7/29/2025</a:t>
            </a:fld>
            <a:endParaRPr lang="en-US"/>
          </a:p>
        </p:txBody>
      </p:sp>
      <p:sp>
        <p:nvSpPr>
          <p:cNvPr id="3" name="Footer Placeholder 2">
            <a:extLst>
              <a:ext uri="{FF2B5EF4-FFF2-40B4-BE49-F238E27FC236}">
                <a16:creationId xmlns:a16="http://schemas.microsoft.com/office/drawing/2014/main" id="{2E956844-2204-A902-BD0C-F9E0C7CA923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2ACDFD68-83B6-59CA-1F78-0A2D53CB2B16}"/>
              </a:ext>
            </a:extLst>
          </p:cNvPr>
          <p:cNvSpPr>
            <a:spLocks noGrp="1"/>
          </p:cNvSpPr>
          <p:nvPr>
            <p:ph type="sldNum" sz="quarter" idx="12"/>
          </p:nvPr>
        </p:nvSpPr>
        <p:spPr>
          <a:xfrm>
            <a:off x="8610600" y="6356350"/>
            <a:ext cx="2743200" cy="365125"/>
          </a:xfrm>
          <a:prstGeom prst="rect">
            <a:avLst/>
          </a:prstGeom>
        </p:spPr>
        <p:txBody>
          <a:bodyPr/>
          <a:lstStyle/>
          <a:p>
            <a:fld id="{2C40D922-C567-4218-848E-F7633B73C4FA}" type="slidenum">
              <a:rPr lang="en-US" smtClean="0"/>
              <a:t>‹#›</a:t>
            </a:fld>
            <a:endParaRPr lang="en-US"/>
          </a:p>
        </p:txBody>
      </p:sp>
    </p:spTree>
    <p:extLst>
      <p:ext uri="{BB962C8B-B14F-4D97-AF65-F5344CB8AC3E}">
        <p14:creationId xmlns:p14="http://schemas.microsoft.com/office/powerpoint/2010/main" val="3795972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DA16D-9D1A-5ECF-6397-30722C637CB0}"/>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DC0807-DF0A-34CA-FF34-D0BB189220F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7E694C-7DD8-98B7-F360-8C13DF5F2534}"/>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894754-AE12-40C5-C998-F89D33E71BC7}"/>
              </a:ext>
            </a:extLst>
          </p:cNvPr>
          <p:cNvSpPr>
            <a:spLocks noGrp="1"/>
          </p:cNvSpPr>
          <p:nvPr>
            <p:ph type="dt" sz="half" idx="10"/>
          </p:nvPr>
        </p:nvSpPr>
        <p:spPr>
          <a:xfrm>
            <a:off x="838200" y="6356350"/>
            <a:ext cx="2743200" cy="365125"/>
          </a:xfrm>
          <a:prstGeom prst="rect">
            <a:avLst/>
          </a:prstGeom>
        </p:spPr>
        <p:txBody>
          <a:bodyPr/>
          <a:lstStyle/>
          <a:p>
            <a:fld id="{5FE95BC2-992B-4EB9-9C2A-1652A9E41141}" type="datetimeFigureOut">
              <a:rPr lang="en-US" smtClean="0"/>
              <a:t>7/29/2025</a:t>
            </a:fld>
            <a:endParaRPr lang="en-US"/>
          </a:p>
        </p:txBody>
      </p:sp>
      <p:sp>
        <p:nvSpPr>
          <p:cNvPr id="6" name="Footer Placeholder 5">
            <a:extLst>
              <a:ext uri="{FF2B5EF4-FFF2-40B4-BE49-F238E27FC236}">
                <a16:creationId xmlns:a16="http://schemas.microsoft.com/office/drawing/2014/main" id="{6C36774A-4832-B590-0811-BDDE4464823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CF261B58-F71D-0E06-0D29-4D1475EB72E4}"/>
              </a:ext>
            </a:extLst>
          </p:cNvPr>
          <p:cNvSpPr>
            <a:spLocks noGrp="1"/>
          </p:cNvSpPr>
          <p:nvPr>
            <p:ph type="sldNum" sz="quarter" idx="12"/>
          </p:nvPr>
        </p:nvSpPr>
        <p:spPr>
          <a:xfrm>
            <a:off x="8610600" y="6356350"/>
            <a:ext cx="2743200" cy="365125"/>
          </a:xfrm>
          <a:prstGeom prst="rect">
            <a:avLst/>
          </a:prstGeom>
        </p:spPr>
        <p:txBody>
          <a:bodyPr/>
          <a:lstStyle/>
          <a:p>
            <a:fld id="{2C40D922-C567-4218-848E-F7633B73C4FA}" type="slidenum">
              <a:rPr lang="en-US" smtClean="0"/>
              <a:t>‹#›</a:t>
            </a:fld>
            <a:endParaRPr lang="en-US"/>
          </a:p>
        </p:txBody>
      </p:sp>
    </p:spTree>
    <p:extLst>
      <p:ext uri="{BB962C8B-B14F-4D97-AF65-F5344CB8AC3E}">
        <p14:creationId xmlns:p14="http://schemas.microsoft.com/office/powerpoint/2010/main" val="2543860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681E0-B39D-1F9D-2F1B-3C8468944210}"/>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4A6C0F-968D-C96D-69F1-CC01DDD3ADF1}"/>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FA59B99-13BE-F1D0-28EA-31E17438E4E0}"/>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D3A1F2-40C6-5DBD-1C36-6867A2F1B328}"/>
              </a:ext>
            </a:extLst>
          </p:cNvPr>
          <p:cNvSpPr>
            <a:spLocks noGrp="1"/>
          </p:cNvSpPr>
          <p:nvPr>
            <p:ph type="dt" sz="half" idx="10"/>
          </p:nvPr>
        </p:nvSpPr>
        <p:spPr>
          <a:xfrm>
            <a:off x="838200" y="6356350"/>
            <a:ext cx="2743200" cy="365125"/>
          </a:xfrm>
          <a:prstGeom prst="rect">
            <a:avLst/>
          </a:prstGeom>
        </p:spPr>
        <p:txBody>
          <a:bodyPr/>
          <a:lstStyle/>
          <a:p>
            <a:fld id="{5FE95BC2-992B-4EB9-9C2A-1652A9E41141}" type="datetimeFigureOut">
              <a:rPr lang="en-US" smtClean="0"/>
              <a:t>7/29/2025</a:t>
            </a:fld>
            <a:endParaRPr lang="en-US"/>
          </a:p>
        </p:txBody>
      </p:sp>
      <p:sp>
        <p:nvSpPr>
          <p:cNvPr id="6" name="Footer Placeholder 5">
            <a:extLst>
              <a:ext uri="{FF2B5EF4-FFF2-40B4-BE49-F238E27FC236}">
                <a16:creationId xmlns:a16="http://schemas.microsoft.com/office/drawing/2014/main" id="{A9A3882D-9AB6-ECDB-93A7-DA4C4E8FB2C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D330ACD-984C-4F40-EE60-CC420A5D9BE7}"/>
              </a:ext>
            </a:extLst>
          </p:cNvPr>
          <p:cNvSpPr>
            <a:spLocks noGrp="1"/>
          </p:cNvSpPr>
          <p:nvPr>
            <p:ph type="sldNum" sz="quarter" idx="12"/>
          </p:nvPr>
        </p:nvSpPr>
        <p:spPr>
          <a:xfrm>
            <a:off x="8610600" y="6356350"/>
            <a:ext cx="2743200" cy="365125"/>
          </a:xfrm>
          <a:prstGeom prst="rect">
            <a:avLst/>
          </a:prstGeom>
        </p:spPr>
        <p:txBody>
          <a:bodyPr/>
          <a:lstStyle/>
          <a:p>
            <a:fld id="{2C40D922-C567-4218-848E-F7633B73C4FA}" type="slidenum">
              <a:rPr lang="en-US" smtClean="0"/>
              <a:t>‹#›</a:t>
            </a:fld>
            <a:endParaRPr lang="en-US"/>
          </a:p>
        </p:txBody>
      </p:sp>
    </p:spTree>
    <p:extLst>
      <p:ext uri="{BB962C8B-B14F-4D97-AF65-F5344CB8AC3E}">
        <p14:creationId xmlns:p14="http://schemas.microsoft.com/office/powerpoint/2010/main" val="2155412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A blue and white gradient&#10;&#10;AI-generated content may be incorrect.">
            <a:extLst>
              <a:ext uri="{FF2B5EF4-FFF2-40B4-BE49-F238E27FC236}">
                <a16:creationId xmlns:a16="http://schemas.microsoft.com/office/drawing/2014/main" id="{89F3DE98-4C96-C904-B0E7-55BAB073F23F}"/>
              </a:ext>
            </a:extLst>
          </p:cNvPr>
          <p:cNvPicPr>
            <a:picLocks noChangeAspect="1"/>
          </p:cNvPicPr>
          <p:nvPr userDrawn="1"/>
        </p:nvPicPr>
        <p:blipFill>
          <a:blip r:embed="rId13">
            <a:grayscl/>
            <a:extLst>
              <a:ext uri="{BEBA8EAE-BF5A-486C-A8C5-ECC9F3942E4B}">
                <a14:imgProps xmlns:a14="http://schemas.microsoft.com/office/drawing/2010/main">
                  <a14:imgLayer r:embed="rId14">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5402916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8CCEAFC5-AE61-D19F-AD9A-4EDE8B0CCA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3850" y="260775"/>
            <a:ext cx="1384300" cy="13843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22D36B84-3A01-614D-0DDF-A1A990EA31FD}"/>
              </a:ext>
            </a:extLst>
          </p:cNvPr>
          <p:cNvSpPr txBox="1"/>
          <p:nvPr/>
        </p:nvSpPr>
        <p:spPr>
          <a:xfrm>
            <a:off x="0" y="2300935"/>
            <a:ext cx="12192000" cy="2317686"/>
          </a:xfrm>
          <a:prstGeom prst="rect">
            <a:avLst/>
          </a:prstGeom>
          <a:noFill/>
        </p:spPr>
        <p:txBody>
          <a:bodyPr wrap="square" rtlCol="0">
            <a:spAutoFit/>
          </a:bodyPr>
          <a:lstStyle/>
          <a:p>
            <a:pPr algn="ctr"/>
            <a:r>
              <a:rPr lang="en-US" sz="3000" b="1" dirty="0">
                <a:solidFill>
                  <a:srgbClr val="002570"/>
                </a:solidFill>
                <a:latin typeface="Times New Roman" panose="02020603050405020304" pitchFamily="18" charset="0"/>
                <a:cs typeface="Times New Roman" panose="02020603050405020304" pitchFamily="18" charset="0"/>
              </a:rPr>
              <a:t>THÔNG TƯ 32/2025/TT-BYT</a:t>
            </a:r>
          </a:p>
          <a:p>
            <a:pPr algn="ctr"/>
            <a:endParaRPr lang="en-US" sz="2800" b="1" dirty="0">
              <a:solidFill>
                <a:srgbClr val="002570"/>
              </a:solidFill>
              <a:latin typeface="Times New Roman" panose="02020603050405020304" pitchFamily="18" charset="0"/>
              <a:cs typeface="Times New Roman" panose="02020603050405020304" pitchFamily="18" charset="0"/>
            </a:endParaRPr>
          </a:p>
          <a:p>
            <a:pPr algn="ctr">
              <a:lnSpc>
                <a:spcPct val="150000"/>
              </a:lnSpc>
            </a:pPr>
            <a:r>
              <a:rPr lang="vi-VN" sz="3000" b="1" dirty="0">
                <a:solidFill>
                  <a:srgbClr val="002570"/>
                </a:solidFill>
                <a:latin typeface="Times New Roman" panose="02020603050405020304" pitchFamily="18" charset="0"/>
                <a:cs typeface="Times New Roman" panose="02020603050405020304" pitchFamily="18" charset="0"/>
              </a:rPr>
              <a:t>QUY ĐỊNH QUẢN LÝ VỀ CHẤT LƯỢNG</a:t>
            </a:r>
            <a:endParaRPr lang="en-US" sz="3000" b="1" dirty="0">
              <a:solidFill>
                <a:srgbClr val="002570"/>
              </a:solidFill>
              <a:latin typeface="Times New Roman" panose="02020603050405020304" pitchFamily="18" charset="0"/>
              <a:cs typeface="Times New Roman" panose="02020603050405020304" pitchFamily="18" charset="0"/>
            </a:endParaRPr>
          </a:p>
          <a:p>
            <a:pPr algn="ctr">
              <a:lnSpc>
                <a:spcPct val="150000"/>
              </a:lnSpc>
            </a:pPr>
            <a:r>
              <a:rPr lang="vi-VN" sz="3000" b="1" dirty="0">
                <a:solidFill>
                  <a:srgbClr val="002570"/>
                </a:solidFill>
                <a:latin typeface="Times New Roman" panose="02020603050405020304" pitchFamily="18" charset="0"/>
                <a:cs typeface="Times New Roman" panose="02020603050405020304" pitchFamily="18" charset="0"/>
              </a:rPr>
              <a:t>THUỐC CỔ TRUYỀN, VỊ THUỐC CỔ TRUYỀN, DƯỢC LIỆU</a:t>
            </a:r>
          </a:p>
        </p:txBody>
      </p:sp>
      <p:sp>
        <p:nvSpPr>
          <p:cNvPr id="10" name="TextBox 9">
            <a:extLst>
              <a:ext uri="{FF2B5EF4-FFF2-40B4-BE49-F238E27FC236}">
                <a16:creationId xmlns:a16="http://schemas.microsoft.com/office/drawing/2014/main" id="{3F57B065-5B9A-CB94-91E0-A1457FFF49B9}"/>
              </a:ext>
            </a:extLst>
          </p:cNvPr>
          <p:cNvSpPr txBox="1"/>
          <p:nvPr/>
        </p:nvSpPr>
        <p:spPr>
          <a:xfrm>
            <a:off x="3048000" y="5936734"/>
            <a:ext cx="6096000" cy="400110"/>
          </a:xfrm>
          <a:prstGeom prst="rect">
            <a:avLst/>
          </a:prstGeom>
          <a:noFill/>
        </p:spPr>
        <p:txBody>
          <a:bodyPr wrap="square">
            <a:spAutoFit/>
          </a:bodyPr>
          <a:lstStyle/>
          <a:p>
            <a:pPr algn="ctr"/>
            <a:r>
              <a:rPr lang="en-US" sz="2000" b="1" i="1" dirty="0">
                <a:solidFill>
                  <a:srgbClr val="002570"/>
                </a:solidFill>
                <a:latin typeface="Times New Roman" panose="02020603050405020304" pitchFamily="18" charset="0"/>
                <a:cs typeface="Times New Roman" panose="02020603050405020304" pitchFamily="18" charset="0"/>
              </a:rPr>
              <a:t>Hải </a:t>
            </a:r>
            <a:r>
              <a:rPr lang="en-US" sz="2000" b="1" i="1" dirty="0" err="1">
                <a:solidFill>
                  <a:srgbClr val="002570"/>
                </a:solidFill>
                <a:latin typeface="Times New Roman" panose="02020603050405020304" pitchFamily="18" charset="0"/>
                <a:cs typeface="Times New Roman" panose="02020603050405020304" pitchFamily="18" charset="0"/>
              </a:rPr>
              <a:t>Phòng</a:t>
            </a:r>
            <a:r>
              <a:rPr lang="en-US" sz="2000" b="1" i="1" dirty="0">
                <a:solidFill>
                  <a:srgbClr val="002570"/>
                </a:solidFill>
                <a:latin typeface="Times New Roman" panose="02020603050405020304" pitchFamily="18" charset="0"/>
                <a:cs typeface="Times New Roman" panose="02020603050405020304" pitchFamily="18" charset="0"/>
              </a:rPr>
              <a:t>, </a:t>
            </a:r>
            <a:r>
              <a:rPr lang="en-US" sz="2000" b="1" i="1" dirty="0" err="1">
                <a:solidFill>
                  <a:srgbClr val="002570"/>
                </a:solidFill>
                <a:latin typeface="Times New Roman" panose="02020603050405020304" pitchFamily="18" charset="0"/>
                <a:cs typeface="Times New Roman" panose="02020603050405020304" pitchFamily="18" charset="0"/>
              </a:rPr>
              <a:t>ngày</a:t>
            </a:r>
            <a:r>
              <a:rPr lang="en-US" sz="2000" b="1" i="1" dirty="0">
                <a:solidFill>
                  <a:srgbClr val="002570"/>
                </a:solidFill>
                <a:latin typeface="Times New Roman" panose="02020603050405020304" pitchFamily="18" charset="0"/>
                <a:cs typeface="Times New Roman" panose="02020603050405020304" pitchFamily="18" charset="0"/>
              </a:rPr>
              <a:t> 30 </a:t>
            </a:r>
            <a:r>
              <a:rPr lang="en-US" sz="2000" b="1" i="1" dirty="0" err="1">
                <a:solidFill>
                  <a:srgbClr val="002570"/>
                </a:solidFill>
                <a:latin typeface="Times New Roman" panose="02020603050405020304" pitchFamily="18" charset="0"/>
                <a:cs typeface="Times New Roman" panose="02020603050405020304" pitchFamily="18" charset="0"/>
              </a:rPr>
              <a:t>tháng</a:t>
            </a:r>
            <a:r>
              <a:rPr lang="en-US" sz="2000" b="1" i="1" dirty="0">
                <a:solidFill>
                  <a:srgbClr val="002570"/>
                </a:solidFill>
                <a:latin typeface="Times New Roman" panose="02020603050405020304" pitchFamily="18" charset="0"/>
                <a:cs typeface="Times New Roman" panose="02020603050405020304" pitchFamily="18" charset="0"/>
              </a:rPr>
              <a:t> 07 </a:t>
            </a:r>
            <a:r>
              <a:rPr lang="en-US" sz="2000" b="1" i="1" dirty="0" err="1">
                <a:solidFill>
                  <a:srgbClr val="002570"/>
                </a:solidFill>
                <a:latin typeface="Times New Roman" panose="02020603050405020304" pitchFamily="18" charset="0"/>
                <a:cs typeface="Times New Roman" panose="02020603050405020304" pitchFamily="18" charset="0"/>
              </a:rPr>
              <a:t>năm</a:t>
            </a:r>
            <a:r>
              <a:rPr lang="en-US" sz="2000" b="1" i="1" dirty="0">
                <a:solidFill>
                  <a:srgbClr val="002570"/>
                </a:solidFill>
                <a:latin typeface="Times New Roman" panose="02020603050405020304" pitchFamily="18" charset="0"/>
                <a:cs typeface="Times New Roman" panose="02020603050405020304" pitchFamily="18" charset="0"/>
              </a:rPr>
              <a:t> 2025</a:t>
            </a:r>
          </a:p>
        </p:txBody>
      </p:sp>
    </p:spTree>
    <p:extLst>
      <p:ext uri="{BB962C8B-B14F-4D97-AF65-F5344CB8AC3E}">
        <p14:creationId xmlns:p14="http://schemas.microsoft.com/office/powerpoint/2010/main" val="22924536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C6A25F-6F4F-529E-4CA0-D410BAF660E9}"/>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115A8112-8B07-8A5D-08ED-54FB421F70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6129E2E8-31A5-6F2E-67B1-5AAA1BD71B7B}"/>
              </a:ext>
            </a:extLst>
          </p:cNvPr>
          <p:cNvSpPr txBox="1"/>
          <p:nvPr/>
        </p:nvSpPr>
        <p:spPr>
          <a:xfrm>
            <a:off x="1277620" y="159175"/>
            <a:ext cx="10914380" cy="1323439"/>
          </a:xfrm>
          <a:prstGeom prst="rect">
            <a:avLst/>
          </a:prstGeom>
          <a:noFill/>
        </p:spPr>
        <p:txBody>
          <a:bodyPr wrap="square">
            <a:spAutoFit/>
          </a:bodyPr>
          <a:lstStyle/>
          <a:p>
            <a:pPr algn="ctr"/>
            <a:r>
              <a:rPr lang="en-US" sz="2400" b="1" dirty="0" err="1">
                <a:solidFill>
                  <a:srgbClr val="002570"/>
                </a:solidFill>
                <a:latin typeface="Times New Roman" panose="02020603050405020304" pitchFamily="18" charset="0"/>
                <a:cs typeface="Times New Roman" panose="02020603050405020304" pitchFamily="18" charset="0"/>
              </a:rPr>
              <a:t>Chương</a:t>
            </a:r>
            <a:r>
              <a:rPr lang="en-US" sz="2400" b="1" dirty="0">
                <a:solidFill>
                  <a:srgbClr val="002570"/>
                </a:solidFill>
                <a:latin typeface="Times New Roman" panose="02020603050405020304" pitchFamily="18" charset="0"/>
                <a:cs typeface="Times New Roman" panose="02020603050405020304" pitchFamily="18" charset="0"/>
              </a:rPr>
              <a:t> II. </a:t>
            </a:r>
            <a:r>
              <a:rPr lang="vi-VN" sz="2400" b="1" dirty="0">
                <a:solidFill>
                  <a:srgbClr val="002570"/>
                </a:solidFill>
                <a:latin typeface="Times New Roman" panose="02020603050405020304" pitchFamily="18" charset="0"/>
                <a:cs typeface="Times New Roman" panose="02020603050405020304" pitchFamily="18" charset="0"/>
              </a:rPr>
              <a:t>ÁP DỤNG </a:t>
            </a:r>
            <a:r>
              <a:rPr lang="en-US" sz="2400" b="1" dirty="0">
                <a:solidFill>
                  <a:srgbClr val="002570"/>
                </a:solidFill>
                <a:latin typeface="Times New Roman" panose="02020603050405020304" pitchFamily="18" charset="0"/>
                <a:cs typeface="Times New Roman" panose="02020603050405020304" pitchFamily="18" charset="0"/>
              </a:rPr>
              <a:t>TIÊU CHUẨN C</a:t>
            </a:r>
            <a:r>
              <a:rPr lang="vi-VN" sz="2400" b="1" dirty="0">
                <a:solidFill>
                  <a:srgbClr val="002570"/>
                </a:solidFill>
                <a:latin typeface="Times New Roman" panose="02020603050405020304" pitchFamily="18" charset="0"/>
                <a:cs typeface="Times New Roman" panose="02020603050405020304" pitchFamily="18" charset="0"/>
              </a:rPr>
              <a:t>HẤT LƯỢNG</a:t>
            </a:r>
            <a:r>
              <a:rPr lang="en-US" sz="2400" b="1" dirty="0">
                <a:solidFill>
                  <a:srgbClr val="002570"/>
                </a:solidFill>
                <a:latin typeface="Times New Roman" panose="02020603050405020304" pitchFamily="18" charset="0"/>
                <a:cs typeface="Times New Roman" panose="02020603050405020304" pitchFamily="18" charset="0"/>
              </a:rPr>
              <a:t> TCT, VỊ THUỐC CT, DL</a:t>
            </a:r>
          </a:p>
          <a:p>
            <a:pPr algn="ctr"/>
            <a:r>
              <a:rPr lang="en-US" sz="2800" b="1" dirty="0" err="1">
                <a:solidFill>
                  <a:srgbClr val="002570"/>
                </a:solidFill>
                <a:latin typeface="Times New Roman" panose="02020603050405020304" pitchFamily="18" charset="0"/>
                <a:cs typeface="Times New Roman" panose="02020603050405020304" pitchFamily="18" charset="0"/>
              </a:rPr>
              <a:t>Điều</a:t>
            </a:r>
            <a:r>
              <a:rPr lang="en-US" sz="2800" b="1" dirty="0">
                <a:solidFill>
                  <a:srgbClr val="002570"/>
                </a:solidFill>
                <a:latin typeface="Times New Roman" panose="02020603050405020304" pitchFamily="18" charset="0"/>
                <a:cs typeface="Times New Roman" panose="02020603050405020304" pitchFamily="18" charset="0"/>
              </a:rPr>
              <a:t> 6. </a:t>
            </a:r>
            <a:r>
              <a:rPr lang="vi-VN" sz="2800" b="1" dirty="0">
                <a:solidFill>
                  <a:srgbClr val="002570"/>
                </a:solidFill>
                <a:latin typeface="Times New Roman" panose="02020603050405020304" pitchFamily="18" charset="0"/>
                <a:cs typeface="Times New Roman" panose="02020603050405020304" pitchFamily="18" charset="0"/>
              </a:rPr>
              <a:t> Cập nhật tiêu chuẩn chất lượng và</a:t>
            </a:r>
            <a:endParaRPr lang="en-US" sz="2800" b="1" dirty="0">
              <a:solidFill>
                <a:srgbClr val="002570"/>
              </a:solidFill>
              <a:latin typeface="Times New Roman" panose="02020603050405020304" pitchFamily="18" charset="0"/>
              <a:cs typeface="Times New Roman" panose="02020603050405020304" pitchFamily="18" charset="0"/>
            </a:endParaRPr>
          </a:p>
          <a:p>
            <a:pPr algn="ctr"/>
            <a:r>
              <a:rPr lang="vi-VN" sz="2800" b="1" dirty="0">
                <a:solidFill>
                  <a:srgbClr val="002570"/>
                </a:solidFill>
                <a:latin typeface="Times New Roman" panose="02020603050405020304" pitchFamily="18" charset="0"/>
                <a:cs typeface="Times New Roman" panose="02020603050405020304" pitchFamily="18" charset="0"/>
              </a:rPr>
              <a:t>áp dụng dược điển cập nhật</a:t>
            </a:r>
          </a:p>
        </p:txBody>
      </p:sp>
      <p:sp>
        <p:nvSpPr>
          <p:cNvPr id="2" name="TextBox 1">
            <a:extLst>
              <a:ext uri="{FF2B5EF4-FFF2-40B4-BE49-F238E27FC236}">
                <a16:creationId xmlns:a16="http://schemas.microsoft.com/office/drawing/2014/main" id="{DCE1922B-ACD2-D4A5-E5A0-CBD16D661959}"/>
              </a:ext>
            </a:extLst>
          </p:cNvPr>
          <p:cNvSpPr txBox="1"/>
          <p:nvPr/>
        </p:nvSpPr>
        <p:spPr>
          <a:xfrm>
            <a:off x="681789" y="2122475"/>
            <a:ext cx="10828422" cy="3349956"/>
          </a:xfrm>
          <a:prstGeom prst="rect">
            <a:avLst/>
          </a:prstGeom>
          <a:noFill/>
        </p:spPr>
        <p:txBody>
          <a:bodyPr wrap="square">
            <a:spAutoFit/>
          </a:bodyPr>
          <a:lstStyle/>
          <a:p>
            <a:pPr algn="just">
              <a:lnSpc>
                <a:spcPct val="150000"/>
              </a:lnSpc>
            </a:pPr>
            <a:r>
              <a:rPr lang="vi-VN" sz="2400" dirty="0">
                <a:solidFill>
                  <a:srgbClr val="002570"/>
                </a:solidFill>
                <a:latin typeface="Times New Roman" panose="02020603050405020304" pitchFamily="18" charset="0"/>
                <a:cs typeface="Times New Roman" panose="02020603050405020304" pitchFamily="18" charset="0"/>
              </a:rPr>
              <a:t>1. </a:t>
            </a:r>
            <a:r>
              <a:rPr lang="en-US" sz="2400" dirty="0" err="1">
                <a:solidFill>
                  <a:srgbClr val="002570"/>
                </a:solidFill>
                <a:latin typeface="Times New Roman" panose="02020603050405020304" pitchFamily="18" charset="0"/>
                <a:cs typeface="Times New Roman" panose="02020603050405020304" pitchFamily="18" charset="0"/>
              </a:rPr>
              <a:t>Thuốc</a:t>
            </a:r>
            <a:r>
              <a:rPr lang="en-US" sz="2400" dirty="0">
                <a:solidFill>
                  <a:srgbClr val="002570"/>
                </a:solidFill>
                <a:latin typeface="Times New Roman" panose="02020603050405020304" pitchFamily="18" charset="0"/>
                <a:cs typeface="Times New Roman" panose="02020603050405020304" pitchFamily="18" charset="0"/>
              </a:rPr>
              <a:t> CT, </a:t>
            </a:r>
            <a:r>
              <a:rPr lang="en-US" sz="2400" dirty="0" err="1">
                <a:solidFill>
                  <a:srgbClr val="002570"/>
                </a:solidFill>
                <a:latin typeface="Times New Roman" panose="02020603050405020304" pitchFamily="18" charset="0"/>
                <a:cs typeface="Times New Roman" panose="02020603050405020304" pitchFamily="18" charset="0"/>
              </a:rPr>
              <a:t>vị</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thuốc</a:t>
            </a:r>
            <a:r>
              <a:rPr lang="en-US" sz="2400" dirty="0">
                <a:solidFill>
                  <a:srgbClr val="002570"/>
                </a:solidFill>
                <a:latin typeface="Times New Roman" panose="02020603050405020304" pitchFamily="18" charset="0"/>
                <a:cs typeface="Times New Roman" panose="02020603050405020304" pitchFamily="18" charset="0"/>
              </a:rPr>
              <a:t> CT, DL </a:t>
            </a:r>
            <a:r>
              <a:rPr lang="en-US" sz="2400" dirty="0" err="1">
                <a:solidFill>
                  <a:srgbClr val="002570"/>
                </a:solidFill>
                <a:latin typeface="Times New Roman" panose="02020603050405020304" pitchFamily="18" charset="0"/>
                <a:cs typeface="Times New Roman" panose="02020603050405020304" pitchFamily="18" charset="0"/>
              </a:rPr>
              <a:t>đã</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có</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Giấy</a:t>
            </a:r>
            <a:r>
              <a:rPr lang="en-US" sz="2400" dirty="0">
                <a:solidFill>
                  <a:srgbClr val="002570"/>
                </a:solidFill>
                <a:latin typeface="Times New Roman" panose="02020603050405020304" pitchFamily="18" charset="0"/>
                <a:cs typeface="Times New Roman" panose="02020603050405020304" pitchFamily="18" charset="0"/>
              </a:rPr>
              <a:t> ĐKLH/</a:t>
            </a:r>
            <a:r>
              <a:rPr lang="en-US" sz="2400" dirty="0" err="1">
                <a:solidFill>
                  <a:srgbClr val="002570"/>
                </a:solidFill>
                <a:latin typeface="Times New Roman" panose="02020603050405020304" pitchFamily="18" charset="0"/>
                <a:cs typeface="Times New Roman" panose="02020603050405020304" pitchFamily="18" charset="0"/>
              </a:rPr>
              <a:t>công</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bố</a:t>
            </a:r>
            <a:r>
              <a:rPr lang="en-US" sz="2400" dirty="0">
                <a:solidFill>
                  <a:srgbClr val="002570"/>
                </a:solidFill>
                <a:latin typeface="Times New Roman" panose="02020603050405020304" pitchFamily="18" charset="0"/>
                <a:cs typeface="Times New Roman" panose="02020603050405020304" pitchFamily="18" charset="0"/>
              </a:rPr>
              <a:t> TCCL: </a:t>
            </a:r>
            <a:r>
              <a:rPr lang="en-US" sz="2400" dirty="0" err="1">
                <a:solidFill>
                  <a:srgbClr val="002570"/>
                </a:solidFill>
                <a:latin typeface="Times New Roman" panose="02020603050405020304" pitchFamily="18" charset="0"/>
                <a:cs typeface="Times New Roman" panose="02020603050405020304" pitchFamily="18" charset="0"/>
              </a:rPr>
              <a:t>rà</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soát</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cập</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nhật</a:t>
            </a:r>
            <a:r>
              <a:rPr lang="vi-VN" sz="2400" dirty="0">
                <a:solidFill>
                  <a:srgbClr val="002570"/>
                </a:solidFill>
                <a:latin typeface="Times New Roman" panose="02020603050405020304" pitchFamily="18" charset="0"/>
                <a:cs typeface="Times New Roman" panose="02020603050405020304" pitchFamily="18" charset="0"/>
              </a:rPr>
              <a:t>. </a:t>
            </a:r>
          </a:p>
          <a:p>
            <a:pPr algn="just">
              <a:lnSpc>
                <a:spcPct val="150000"/>
              </a:lnSpc>
            </a:pPr>
            <a:r>
              <a:rPr lang="vi-VN" sz="2400" dirty="0">
                <a:solidFill>
                  <a:srgbClr val="002570"/>
                </a:solidFill>
                <a:latin typeface="Times New Roman" panose="02020603050405020304" pitchFamily="18" charset="0"/>
                <a:cs typeface="Times New Roman" panose="02020603050405020304" pitchFamily="18" charset="0"/>
              </a:rPr>
              <a:t>2. TCT, vị thuốc CT, dược liệu đề nghị cấp giấy</a:t>
            </a:r>
            <a:r>
              <a:rPr lang="en-US" sz="2400" dirty="0">
                <a:solidFill>
                  <a:srgbClr val="002570"/>
                </a:solidFill>
                <a:latin typeface="Times New Roman" panose="02020603050405020304" pitchFamily="18" charset="0"/>
                <a:cs typeface="Times New Roman" panose="02020603050405020304" pitchFamily="18" charset="0"/>
              </a:rPr>
              <a:t> ĐKLH </a:t>
            </a:r>
            <a:r>
              <a:rPr lang="vi-VN" sz="2400" dirty="0">
                <a:solidFill>
                  <a:srgbClr val="002570"/>
                </a:solidFill>
                <a:latin typeface="Times New Roman" panose="02020603050405020304" pitchFamily="18" charset="0"/>
                <a:cs typeface="Times New Roman" panose="02020603050405020304" pitchFamily="18" charset="0"/>
              </a:rPr>
              <a:t>hoặc công bố </a:t>
            </a:r>
            <a:r>
              <a:rPr lang="en-US" sz="2400" dirty="0">
                <a:solidFill>
                  <a:srgbClr val="002570"/>
                </a:solidFill>
                <a:latin typeface="Times New Roman" panose="02020603050405020304" pitchFamily="18" charset="0"/>
                <a:cs typeface="Times New Roman" panose="02020603050405020304" pitchFamily="18" charset="0"/>
              </a:rPr>
              <a:t>TCCL</a:t>
            </a:r>
            <a:r>
              <a:rPr lang="vi-VN" sz="2400" dirty="0">
                <a:solidFill>
                  <a:srgbClr val="002570"/>
                </a:solidFill>
                <a:latin typeface="Times New Roman" panose="02020603050405020304" pitchFamily="18" charset="0"/>
                <a:cs typeface="Times New Roman" panose="02020603050405020304" pitchFamily="18" charset="0"/>
              </a:rPr>
              <a:t>: Tại thời điểm nộp hồ sơ</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phải đáp ứng</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Dược điển hiện hành</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phiên bản trước </a:t>
            </a:r>
            <a:r>
              <a:rPr lang="en-US" sz="2400" dirty="0">
                <a:solidFill>
                  <a:srgbClr val="002570"/>
                </a:solidFill>
                <a:latin typeface="Times New Roman" panose="02020603050405020304" pitchFamily="18" charset="0"/>
                <a:cs typeface="Times New Roman" panose="02020603050405020304" pitchFamily="18" charset="0"/>
              </a:rPr>
              <a:t>(</a:t>
            </a:r>
            <a:r>
              <a:rPr lang="vi-VN" sz="2400" dirty="0">
                <a:solidFill>
                  <a:srgbClr val="002570"/>
                </a:solidFill>
                <a:latin typeface="Times New Roman" panose="02020603050405020304" pitchFamily="18" charset="0"/>
                <a:cs typeface="Times New Roman" panose="02020603050405020304" pitchFamily="18" charset="0"/>
              </a:rPr>
              <a:t>không quá 02</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năm</a:t>
            </a:r>
            <a:r>
              <a:rPr lang="en-US" sz="2400" dirty="0">
                <a:solidFill>
                  <a:srgbClr val="002570"/>
                </a:solidFill>
                <a:latin typeface="Times New Roman" panose="02020603050405020304" pitchFamily="18" charset="0"/>
                <a:cs typeface="Times New Roman" panose="02020603050405020304" pitchFamily="18" charset="0"/>
              </a:rPr>
              <a:t>)</a:t>
            </a:r>
            <a:r>
              <a:rPr lang="vi-VN" sz="2400" dirty="0">
                <a:solidFill>
                  <a:srgbClr val="002570"/>
                </a:solidFill>
                <a:latin typeface="Times New Roman" panose="02020603050405020304" pitchFamily="18" charset="0"/>
                <a:cs typeface="Times New Roman" panose="02020603050405020304" pitchFamily="18" charset="0"/>
              </a:rPr>
              <a:t>.</a:t>
            </a:r>
          </a:p>
          <a:p>
            <a:pPr algn="just">
              <a:lnSpc>
                <a:spcPct val="150000"/>
              </a:lnSpc>
            </a:pPr>
            <a:r>
              <a:rPr lang="vi-VN" sz="2400" dirty="0">
                <a:solidFill>
                  <a:srgbClr val="002570"/>
                </a:solidFill>
                <a:latin typeface="Times New Roman" panose="02020603050405020304" pitchFamily="18" charset="0"/>
                <a:cs typeface="Times New Roman" panose="02020603050405020304" pitchFamily="18" charset="0"/>
              </a:rPr>
              <a:t>3. Trong quá trình kinh doanh, sử dụng, </a:t>
            </a:r>
            <a:r>
              <a:rPr lang="en-US" sz="2400" dirty="0" err="1">
                <a:solidFill>
                  <a:srgbClr val="002570"/>
                </a:solidFill>
                <a:latin typeface="Times New Roman" panose="02020603050405020304" pitchFamily="18" charset="0"/>
                <a:cs typeface="Times New Roman" panose="02020603050405020304" pitchFamily="18" charset="0"/>
              </a:rPr>
              <a:t>cơ</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sở</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cập</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nhật</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khi</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phát</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hiện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yếu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tố</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ảnh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hưởng</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nghiêm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trọng</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đến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chất</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lượng</a:t>
            </a:r>
            <a:r>
              <a:rPr lang="en-US" sz="2400" dirty="0">
                <a:solidFill>
                  <a:srgbClr val="002570"/>
                </a:solidFill>
                <a:latin typeface="Times New Roman" panose="02020603050405020304" pitchFamily="18" charset="0"/>
                <a:cs typeface="Times New Roman" panose="02020603050405020304" pitchFamily="18" charset="0"/>
              </a:rPr>
              <a:t>, an </a:t>
            </a:r>
            <a:r>
              <a:rPr lang="en-US" sz="2400" dirty="0" err="1">
                <a:solidFill>
                  <a:srgbClr val="002570"/>
                </a:solidFill>
                <a:latin typeface="Times New Roman" panose="02020603050405020304" pitchFamily="18" charset="0"/>
                <a:cs typeface="Times New Roman" panose="02020603050405020304" pitchFamily="18" charset="0"/>
              </a:rPr>
              <a:t>toàn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hiệu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quả</a:t>
            </a:r>
            <a:r>
              <a:rPr lang="en-US" sz="2400" dirty="0">
                <a:solidFill>
                  <a:srgbClr val="002570"/>
                </a:solidFill>
                <a:latin typeface="Times New Roman" panose="02020603050405020304" pitchFamily="18" charset="0"/>
                <a:cs typeface="Times New Roman" panose="02020603050405020304" pitchFamily="18" charset="0"/>
              </a:rPr>
              <a:t>.</a:t>
            </a:r>
          </a:p>
        </p:txBody>
      </p:sp>
      <p:sp>
        <p:nvSpPr>
          <p:cNvPr id="5" name="Rectangle: Rounded Corners 4">
            <a:extLst>
              <a:ext uri="{FF2B5EF4-FFF2-40B4-BE49-F238E27FC236}">
                <a16:creationId xmlns:a16="http://schemas.microsoft.com/office/drawing/2014/main" id="{0E7BA6CC-1F7B-CF9C-77A6-B8748F8CBF7C}"/>
              </a:ext>
            </a:extLst>
          </p:cNvPr>
          <p:cNvSpPr/>
          <p:nvPr/>
        </p:nvSpPr>
        <p:spPr>
          <a:xfrm>
            <a:off x="681789" y="1834356"/>
            <a:ext cx="10914380" cy="4109243"/>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1860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87CDD4-F548-0C0F-7EC6-0C300989499F}"/>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E49800EA-1929-3DBA-E956-5726E77727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5492BD21-50E6-1F45-C567-34A699774DE5}"/>
              </a:ext>
            </a:extLst>
          </p:cNvPr>
          <p:cNvSpPr txBox="1"/>
          <p:nvPr/>
        </p:nvSpPr>
        <p:spPr>
          <a:xfrm>
            <a:off x="1277620" y="159175"/>
            <a:ext cx="10914380" cy="892552"/>
          </a:xfrm>
          <a:prstGeom prst="rect">
            <a:avLst/>
          </a:prstGeom>
          <a:noFill/>
        </p:spPr>
        <p:txBody>
          <a:bodyPr wrap="square">
            <a:spAutoFit/>
          </a:bodyPr>
          <a:lstStyle/>
          <a:p>
            <a:pPr algn="ctr"/>
            <a:r>
              <a:rPr lang="en-US" sz="2400" b="1" dirty="0" err="1">
                <a:solidFill>
                  <a:srgbClr val="002570"/>
                </a:solidFill>
                <a:latin typeface="Times New Roman" panose="02020603050405020304" pitchFamily="18" charset="0"/>
                <a:cs typeface="Times New Roman" panose="02020603050405020304" pitchFamily="18" charset="0"/>
              </a:rPr>
              <a:t>Chương</a:t>
            </a:r>
            <a:r>
              <a:rPr lang="en-US" sz="2400" b="1" dirty="0">
                <a:solidFill>
                  <a:srgbClr val="002570"/>
                </a:solidFill>
                <a:latin typeface="Times New Roman" panose="02020603050405020304" pitchFamily="18" charset="0"/>
                <a:cs typeface="Times New Roman" panose="02020603050405020304" pitchFamily="18" charset="0"/>
              </a:rPr>
              <a:t> III. CÔNG BỐ TIÊU CHUẨN CHẤT LƯỢNG VỊ THUỐC CT, DL</a:t>
            </a:r>
          </a:p>
          <a:p>
            <a:pPr algn="ctr"/>
            <a:r>
              <a:rPr lang="vi-VN" sz="2800" b="1" dirty="0">
                <a:solidFill>
                  <a:srgbClr val="002570"/>
                </a:solidFill>
                <a:latin typeface="Times New Roman" panose="02020603050405020304" pitchFamily="18" charset="0"/>
                <a:cs typeface="Times New Roman" panose="02020603050405020304" pitchFamily="18" charset="0"/>
              </a:rPr>
              <a:t>Điều 7</a:t>
            </a:r>
            <a:r>
              <a:rPr lang="en-US" sz="2800" b="1" dirty="0">
                <a:solidFill>
                  <a:srgbClr val="002570"/>
                </a:solidFill>
                <a:latin typeface="Times New Roman" panose="02020603050405020304" pitchFamily="18" charset="0"/>
                <a:cs typeface="Times New Roman" panose="02020603050405020304" pitchFamily="18" charset="0"/>
              </a:rPr>
              <a:t>: </a:t>
            </a:r>
            <a:r>
              <a:rPr lang="vi-VN" sz="2800" b="1" dirty="0">
                <a:solidFill>
                  <a:srgbClr val="002570"/>
                </a:solidFill>
                <a:latin typeface="Times New Roman" panose="02020603050405020304" pitchFamily="18" charset="0"/>
                <a:cs typeface="Times New Roman" panose="02020603050405020304" pitchFamily="18" charset="0"/>
              </a:rPr>
              <a:t>Đối tượng và yêu cầu công bố </a:t>
            </a:r>
            <a:r>
              <a:rPr lang="en-US" sz="2800" b="1" dirty="0">
                <a:solidFill>
                  <a:srgbClr val="002570"/>
                </a:solidFill>
                <a:latin typeface="Times New Roman" panose="02020603050405020304" pitchFamily="18" charset="0"/>
                <a:cs typeface="Times New Roman" panose="02020603050405020304" pitchFamily="18" charset="0"/>
              </a:rPr>
              <a:t>TCCL</a:t>
            </a:r>
          </a:p>
        </p:txBody>
      </p:sp>
      <p:sp>
        <p:nvSpPr>
          <p:cNvPr id="2" name="TextBox 1">
            <a:extLst>
              <a:ext uri="{FF2B5EF4-FFF2-40B4-BE49-F238E27FC236}">
                <a16:creationId xmlns:a16="http://schemas.microsoft.com/office/drawing/2014/main" id="{59569E3F-E464-BA03-3E18-DEA7E82C8EB6}"/>
              </a:ext>
            </a:extLst>
          </p:cNvPr>
          <p:cNvSpPr txBox="1"/>
          <p:nvPr/>
        </p:nvSpPr>
        <p:spPr>
          <a:xfrm>
            <a:off x="802640" y="1409723"/>
            <a:ext cx="10707572" cy="5511509"/>
          </a:xfrm>
          <a:prstGeom prst="rect">
            <a:avLst/>
          </a:prstGeom>
          <a:noFill/>
        </p:spPr>
        <p:txBody>
          <a:bodyPr wrap="square">
            <a:spAutoFit/>
          </a:bodyPr>
          <a:lstStyle/>
          <a:p>
            <a:pPr marL="457200" indent="-457200" algn="just">
              <a:lnSpc>
                <a:spcPct val="130000"/>
              </a:lnSpc>
              <a:buAutoNum type="arabicPeriod"/>
            </a:pPr>
            <a:r>
              <a:rPr lang="vi-VN" sz="2400" dirty="0">
                <a:solidFill>
                  <a:srgbClr val="002570"/>
                </a:solidFill>
                <a:latin typeface="Times New Roman" panose="02020603050405020304" pitchFamily="18" charset="0"/>
                <a:cs typeface="Times New Roman" panose="02020603050405020304" pitchFamily="18" charset="0"/>
              </a:rPr>
              <a:t>Vị thuốc </a:t>
            </a:r>
            <a:r>
              <a:rPr lang="en-US" sz="2400" dirty="0">
                <a:solidFill>
                  <a:srgbClr val="002570"/>
                </a:solidFill>
                <a:latin typeface="Times New Roman" panose="02020603050405020304" pitchFamily="18" charset="0"/>
                <a:cs typeface="Times New Roman" panose="02020603050405020304" pitchFamily="18" charset="0"/>
              </a:rPr>
              <a:t>CT</a:t>
            </a:r>
            <a:r>
              <a:rPr lang="vi-VN" sz="2400" dirty="0">
                <a:solidFill>
                  <a:srgbClr val="002570"/>
                </a:solidFill>
                <a:latin typeface="Times New Roman" panose="02020603050405020304" pitchFamily="18" charset="0"/>
                <a:cs typeface="Times New Roman" panose="02020603050405020304" pitchFamily="18" charset="0"/>
              </a:rPr>
              <a:t>, </a:t>
            </a:r>
            <a:r>
              <a:rPr lang="en-US" sz="2400" dirty="0">
                <a:solidFill>
                  <a:srgbClr val="002570"/>
                </a:solidFill>
                <a:latin typeface="Times New Roman" panose="02020603050405020304" pitchFamily="18" charset="0"/>
                <a:cs typeface="Times New Roman" panose="02020603050405020304" pitchFamily="18" charset="0"/>
              </a:rPr>
              <a:t>DL</a:t>
            </a:r>
            <a:r>
              <a:rPr lang="vi-VN" sz="2400" dirty="0">
                <a:solidFill>
                  <a:srgbClr val="002570"/>
                </a:solidFill>
                <a:latin typeface="Times New Roman" panose="02020603050405020304" pitchFamily="18" charset="0"/>
                <a:cs typeface="Times New Roman" panose="02020603050405020304" pitchFamily="18" charset="0"/>
              </a:rPr>
              <a:t> phải công bố tiêu chuẩn chất lượng </a:t>
            </a:r>
            <a:r>
              <a:rPr lang="vi-VN" sz="2400" b="1" dirty="0">
                <a:solidFill>
                  <a:srgbClr val="002570"/>
                </a:solidFill>
                <a:latin typeface="Times New Roman" panose="02020603050405020304" pitchFamily="18" charset="0"/>
                <a:cs typeface="Times New Roman" panose="02020603050405020304" pitchFamily="18" charset="0"/>
              </a:rPr>
              <a:t>trước</a:t>
            </a:r>
            <a:r>
              <a:rPr lang="en-US" sz="2400" b="1" dirty="0">
                <a:solidFill>
                  <a:srgbClr val="002570"/>
                </a:solidFill>
                <a:latin typeface="Times New Roman" panose="02020603050405020304" pitchFamily="18" charset="0"/>
                <a:cs typeface="Times New Roman" panose="02020603050405020304" pitchFamily="18" charset="0"/>
              </a:rPr>
              <a:t> </a:t>
            </a:r>
            <a:r>
              <a:rPr lang="vi-VN" sz="2400" b="1" dirty="0">
                <a:solidFill>
                  <a:srgbClr val="002570"/>
                </a:solidFill>
                <a:latin typeface="Times New Roman" panose="02020603050405020304" pitchFamily="18" charset="0"/>
                <a:cs typeface="Times New Roman" panose="02020603050405020304" pitchFamily="18" charset="0"/>
              </a:rPr>
              <a:t>khi lưu hành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chưa</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có</a:t>
            </a:r>
            <a:r>
              <a:rPr lang="en-US" sz="2400" dirty="0">
                <a:solidFill>
                  <a:srgbClr val="002570"/>
                </a:solidFill>
                <a:latin typeface="Times New Roman" panose="02020603050405020304" pitchFamily="18" charset="0"/>
                <a:cs typeface="Times New Roman" panose="02020603050405020304" pitchFamily="18" charset="0"/>
              </a:rPr>
              <a:t> TCCL </a:t>
            </a:r>
            <a:r>
              <a:rPr lang="en-US" sz="2400" dirty="0" err="1">
                <a:solidFill>
                  <a:srgbClr val="002570"/>
                </a:solidFill>
                <a:latin typeface="Times New Roman" panose="02020603050405020304" pitchFamily="18" charset="0"/>
                <a:cs typeface="Times New Roman" panose="02020603050405020304" pitchFamily="18" charset="0"/>
              </a:rPr>
              <a:t>trong</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Dược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điển</a:t>
            </a:r>
            <a:r>
              <a:rPr lang="en-US" sz="2400" dirty="0">
                <a:solidFill>
                  <a:srgbClr val="002570"/>
                </a:solidFill>
                <a:latin typeface="Times New Roman" panose="02020603050405020304" pitchFamily="18" charset="0"/>
                <a:cs typeface="Times New Roman" panose="02020603050405020304" pitchFamily="18" charset="0"/>
              </a:rPr>
              <a:t>/</a:t>
            </a:r>
            <a:r>
              <a:rPr lang="en-US" sz="2400" dirty="0" err="1">
                <a:solidFill>
                  <a:srgbClr val="002570"/>
                </a:solidFill>
                <a:latin typeface="Times New Roman" panose="02020603050405020304" pitchFamily="18" charset="0"/>
                <a:cs typeface="Times New Roman" panose="02020603050405020304" pitchFamily="18" charset="0"/>
              </a:rPr>
              <a:t>muốn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công</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bố</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cao</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hơn</a:t>
            </a:r>
            <a:r>
              <a:rPr lang="en-US" sz="2400" dirty="0">
                <a:solidFill>
                  <a:srgbClr val="002570"/>
                </a:solidFill>
                <a:latin typeface="Times New Roman" panose="02020603050405020304" pitchFamily="18" charset="0"/>
                <a:cs typeface="Times New Roman" panose="02020603050405020304" pitchFamily="18" charset="0"/>
              </a:rPr>
              <a:t>. </a:t>
            </a:r>
          </a:p>
          <a:p>
            <a:pPr marL="457200" indent="-457200" algn="just">
              <a:lnSpc>
                <a:spcPct val="130000"/>
              </a:lnSpc>
              <a:buAutoNum type="arabicPeriod"/>
            </a:pPr>
            <a:r>
              <a:rPr lang="vi-VN" sz="2400" dirty="0">
                <a:solidFill>
                  <a:srgbClr val="002570"/>
                </a:solidFill>
                <a:latin typeface="Times New Roman" panose="02020603050405020304" pitchFamily="18" charset="0"/>
                <a:cs typeface="Times New Roman" panose="02020603050405020304" pitchFamily="18" charset="0"/>
              </a:rPr>
              <a:t>Trường hợp Vị thuốc CT, DL có chuyên luận tiêu chuẩn chất</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lượng trong </a:t>
            </a:r>
            <a:r>
              <a:rPr lang="en-US" sz="2400" dirty="0">
                <a:solidFill>
                  <a:srgbClr val="002570"/>
                </a:solidFill>
                <a:latin typeface="Times New Roman" panose="02020603050405020304" pitchFamily="18" charset="0"/>
                <a:cs typeface="Times New Roman" panose="02020603050405020304" pitchFamily="18" charset="0"/>
              </a:rPr>
              <a:t>DĐVN </a:t>
            </a:r>
            <a:r>
              <a:rPr lang="vi-VN" sz="2400" dirty="0">
                <a:solidFill>
                  <a:srgbClr val="002570"/>
                </a:solidFill>
                <a:latin typeface="Times New Roman" panose="02020603050405020304" pitchFamily="18" charset="0"/>
                <a:cs typeface="Times New Roman" panose="02020603050405020304" pitchFamily="18" charset="0"/>
              </a:rPr>
              <a:t>hoặc dược điển tham chiếu mà cơ sở kinh doanh</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dược công bố áp dụng </a:t>
            </a:r>
            <a:r>
              <a:rPr lang="en-US" sz="2400" dirty="0">
                <a:solidFill>
                  <a:srgbClr val="002570"/>
                </a:solidFill>
                <a:latin typeface="Times New Roman" panose="02020603050405020304" pitchFamily="18" charset="0"/>
                <a:cs typeface="Times New Roman" panose="02020603050405020304" pitchFamily="18" charset="0"/>
              </a:rPr>
              <a:t>TCCL </a:t>
            </a:r>
            <a:r>
              <a:rPr lang="vi-VN" sz="2400" dirty="0">
                <a:solidFill>
                  <a:srgbClr val="002570"/>
                </a:solidFill>
                <a:latin typeface="Times New Roman" panose="02020603050405020304" pitchFamily="18" charset="0"/>
                <a:cs typeface="Times New Roman" panose="02020603050405020304" pitchFamily="18" charset="0"/>
              </a:rPr>
              <a:t>theo </a:t>
            </a:r>
            <a:r>
              <a:rPr lang="en-US" sz="2400" dirty="0">
                <a:solidFill>
                  <a:srgbClr val="002570"/>
                </a:solidFill>
                <a:latin typeface="Times New Roman" panose="02020603050405020304" pitchFamily="18" charset="0"/>
                <a:cs typeface="Times New Roman" panose="02020603050405020304" pitchFamily="18" charset="0"/>
              </a:rPr>
              <a:t>DĐVN</a:t>
            </a:r>
            <a:r>
              <a:rPr lang="vi-VN" sz="2400" dirty="0">
                <a:solidFill>
                  <a:srgbClr val="002570"/>
                </a:solidFill>
                <a:latin typeface="Times New Roman" panose="02020603050405020304" pitchFamily="18" charset="0"/>
                <a:cs typeface="Times New Roman" panose="02020603050405020304" pitchFamily="18" charset="0"/>
              </a:rPr>
              <a:t> hoặc dược</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điển tham chiếu thì được quyền kinh doanh ngay sau khi </a:t>
            </a:r>
            <a:r>
              <a:rPr lang="vi-VN" sz="2400" b="1" dirty="0">
                <a:solidFill>
                  <a:srgbClr val="002570"/>
                </a:solidFill>
                <a:latin typeface="Times New Roman" panose="02020603050405020304" pitchFamily="18" charset="0"/>
                <a:cs typeface="Times New Roman" panose="02020603050405020304" pitchFamily="18" charset="0"/>
              </a:rPr>
              <a:t>tự công bố </a:t>
            </a:r>
            <a:endParaRPr lang="en-US" sz="2400" b="1" dirty="0">
              <a:solidFill>
                <a:srgbClr val="002570"/>
              </a:solidFill>
              <a:latin typeface="Times New Roman" panose="02020603050405020304" pitchFamily="18" charset="0"/>
              <a:cs typeface="Times New Roman" panose="02020603050405020304" pitchFamily="18" charset="0"/>
            </a:endParaRPr>
          </a:p>
          <a:p>
            <a:pPr algn="just">
              <a:lnSpc>
                <a:spcPct val="130000"/>
              </a:lnSpc>
            </a:pPr>
            <a:r>
              <a:rPr lang="vi-VN" sz="2400" dirty="0">
                <a:solidFill>
                  <a:srgbClr val="002570"/>
                </a:solidFill>
                <a:latin typeface="Times New Roman" panose="02020603050405020304" pitchFamily="18" charset="0"/>
                <a:cs typeface="Times New Roman" panose="02020603050405020304" pitchFamily="18" charset="0"/>
              </a:rPr>
              <a:t>3. Cơ sở công bố tiêu chuẩn chất lượng vị thuốc cổ truyền, dược liệu, bao gồm:</a:t>
            </a:r>
          </a:p>
          <a:p>
            <a:pPr algn="just">
              <a:lnSpc>
                <a:spcPct val="150000"/>
              </a:lnSpc>
            </a:pPr>
            <a:r>
              <a:rPr lang="vi-VN" sz="2400" dirty="0">
                <a:solidFill>
                  <a:srgbClr val="002570"/>
                </a:solidFill>
                <a:latin typeface="Times New Roman" panose="02020603050405020304" pitchFamily="18" charset="0"/>
                <a:cs typeface="Times New Roman" panose="02020603050405020304" pitchFamily="18" charset="0"/>
              </a:rPr>
              <a:t>a) Cơ sở kinh doanh vị thuốc cổ truyền, dược liệu tại Việt Nam;</a:t>
            </a:r>
          </a:p>
          <a:p>
            <a:pPr algn="just">
              <a:lnSpc>
                <a:spcPct val="150000"/>
              </a:lnSpc>
            </a:pPr>
            <a:r>
              <a:rPr lang="vi-VN" sz="2400" dirty="0">
                <a:solidFill>
                  <a:srgbClr val="002570"/>
                </a:solidFill>
                <a:latin typeface="Times New Roman" panose="02020603050405020304" pitchFamily="18" charset="0"/>
                <a:cs typeface="Times New Roman" panose="02020603050405020304" pitchFamily="18" charset="0"/>
              </a:rPr>
              <a:t>b) Cơ sở khám bệnh, chữa bệnh có chế biến, bào chế vị thuốc cổ truyền,</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dược liệu;</a:t>
            </a:r>
          </a:p>
          <a:p>
            <a:pPr algn="just">
              <a:lnSpc>
                <a:spcPct val="150000"/>
              </a:lnSpc>
            </a:pPr>
            <a:r>
              <a:rPr lang="vi-VN" sz="2400" dirty="0">
                <a:solidFill>
                  <a:srgbClr val="002570"/>
                </a:solidFill>
                <a:latin typeface="Times New Roman" panose="02020603050405020304" pitchFamily="18" charset="0"/>
                <a:cs typeface="Times New Roman" panose="02020603050405020304" pitchFamily="18" charset="0"/>
              </a:rPr>
              <a:t>c) Cơ sở kinh doanh vị thuốc </a:t>
            </a:r>
            <a:r>
              <a:rPr lang="en-US" sz="2400" dirty="0">
                <a:solidFill>
                  <a:srgbClr val="002570"/>
                </a:solidFill>
                <a:latin typeface="Times New Roman" panose="02020603050405020304" pitchFamily="18" charset="0"/>
                <a:cs typeface="Times New Roman" panose="02020603050405020304" pitchFamily="18" charset="0"/>
              </a:rPr>
              <a:t>CT</a:t>
            </a:r>
            <a:r>
              <a:rPr lang="vi-VN" sz="2400" dirty="0">
                <a:solidFill>
                  <a:srgbClr val="002570"/>
                </a:solidFill>
                <a:latin typeface="Times New Roman" panose="02020603050405020304" pitchFamily="18" charset="0"/>
                <a:cs typeface="Times New Roman" panose="02020603050405020304" pitchFamily="18" charset="0"/>
              </a:rPr>
              <a:t>, dược liệu của nước ngoài có </a:t>
            </a:r>
            <a:r>
              <a:rPr lang="en-US" sz="2400" dirty="0">
                <a:solidFill>
                  <a:srgbClr val="002570"/>
                </a:solidFill>
                <a:latin typeface="Times New Roman" panose="02020603050405020304" pitchFamily="18" charset="0"/>
                <a:cs typeface="Times New Roman" panose="02020603050405020304" pitchFamily="18" charset="0"/>
              </a:rPr>
              <a:t>VPĐD</a:t>
            </a:r>
            <a:r>
              <a:rPr lang="vi-VN" sz="2400" dirty="0">
                <a:solidFill>
                  <a:srgbClr val="002570"/>
                </a:solidFill>
                <a:latin typeface="Times New Roman" panose="02020603050405020304" pitchFamily="18" charset="0"/>
                <a:cs typeface="Times New Roman" panose="02020603050405020304" pitchFamily="18" charset="0"/>
              </a:rPr>
              <a:t> tại Việt Nam.</a:t>
            </a:r>
          </a:p>
          <a:p>
            <a:pPr algn="just">
              <a:lnSpc>
                <a:spcPct val="130000"/>
              </a:lnSpc>
            </a:pPr>
            <a:endParaRPr lang="vi-VN" sz="2200" dirty="0">
              <a:solidFill>
                <a:srgbClr val="002570"/>
              </a:solidFill>
              <a:latin typeface="Times New Roman" panose="02020603050405020304" pitchFamily="18" charset="0"/>
              <a:cs typeface="Times New Roman" panose="02020603050405020304" pitchFamily="18" charset="0"/>
            </a:endParaRPr>
          </a:p>
        </p:txBody>
      </p:sp>
      <p:sp>
        <p:nvSpPr>
          <p:cNvPr id="3" name="Rectangle: Rounded Corners 2">
            <a:extLst>
              <a:ext uri="{FF2B5EF4-FFF2-40B4-BE49-F238E27FC236}">
                <a16:creationId xmlns:a16="http://schemas.microsoft.com/office/drawing/2014/main" id="{CC8D4E19-A687-843E-2453-08E171700556}"/>
              </a:ext>
            </a:extLst>
          </p:cNvPr>
          <p:cNvSpPr/>
          <p:nvPr/>
        </p:nvSpPr>
        <p:spPr>
          <a:xfrm>
            <a:off x="681789" y="1403684"/>
            <a:ext cx="10914380" cy="5047536"/>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68783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C80DEE-1A1A-8910-479E-5CF65ED6DE53}"/>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A8A9D882-7930-63A2-E667-51BE7CB3A5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5018C517-4251-623C-2703-90FF38C4CDFE}"/>
              </a:ext>
            </a:extLst>
          </p:cNvPr>
          <p:cNvSpPr txBox="1"/>
          <p:nvPr/>
        </p:nvSpPr>
        <p:spPr>
          <a:xfrm>
            <a:off x="1277620" y="57992"/>
            <a:ext cx="10914380" cy="1077218"/>
          </a:xfrm>
          <a:prstGeom prst="rect">
            <a:avLst/>
          </a:prstGeom>
          <a:noFill/>
        </p:spPr>
        <p:txBody>
          <a:bodyPr wrap="square">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2400" b="1"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Chương</a:t>
            </a:r>
            <a:r>
              <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III. CÔNG BỐ TIÊU CHUẨN CHẤT LƯỢNG VỊ THUỐC CT, DL</a:t>
            </a:r>
            <a:endParaRPr kumimoji="0" lang="en-US" sz="28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endParaRPr>
          </a:p>
          <a:p>
            <a:pPr algn="ctr"/>
            <a:r>
              <a:rPr lang="vi-VN" sz="2800" b="1" dirty="0">
                <a:solidFill>
                  <a:srgbClr val="002570"/>
                </a:solidFill>
                <a:latin typeface="Times New Roman" panose="02020603050405020304" pitchFamily="18" charset="0"/>
                <a:cs typeface="Times New Roman" panose="02020603050405020304" pitchFamily="18" charset="0"/>
              </a:rPr>
              <a:t>Điều 8. Hồ sơ, trình tự công bố chất lượng</a:t>
            </a:r>
            <a:endParaRPr lang="en-US" sz="2800" b="1" dirty="0">
              <a:solidFill>
                <a:srgbClr val="002570"/>
              </a:solidFill>
              <a:latin typeface="Times New Roman" panose="02020603050405020304" pitchFamily="18" charset="0"/>
              <a:cs typeface="Times New Roman" panose="02020603050405020304" pitchFamily="18" charset="0"/>
            </a:endParaRPr>
          </a:p>
        </p:txBody>
      </p:sp>
      <p:sp>
        <p:nvSpPr>
          <p:cNvPr id="3" name="Rectangle: Rounded Corners 2">
            <a:extLst>
              <a:ext uri="{FF2B5EF4-FFF2-40B4-BE49-F238E27FC236}">
                <a16:creationId xmlns:a16="http://schemas.microsoft.com/office/drawing/2014/main" id="{28BCE107-7032-AA5B-BE80-EE69F4F4D7D1}"/>
              </a:ext>
            </a:extLst>
          </p:cNvPr>
          <p:cNvSpPr/>
          <p:nvPr/>
        </p:nvSpPr>
        <p:spPr>
          <a:xfrm>
            <a:off x="681788" y="1668380"/>
            <a:ext cx="11031791" cy="2241960"/>
          </a:xfrm>
          <a:prstGeom prst="roundRect">
            <a:avLst>
              <a:gd name="adj" fmla="val 4881"/>
            </a:avLst>
          </a:prstGeom>
          <a:solidFill>
            <a:srgbClr val="FDF0E9"/>
          </a:solidFill>
          <a:ln>
            <a:solidFill>
              <a:schemeClr val="tx2">
                <a:lumMod val="75000"/>
                <a:lumOff val="25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DB386595-930B-1511-0935-AE39765EAD07}"/>
              </a:ext>
            </a:extLst>
          </p:cNvPr>
          <p:cNvSpPr txBox="1"/>
          <p:nvPr/>
        </p:nvSpPr>
        <p:spPr>
          <a:xfrm>
            <a:off x="720307" y="1668380"/>
            <a:ext cx="10090448" cy="2241960"/>
          </a:xfrm>
          <a:prstGeom prst="rect">
            <a:avLst/>
          </a:prstGeom>
          <a:noFill/>
        </p:spPr>
        <p:txBody>
          <a:bodyPr wrap="square">
            <a:spAutoFit/>
          </a:bodyPr>
          <a:lstStyle/>
          <a:p>
            <a:pPr marL="457200" indent="-457200" algn="just">
              <a:lnSpc>
                <a:spcPct val="150000"/>
              </a:lnSpc>
              <a:buAutoNum type="arabicPeriod"/>
              <a:defRPr/>
            </a:pPr>
            <a:r>
              <a:rPr lang="vi-VN" sz="2400" dirty="0">
                <a:solidFill>
                  <a:srgbClr val="002570"/>
                </a:solidFill>
                <a:latin typeface="Times New Roman" panose="02020603050405020304" pitchFamily="18" charset="0"/>
                <a:cs typeface="Times New Roman" panose="02020603050405020304" pitchFamily="18" charset="0"/>
              </a:rPr>
              <a:t>Hồ sơ công bố tiêu chuẩn chất lượng vị thuốc cổ truyền, dược liệu bao gồm:</a:t>
            </a:r>
            <a:endParaRPr lang="en-US" sz="2400" dirty="0">
              <a:solidFill>
                <a:srgbClr val="002570"/>
              </a:solidFill>
              <a:latin typeface="Times New Roman" panose="02020603050405020304" pitchFamily="18" charset="0"/>
              <a:cs typeface="Times New Roman" panose="02020603050405020304" pitchFamily="18" charset="0"/>
            </a:endParaRPr>
          </a:p>
          <a:p>
            <a:pPr algn="just">
              <a:lnSpc>
                <a:spcPct val="150000"/>
              </a:lnSpc>
              <a:defRPr/>
            </a:pP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Bản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công</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bố</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chất</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lượng</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Mẫu</a:t>
            </a:r>
            <a:r>
              <a:rPr lang="en-US" sz="2400" dirty="0">
                <a:solidFill>
                  <a:srgbClr val="002570"/>
                </a:solidFill>
                <a:latin typeface="Times New Roman" panose="02020603050405020304" pitchFamily="18" charset="0"/>
                <a:cs typeface="Times New Roman" panose="02020603050405020304" pitchFamily="18" charset="0"/>
              </a:rPr>
              <a:t> 02 </a:t>
            </a:r>
            <a:r>
              <a:rPr lang="en-US" sz="2400" dirty="0" err="1">
                <a:solidFill>
                  <a:srgbClr val="002570"/>
                </a:solidFill>
                <a:latin typeface="Times New Roman" panose="02020603050405020304" pitchFamily="18" charset="0"/>
                <a:cs typeface="Times New Roman" panose="02020603050405020304" pitchFamily="18" charset="0"/>
              </a:rPr>
              <a:t>Phụ</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lục</a:t>
            </a:r>
            <a:r>
              <a:rPr lang="en-US" sz="2400" dirty="0">
                <a:solidFill>
                  <a:srgbClr val="002570"/>
                </a:solidFill>
                <a:latin typeface="Times New Roman" panose="02020603050405020304" pitchFamily="18" charset="0"/>
                <a:cs typeface="Times New Roman" panose="02020603050405020304" pitchFamily="18" charset="0"/>
              </a:rPr>
              <a:t> I)</a:t>
            </a:r>
          </a:p>
          <a:p>
            <a:pPr algn="just">
              <a:lnSpc>
                <a:spcPct val="150000"/>
              </a:lnSpc>
              <a:defRPr/>
            </a:pP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Bản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sao</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Phiếu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kiểm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nghiệm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đạt</a:t>
            </a:r>
            <a:r>
              <a:rPr lang="en-US" sz="2400" dirty="0">
                <a:solidFill>
                  <a:srgbClr val="002570"/>
                </a:solidFill>
                <a:latin typeface="Times New Roman" panose="02020603050405020304" pitchFamily="18" charset="0"/>
                <a:cs typeface="Times New Roman" panose="02020603050405020304" pitchFamily="18" charset="0"/>
              </a:rPr>
              <a:t> GLP</a:t>
            </a:r>
          </a:p>
          <a:p>
            <a:pPr algn="just">
              <a:lnSpc>
                <a:spcPct val="150000"/>
              </a:lnSpc>
              <a:defRPr/>
            </a:pP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Bản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sao</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tài</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liệu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chứng</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minh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nguồn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gốc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xuất</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xứ</a:t>
            </a:r>
            <a:endParaRPr kumimoji="0" lang="vi-VN" sz="22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endParaRPr>
          </a:p>
        </p:txBody>
      </p:sp>
      <p:grpSp>
        <p:nvGrpSpPr>
          <p:cNvPr id="4" name="Group 3">
            <a:extLst>
              <a:ext uri="{FF2B5EF4-FFF2-40B4-BE49-F238E27FC236}">
                <a16:creationId xmlns:a16="http://schemas.microsoft.com/office/drawing/2014/main" id="{014BE574-5ECA-C7BF-923E-8462908C2FC3}"/>
              </a:ext>
            </a:extLst>
          </p:cNvPr>
          <p:cNvGrpSpPr/>
          <p:nvPr/>
        </p:nvGrpSpPr>
        <p:grpSpPr>
          <a:xfrm>
            <a:off x="681789" y="4155311"/>
            <a:ext cx="11031791" cy="2361958"/>
            <a:chOff x="681789" y="3153842"/>
            <a:chExt cx="10914380" cy="997463"/>
          </a:xfrm>
        </p:grpSpPr>
        <p:sp>
          <p:nvSpPr>
            <p:cNvPr id="6" name="Rectangle: Rounded Corners 5">
              <a:extLst>
                <a:ext uri="{FF2B5EF4-FFF2-40B4-BE49-F238E27FC236}">
                  <a16:creationId xmlns:a16="http://schemas.microsoft.com/office/drawing/2014/main" id="{D2953367-BE23-1E02-4B17-4E97D0494A1B}"/>
                </a:ext>
              </a:extLst>
            </p:cNvPr>
            <p:cNvSpPr/>
            <p:nvPr/>
          </p:nvSpPr>
          <p:spPr>
            <a:xfrm>
              <a:off x="681789" y="3153842"/>
              <a:ext cx="10914380" cy="997463"/>
            </a:xfrm>
            <a:prstGeom prst="roundRect">
              <a:avLst>
                <a:gd name="adj" fmla="val 4881"/>
              </a:avLst>
            </a:prstGeom>
            <a:solidFill>
              <a:srgbClr val="FDF0E9"/>
            </a:solidFill>
            <a:ln>
              <a:solidFill>
                <a:schemeClr val="tx2">
                  <a:lumMod val="75000"/>
                  <a:lumOff val="25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78CE869-C8BC-95EC-99DC-31DD020155C5}"/>
                </a:ext>
              </a:extLst>
            </p:cNvPr>
            <p:cNvSpPr txBox="1"/>
            <p:nvPr/>
          </p:nvSpPr>
          <p:spPr>
            <a:xfrm>
              <a:off x="763286" y="3169938"/>
              <a:ext cx="10751386" cy="887899"/>
            </a:xfrm>
            <a:prstGeom prst="rect">
              <a:avLst/>
            </a:prstGeom>
            <a:noFill/>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2. Trình tự công bố tiêu chuẩn chất lượng vị thuốc cổ truyền, dược liệu</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a:t>
              </a:r>
            </a:p>
            <a:p>
              <a:pPr marL="0" marR="0" lvl="0" indent="0" algn="just" defTabSz="914400" rtl="0" eaLnBrk="1" fontAlgn="auto" latinLnBrk="0" hangingPunct="1">
                <a:lnSpc>
                  <a:spcPct val="150000"/>
                </a:lnSpc>
                <a:spcBef>
                  <a:spcPts val="0"/>
                </a:spcBef>
                <a:spcAft>
                  <a:spcPts val="0"/>
                </a:spcAft>
                <a:buClrTx/>
                <a:buSzTx/>
                <a:buFontTx/>
                <a:buNone/>
                <a:tabLst/>
                <a:defRPr/>
              </a:pP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Nộp</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hồ</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sơ</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đến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Cục</a:t>
              </a:r>
              <a:r>
                <a:rPr lang="en-US" sz="2400" dirty="0">
                  <a:solidFill>
                    <a:srgbClr val="002570"/>
                  </a:solidFill>
                  <a:latin typeface="Times New Roman" panose="02020603050405020304" pitchFamily="18" charset="0"/>
                  <a:cs typeface="Times New Roman" panose="02020603050405020304" pitchFamily="18" charset="0"/>
                </a:rPr>
                <a:t> QLYDCT/</a:t>
              </a:r>
              <a:r>
                <a:rPr lang="en-US" sz="2400" dirty="0" err="1">
                  <a:solidFill>
                    <a:srgbClr val="002570"/>
                  </a:solidFill>
                  <a:latin typeface="Times New Roman" panose="02020603050405020304" pitchFamily="18" charset="0"/>
                  <a:cs typeface="Times New Roman" panose="02020603050405020304" pitchFamily="18" charset="0"/>
                </a:rPr>
                <a:t>Cơ</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quan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chuyên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môn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cấp</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tỉnh</a:t>
              </a:r>
              <a:endParaRPr lang="en-US" sz="2400" dirty="0">
                <a:solidFill>
                  <a:srgbClr val="002570"/>
                </a:solidFill>
                <a:latin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Cấp</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Giấy</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tiếp</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nhận</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hồ</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s</a:t>
              </a:r>
              <a:r>
                <a:rPr lang="en-US" sz="2400" dirty="0">
                  <a:solidFill>
                    <a:srgbClr val="002570"/>
                  </a:solidFill>
                  <a:latin typeface="Times New Roman" panose="02020603050405020304" pitchFamily="18" charset="0"/>
                  <a:cs typeface="Times New Roman" panose="02020603050405020304" pitchFamily="18" charset="0"/>
                </a:rPr>
                <a:t>ơ, </a:t>
              </a:r>
              <a:r>
                <a:rPr lang="en-US" sz="2400" dirty="0" err="1">
                  <a:solidFill>
                    <a:srgbClr val="002570"/>
                  </a:solidFill>
                  <a:latin typeface="Times New Roman" panose="02020603050405020304" pitchFamily="18" charset="0"/>
                  <a:cs typeface="Times New Roman" panose="02020603050405020304" pitchFamily="18" charset="0"/>
                </a:rPr>
                <a:t>được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quyền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kinh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doanh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ngay</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sau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khi</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nhận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Giấy</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tiếp</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nhận</a:t>
              </a:r>
              <a:endParaRPr lang="en-US" sz="2400" dirty="0">
                <a:solidFill>
                  <a:srgbClr val="002570"/>
                </a:solidFill>
                <a:latin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Công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bố</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trên</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Trang TTĐT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trong</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07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ngày</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làm</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việc</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nộp</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lại</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HS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công</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bố</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khi</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có</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thay</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đổi</a:t>
              </a:r>
              <a:endPar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endParaRPr>
            </a:p>
          </p:txBody>
        </p:sp>
      </p:grpSp>
    </p:spTree>
    <p:extLst>
      <p:ext uri="{BB962C8B-B14F-4D97-AF65-F5344CB8AC3E}">
        <p14:creationId xmlns:p14="http://schemas.microsoft.com/office/powerpoint/2010/main" val="3557006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5FE5D9-CA23-A0F6-69A2-0BB6050C7378}"/>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DF887985-E816-80D2-24E7-DFC14551E9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D3B9B931-C391-C747-64DC-8039C78A5D4E}"/>
              </a:ext>
            </a:extLst>
          </p:cNvPr>
          <p:cNvSpPr txBox="1"/>
          <p:nvPr/>
        </p:nvSpPr>
        <p:spPr>
          <a:xfrm>
            <a:off x="1277620" y="159175"/>
            <a:ext cx="10914380" cy="892552"/>
          </a:xfrm>
          <a:prstGeom prst="rect">
            <a:avLst/>
          </a:prstGeom>
          <a:noFill/>
        </p:spPr>
        <p:txBody>
          <a:bodyPr wrap="square">
            <a:spAutoFit/>
          </a:bodyPr>
          <a:lstStyle/>
          <a:p>
            <a:pPr algn="ctr"/>
            <a:r>
              <a:rPr lang="en-US" sz="2400" b="1" dirty="0" err="1">
                <a:solidFill>
                  <a:srgbClr val="002570"/>
                </a:solidFill>
                <a:latin typeface="Times New Roman" panose="02020603050405020304" pitchFamily="18" charset="0"/>
                <a:cs typeface="Times New Roman" panose="02020603050405020304" pitchFamily="18" charset="0"/>
              </a:rPr>
              <a:t>Chương</a:t>
            </a:r>
            <a:r>
              <a:rPr lang="en-US" sz="2400" b="1" dirty="0">
                <a:solidFill>
                  <a:srgbClr val="002570"/>
                </a:solidFill>
                <a:latin typeface="Times New Roman" panose="02020603050405020304" pitchFamily="18" charset="0"/>
                <a:cs typeface="Times New Roman" panose="02020603050405020304" pitchFamily="18" charset="0"/>
              </a:rPr>
              <a:t> IV. KIỂM TRA CHẤT LƯỢNG</a:t>
            </a:r>
          </a:p>
          <a:p>
            <a:pPr algn="ctr"/>
            <a:r>
              <a:rPr lang="vi-VN" sz="2800" b="1" dirty="0">
                <a:solidFill>
                  <a:srgbClr val="002570"/>
                </a:solidFill>
                <a:latin typeface="Times New Roman" panose="02020603050405020304" pitchFamily="18" charset="0"/>
                <a:cs typeface="Times New Roman" panose="02020603050405020304" pitchFamily="18" charset="0"/>
              </a:rPr>
              <a:t>Điều 9. Kiểm nghiệm </a:t>
            </a:r>
            <a:r>
              <a:rPr lang="en-US" sz="2800" b="1" dirty="0">
                <a:solidFill>
                  <a:srgbClr val="002570"/>
                </a:solidFill>
                <a:latin typeface="Times New Roman" panose="02020603050405020304" pitchFamily="18" charset="0"/>
                <a:cs typeface="Times New Roman" panose="02020603050405020304" pitchFamily="18" charset="0"/>
              </a:rPr>
              <a:t>TCT</a:t>
            </a:r>
            <a:r>
              <a:rPr lang="vi-VN" sz="2800" b="1" dirty="0">
                <a:solidFill>
                  <a:srgbClr val="002570"/>
                </a:solidFill>
                <a:latin typeface="Times New Roman" panose="02020603050405020304" pitchFamily="18" charset="0"/>
                <a:cs typeface="Times New Roman" panose="02020603050405020304" pitchFamily="18" charset="0"/>
              </a:rPr>
              <a:t>,</a:t>
            </a:r>
            <a:r>
              <a:rPr lang="en-US" sz="2800" b="1" dirty="0">
                <a:solidFill>
                  <a:srgbClr val="002570"/>
                </a:solidFill>
                <a:latin typeface="Times New Roman" panose="02020603050405020304" pitchFamily="18" charset="0"/>
                <a:cs typeface="Times New Roman" panose="02020603050405020304" pitchFamily="18" charset="0"/>
              </a:rPr>
              <a:t> </a:t>
            </a:r>
            <a:r>
              <a:rPr lang="vi-VN" sz="2800" b="1" dirty="0">
                <a:solidFill>
                  <a:srgbClr val="002570"/>
                </a:solidFill>
                <a:latin typeface="Times New Roman" panose="02020603050405020304" pitchFamily="18" charset="0"/>
                <a:cs typeface="Times New Roman" panose="02020603050405020304" pitchFamily="18" charset="0"/>
              </a:rPr>
              <a:t>vị thuốc </a:t>
            </a:r>
            <a:r>
              <a:rPr lang="en-US" sz="2800" b="1" dirty="0">
                <a:solidFill>
                  <a:srgbClr val="002570"/>
                </a:solidFill>
                <a:latin typeface="Times New Roman" panose="02020603050405020304" pitchFamily="18" charset="0"/>
                <a:cs typeface="Times New Roman" panose="02020603050405020304" pitchFamily="18" charset="0"/>
              </a:rPr>
              <a:t>CT</a:t>
            </a:r>
            <a:r>
              <a:rPr lang="vi-VN" sz="2800" b="1" dirty="0">
                <a:solidFill>
                  <a:srgbClr val="002570"/>
                </a:solidFill>
                <a:latin typeface="Times New Roman" panose="02020603050405020304" pitchFamily="18" charset="0"/>
                <a:cs typeface="Times New Roman" panose="02020603050405020304" pitchFamily="18" charset="0"/>
              </a:rPr>
              <a:t>, dược liệu</a:t>
            </a:r>
            <a:endParaRPr lang="en-US" sz="2800" b="1" dirty="0">
              <a:solidFill>
                <a:srgbClr val="002570"/>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C8C2AB7C-A192-8C18-285D-7E8E17960AC9}"/>
              </a:ext>
            </a:extLst>
          </p:cNvPr>
          <p:cNvSpPr txBox="1"/>
          <p:nvPr/>
        </p:nvSpPr>
        <p:spPr>
          <a:xfrm>
            <a:off x="681108" y="1445367"/>
            <a:ext cx="11068160" cy="4780796"/>
          </a:xfrm>
          <a:prstGeom prst="rect">
            <a:avLst/>
          </a:prstGeom>
          <a:noFill/>
        </p:spPr>
        <p:txBody>
          <a:bodyPr wrap="square">
            <a:spAutoFit/>
          </a:bodyPr>
          <a:lstStyle/>
          <a:p>
            <a:pPr algn="just">
              <a:spcBef>
                <a:spcPts val="200"/>
              </a:spcBef>
              <a:spcAft>
                <a:spcPts val="200"/>
              </a:spcAft>
            </a:pPr>
            <a:r>
              <a:rPr lang="en-US" sz="2400" dirty="0">
                <a:solidFill>
                  <a:srgbClr val="002570"/>
                </a:solidFill>
                <a:latin typeface="Times New Roman" panose="02020603050405020304" pitchFamily="18" charset="0"/>
                <a:cs typeface="Times New Roman" panose="02020603050405020304" pitchFamily="18" charset="0"/>
              </a:rPr>
              <a:t>1. </a:t>
            </a:r>
            <a:r>
              <a:rPr lang="vi-VN" sz="2400" dirty="0">
                <a:solidFill>
                  <a:srgbClr val="002570"/>
                </a:solidFill>
                <a:latin typeface="Times New Roman" panose="02020603050405020304" pitchFamily="18" charset="0"/>
                <a:cs typeface="Times New Roman" panose="02020603050405020304" pitchFamily="18" charset="0"/>
              </a:rPr>
              <a:t>Việc kiểm nghiệm phải được thực hiện theo tiêu chuẩn chất lượng thuốc cổ truyền, vị thuốc cổ truyền, dược liệu đã được phê duyệt hoặc công bố và cập nhật.</a:t>
            </a:r>
          </a:p>
          <a:p>
            <a:pPr algn="just">
              <a:spcBef>
                <a:spcPts val="200"/>
              </a:spcBef>
              <a:spcAft>
                <a:spcPts val="200"/>
              </a:spcAft>
            </a:pPr>
            <a:r>
              <a:rPr lang="vi-VN" sz="2400" dirty="0">
                <a:solidFill>
                  <a:srgbClr val="002570"/>
                </a:solidFill>
                <a:latin typeface="Times New Roman" panose="02020603050405020304" pitchFamily="18" charset="0"/>
                <a:cs typeface="Times New Roman" panose="02020603050405020304" pitchFamily="18" charset="0"/>
              </a:rPr>
              <a:t>2. Quy định về lấy mẫu thuốc cổ truyền, vị thuốc cổ truyền, dược liệu để</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kiểm nghiệm:</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Việc lấy mẫu để kiểm</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nghiệm: quy định</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tại Phụ lục I Thông tư số </a:t>
            </a:r>
            <a:r>
              <a:rPr lang="en-US" sz="2400" dirty="0">
                <a:solidFill>
                  <a:srgbClr val="002570"/>
                </a:solidFill>
                <a:latin typeface="Times New Roman" panose="02020603050405020304" pitchFamily="18" charset="0"/>
                <a:cs typeface="Times New Roman" panose="02020603050405020304" pitchFamily="18" charset="0"/>
              </a:rPr>
              <a:t>30</a:t>
            </a:r>
            <a:r>
              <a:rPr lang="vi-VN" sz="2400" dirty="0">
                <a:solidFill>
                  <a:srgbClr val="002570"/>
                </a:solidFill>
                <a:latin typeface="Times New Roman" panose="02020603050405020304" pitchFamily="18" charset="0"/>
                <a:cs typeface="Times New Roman" panose="02020603050405020304" pitchFamily="18" charset="0"/>
              </a:rPr>
              <a:t>/2025/TT-BYT </a:t>
            </a:r>
            <a:endParaRPr lang="en-US" sz="2400" dirty="0">
              <a:solidFill>
                <a:srgbClr val="002570"/>
              </a:solidFill>
              <a:latin typeface="Times New Roman" panose="02020603050405020304" pitchFamily="18" charset="0"/>
              <a:cs typeface="Times New Roman" panose="02020603050405020304" pitchFamily="18" charset="0"/>
            </a:endParaRPr>
          </a:p>
          <a:p>
            <a:pPr algn="just">
              <a:spcBef>
                <a:spcPts val="200"/>
              </a:spcBef>
              <a:spcAft>
                <a:spcPts val="200"/>
              </a:spcAft>
            </a:pPr>
            <a:r>
              <a:rPr lang="vi-VN" sz="2400" dirty="0">
                <a:solidFill>
                  <a:srgbClr val="002570"/>
                </a:solidFill>
                <a:latin typeface="Times New Roman" panose="02020603050405020304" pitchFamily="18" charset="0"/>
                <a:cs typeface="Times New Roman" panose="02020603050405020304" pitchFamily="18" charset="0"/>
              </a:rPr>
              <a:t>3. Trả lời kết quả phân tích, kiểm nghiệm theo quy định tại khoản 3 Điều 7 Thông tư</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số</a:t>
            </a:r>
            <a:r>
              <a:rPr lang="en-US" sz="2400" dirty="0">
                <a:solidFill>
                  <a:srgbClr val="002570"/>
                </a:solidFill>
                <a:latin typeface="Times New Roman" panose="02020603050405020304" pitchFamily="18" charset="0"/>
                <a:cs typeface="Times New Roman" panose="02020603050405020304" pitchFamily="18" charset="0"/>
              </a:rPr>
              <a:t> 30</a:t>
            </a:r>
            <a:r>
              <a:rPr lang="vi-VN" sz="2400" dirty="0">
                <a:solidFill>
                  <a:srgbClr val="002570"/>
                </a:solidFill>
                <a:latin typeface="Times New Roman" panose="02020603050405020304" pitchFamily="18" charset="0"/>
                <a:cs typeface="Times New Roman" panose="02020603050405020304" pitchFamily="18" charset="0"/>
              </a:rPr>
              <a:t> /2025/TT-BYT và Mẫu số 05 Phụ lục I ban hành kèm</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theo Thông tư này.</a:t>
            </a:r>
          </a:p>
          <a:p>
            <a:pPr algn="just">
              <a:spcBef>
                <a:spcPts val="200"/>
              </a:spcBef>
              <a:spcAft>
                <a:spcPts val="200"/>
              </a:spcAft>
            </a:pPr>
            <a:r>
              <a:rPr lang="vi-VN" sz="2400" dirty="0">
                <a:solidFill>
                  <a:srgbClr val="002570"/>
                </a:solidFill>
                <a:latin typeface="Times New Roman" panose="02020603050405020304" pitchFamily="18" charset="0"/>
                <a:cs typeface="Times New Roman" panose="02020603050405020304" pitchFamily="18" charset="0"/>
              </a:rPr>
              <a:t>4. Khiếu nại và giải quyết khiếu nại kết quả kiểm nghiệm: Trường hợp</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không nhất trí với kết quả kiểm nghiệm, trong thời hạn 05 ngày làm việc kể từ</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ngày nhận được thông báo kết quả kiểm nghiệm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cơ</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sở</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có</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văn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bản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đề</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nghị</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cơ</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quan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có</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thẩm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quyền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chỉ</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định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cơ</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sở</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kiểm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nghiệm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để</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kiểm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nghiệm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lại</a:t>
            </a:r>
            <a:r>
              <a:rPr lang="en-US" sz="2400" dirty="0">
                <a:solidFill>
                  <a:srgbClr val="002570"/>
                </a:solidFill>
                <a:latin typeface="Times New Roman" panose="02020603050405020304" pitchFamily="18" charset="0"/>
                <a:cs typeface="Times New Roman" panose="02020603050405020304" pitchFamily="18" charset="0"/>
              </a:rPr>
              <a:t>.</a:t>
            </a:r>
          </a:p>
          <a:p>
            <a:pPr algn="just">
              <a:spcBef>
                <a:spcPts val="200"/>
              </a:spcBef>
              <a:spcAft>
                <a:spcPts val="200"/>
              </a:spcAft>
            </a:pPr>
            <a:r>
              <a:rPr lang="vi-VN" sz="2400" dirty="0">
                <a:solidFill>
                  <a:srgbClr val="002570"/>
                </a:solidFill>
                <a:latin typeface="Times New Roman" panose="02020603050405020304" pitchFamily="18" charset="0"/>
                <a:cs typeface="Times New Roman" panose="02020603050405020304" pitchFamily="18" charset="0"/>
              </a:rPr>
              <a:t>5. Lưu mẫu</a:t>
            </a:r>
            <a:endParaRPr lang="en-US" sz="2400" dirty="0">
              <a:solidFill>
                <a:srgbClr val="002570"/>
              </a:solidFill>
              <a:latin typeface="Times New Roman" panose="02020603050405020304" pitchFamily="18" charset="0"/>
              <a:cs typeface="Times New Roman" panose="02020603050405020304" pitchFamily="18" charset="0"/>
            </a:endParaRPr>
          </a:p>
          <a:p>
            <a:pPr algn="just">
              <a:spcBef>
                <a:spcPts val="200"/>
              </a:spcBef>
              <a:spcAft>
                <a:spcPts val="200"/>
              </a:spcAft>
            </a:pPr>
            <a:r>
              <a:rPr lang="en-US" sz="2400" dirty="0">
                <a:solidFill>
                  <a:srgbClr val="002570"/>
                </a:solidFill>
                <a:latin typeface="Times New Roman" panose="02020603050405020304" pitchFamily="18" charset="0"/>
                <a:cs typeface="Times New Roman" panose="02020603050405020304" pitchFamily="18" charset="0"/>
              </a:rPr>
              <a:t>6. Lưu </a:t>
            </a:r>
            <a:r>
              <a:rPr lang="en-US" sz="2400" dirty="0" err="1">
                <a:solidFill>
                  <a:srgbClr val="002570"/>
                </a:solidFill>
                <a:latin typeface="Times New Roman" panose="02020603050405020304" pitchFamily="18" charset="0"/>
                <a:cs typeface="Times New Roman" panose="02020603050405020304" pitchFamily="18" charset="0"/>
              </a:rPr>
              <a:t>hồ</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sơ</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tài</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liệu</a:t>
            </a:r>
            <a:endParaRPr lang="vi-VN" sz="2400" dirty="0">
              <a:solidFill>
                <a:srgbClr val="002570"/>
              </a:solidFill>
              <a:latin typeface="Times New Roman" panose="02020603050405020304" pitchFamily="18" charset="0"/>
              <a:cs typeface="Times New Roman" panose="02020603050405020304" pitchFamily="18" charset="0"/>
            </a:endParaRPr>
          </a:p>
        </p:txBody>
      </p:sp>
      <p:sp>
        <p:nvSpPr>
          <p:cNvPr id="3" name="Rectangle: Rounded Corners 2">
            <a:extLst>
              <a:ext uri="{FF2B5EF4-FFF2-40B4-BE49-F238E27FC236}">
                <a16:creationId xmlns:a16="http://schemas.microsoft.com/office/drawing/2014/main" id="{BFCDF911-E265-6D8C-FD25-18D92194A8DA}"/>
              </a:ext>
            </a:extLst>
          </p:cNvPr>
          <p:cNvSpPr/>
          <p:nvPr/>
        </p:nvSpPr>
        <p:spPr>
          <a:xfrm>
            <a:off x="674225" y="1464221"/>
            <a:ext cx="11075044" cy="5053249"/>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150"/>
          </a:p>
        </p:txBody>
      </p:sp>
    </p:spTree>
    <p:extLst>
      <p:ext uri="{BB962C8B-B14F-4D97-AF65-F5344CB8AC3E}">
        <p14:creationId xmlns:p14="http://schemas.microsoft.com/office/powerpoint/2010/main" val="3876471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3F9168-766A-4A99-A414-1580A998D466}"/>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662DA5D2-9433-2855-A791-B42821E9B8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E83D757C-D9AA-E6F6-5256-AB7A81D67EE3}"/>
              </a:ext>
            </a:extLst>
          </p:cNvPr>
          <p:cNvSpPr txBox="1"/>
          <p:nvPr/>
        </p:nvSpPr>
        <p:spPr>
          <a:xfrm>
            <a:off x="1277620" y="159175"/>
            <a:ext cx="10914380" cy="1261884"/>
          </a:xfrm>
          <a:prstGeom prst="rect">
            <a:avLst/>
          </a:prstGeom>
          <a:noFill/>
        </p:spPr>
        <p:txBody>
          <a:bodyPr wrap="square">
            <a:spAutoFit/>
          </a:bodyPr>
          <a:lstStyle/>
          <a:p>
            <a:pPr algn="ctr"/>
            <a:r>
              <a:rPr lang="en-US" sz="2400" b="1" dirty="0" err="1">
                <a:solidFill>
                  <a:srgbClr val="002570"/>
                </a:solidFill>
                <a:latin typeface="Times New Roman" panose="02020603050405020304" pitchFamily="18" charset="0"/>
                <a:cs typeface="Times New Roman" panose="02020603050405020304" pitchFamily="18" charset="0"/>
              </a:rPr>
              <a:t>Chương</a:t>
            </a:r>
            <a:r>
              <a:rPr lang="en-US" sz="2400" b="1" dirty="0">
                <a:solidFill>
                  <a:srgbClr val="002570"/>
                </a:solidFill>
                <a:latin typeface="Times New Roman" panose="02020603050405020304" pitchFamily="18" charset="0"/>
                <a:cs typeface="Times New Roman" panose="02020603050405020304" pitchFamily="18" charset="0"/>
              </a:rPr>
              <a:t> IV. KIỂM TRA CHẤT LƯỢNG</a:t>
            </a:r>
          </a:p>
          <a:p>
            <a:pPr algn="ctr"/>
            <a:r>
              <a:rPr lang="vi-VN" sz="2600" b="1" dirty="0">
                <a:solidFill>
                  <a:srgbClr val="002570"/>
                </a:solidFill>
                <a:latin typeface="Times New Roman" panose="02020603050405020304" pitchFamily="18" charset="0"/>
                <a:cs typeface="Times New Roman" panose="02020603050405020304" pitchFamily="18" charset="0"/>
              </a:rPr>
              <a:t>Điều 10. Thời hạn kiểm nghiệm </a:t>
            </a:r>
            <a:r>
              <a:rPr lang="en-US" sz="2600" b="1" dirty="0">
                <a:solidFill>
                  <a:srgbClr val="002570"/>
                </a:solidFill>
                <a:latin typeface="Times New Roman" panose="02020603050405020304" pitchFamily="18" charset="0"/>
                <a:cs typeface="Times New Roman" panose="02020603050405020304" pitchFamily="18" charset="0"/>
              </a:rPr>
              <a:t>TCT</a:t>
            </a:r>
            <a:r>
              <a:rPr lang="vi-VN" sz="2600" b="1" dirty="0">
                <a:solidFill>
                  <a:srgbClr val="002570"/>
                </a:solidFill>
                <a:latin typeface="Times New Roman" panose="02020603050405020304" pitchFamily="18" charset="0"/>
                <a:cs typeface="Times New Roman" panose="02020603050405020304" pitchFamily="18" charset="0"/>
              </a:rPr>
              <a:t>, vị thuốc </a:t>
            </a:r>
            <a:r>
              <a:rPr lang="en-US" sz="2600" b="1" dirty="0">
                <a:solidFill>
                  <a:srgbClr val="002570"/>
                </a:solidFill>
                <a:latin typeface="Times New Roman" panose="02020603050405020304" pitchFamily="18" charset="0"/>
                <a:cs typeface="Times New Roman" panose="02020603050405020304" pitchFamily="18" charset="0"/>
              </a:rPr>
              <a:t>CT</a:t>
            </a:r>
            <a:r>
              <a:rPr lang="vi-VN" sz="2600" b="1" dirty="0">
                <a:solidFill>
                  <a:srgbClr val="002570"/>
                </a:solidFill>
                <a:latin typeface="Times New Roman" panose="02020603050405020304" pitchFamily="18" charset="0"/>
                <a:cs typeface="Times New Roman" panose="02020603050405020304" pitchFamily="18" charset="0"/>
              </a:rPr>
              <a:t>,</a:t>
            </a:r>
            <a:r>
              <a:rPr lang="en-US" sz="2600" b="1" dirty="0">
                <a:solidFill>
                  <a:srgbClr val="002570"/>
                </a:solidFill>
                <a:latin typeface="Times New Roman" panose="02020603050405020304" pitchFamily="18" charset="0"/>
                <a:cs typeface="Times New Roman" panose="02020603050405020304" pitchFamily="18" charset="0"/>
              </a:rPr>
              <a:t> DL </a:t>
            </a:r>
            <a:r>
              <a:rPr lang="vi-VN" sz="2600" b="1" dirty="0">
                <a:solidFill>
                  <a:srgbClr val="002570"/>
                </a:solidFill>
                <a:latin typeface="Times New Roman" panose="02020603050405020304" pitchFamily="18" charset="0"/>
                <a:cs typeface="Times New Roman" panose="02020603050405020304" pitchFamily="18" charset="0"/>
              </a:rPr>
              <a:t>của cơ sở có tên trong Danh sách cơ sở kinh doanh có vi phạm chất lượng</a:t>
            </a:r>
            <a:endParaRPr lang="en-US" sz="2600" b="1" dirty="0">
              <a:solidFill>
                <a:srgbClr val="002570"/>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BFAC75D3-0EE7-0BE5-B936-BCE331F2BF22}"/>
              </a:ext>
            </a:extLst>
          </p:cNvPr>
          <p:cNvSpPr txBox="1"/>
          <p:nvPr/>
        </p:nvSpPr>
        <p:spPr>
          <a:xfrm>
            <a:off x="681108" y="1824361"/>
            <a:ext cx="11068160" cy="4448718"/>
          </a:xfrm>
          <a:prstGeom prst="rect">
            <a:avLst/>
          </a:prstGeom>
          <a:noFill/>
        </p:spPr>
        <p:txBody>
          <a:bodyPr wrap="square">
            <a:spAutoFit/>
          </a:bodyPr>
          <a:lstStyle/>
          <a:p>
            <a:pPr algn="just">
              <a:lnSpc>
                <a:spcPct val="105000"/>
              </a:lnSpc>
              <a:spcBef>
                <a:spcPts val="300"/>
              </a:spcBef>
              <a:spcAft>
                <a:spcPts val="300"/>
              </a:spcAft>
            </a:pP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Thời hạn kiểm nghiệm </a:t>
            </a:r>
            <a:r>
              <a:rPr lang="en-US" sz="2400" dirty="0">
                <a:solidFill>
                  <a:srgbClr val="002570"/>
                </a:solidFill>
                <a:latin typeface="Times New Roman" panose="02020603050405020304" pitchFamily="18" charset="0"/>
                <a:cs typeface="Times New Roman" panose="02020603050405020304" pitchFamily="18" charset="0"/>
              </a:rPr>
              <a:t>TCT</a:t>
            </a:r>
            <a:r>
              <a:rPr lang="vi-VN" sz="2400" dirty="0">
                <a:solidFill>
                  <a:srgbClr val="002570"/>
                </a:solidFill>
                <a:latin typeface="Times New Roman" panose="02020603050405020304" pitchFamily="18" charset="0"/>
                <a:cs typeface="Times New Roman" panose="02020603050405020304" pitchFamily="18" charset="0"/>
              </a:rPr>
              <a:t>, vị thuốc </a:t>
            </a:r>
            <a:r>
              <a:rPr lang="en-US" sz="2400" dirty="0">
                <a:solidFill>
                  <a:srgbClr val="002570"/>
                </a:solidFill>
                <a:latin typeface="Times New Roman" panose="02020603050405020304" pitchFamily="18" charset="0"/>
                <a:cs typeface="Times New Roman" panose="02020603050405020304" pitchFamily="18" charset="0"/>
              </a:rPr>
              <a:t>CT</a:t>
            </a:r>
            <a:r>
              <a:rPr lang="vi-VN" sz="2400" dirty="0">
                <a:solidFill>
                  <a:srgbClr val="002570"/>
                </a:solidFill>
                <a:latin typeface="Times New Roman" panose="02020603050405020304" pitchFamily="18" charset="0"/>
                <a:cs typeface="Times New Roman" panose="02020603050405020304" pitchFamily="18" charset="0"/>
              </a:rPr>
              <a:t>, dược liệu cùng</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loại với </a:t>
            </a:r>
            <a:r>
              <a:rPr lang="en-US" sz="2400" dirty="0">
                <a:solidFill>
                  <a:srgbClr val="002570"/>
                </a:solidFill>
                <a:latin typeface="Times New Roman" panose="02020603050405020304" pitchFamily="18" charset="0"/>
                <a:cs typeface="Times New Roman" panose="02020603050405020304" pitchFamily="18" charset="0"/>
              </a:rPr>
              <a:t>TCT </a:t>
            </a:r>
            <a:r>
              <a:rPr lang="vi-VN" sz="2400" dirty="0">
                <a:solidFill>
                  <a:srgbClr val="002570"/>
                </a:solidFill>
                <a:latin typeface="Times New Roman" panose="02020603050405020304" pitchFamily="18" charset="0"/>
                <a:cs typeface="Times New Roman" panose="02020603050405020304" pitchFamily="18" charset="0"/>
              </a:rPr>
              <a:t>vi phạm, hoặc cùng tên với vị thuốc </a:t>
            </a:r>
            <a:r>
              <a:rPr lang="en-US" sz="2400" dirty="0">
                <a:solidFill>
                  <a:srgbClr val="002570"/>
                </a:solidFill>
                <a:latin typeface="Times New Roman" panose="02020603050405020304" pitchFamily="18" charset="0"/>
                <a:cs typeface="Times New Roman" panose="02020603050405020304" pitchFamily="18" charset="0"/>
              </a:rPr>
              <a:t>CT</a:t>
            </a:r>
            <a:r>
              <a:rPr lang="vi-VN" sz="2400" dirty="0">
                <a:solidFill>
                  <a:srgbClr val="002570"/>
                </a:solidFill>
                <a:latin typeface="Times New Roman" panose="02020603050405020304" pitchFamily="18" charset="0"/>
                <a:cs typeface="Times New Roman" panose="02020603050405020304" pitchFamily="18" charset="0"/>
              </a:rPr>
              <a:t>, dược liệu</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vi phạm chất lượng tính từ thời điểm lô đầu tiên được nhập khẩu hoặc sản xuất sau thời điểm Cục Quản lý Y, Dược</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cổ truyền hoặc cơ quan chuyên môn về y tế thuộc UBND cấp tỉnh công</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bố Danh sách cơ sở kinh doanh có thuốc cổ truyền, vị thuốc cổ truyền, dược liệu</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vi phạm chất lượng</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từ 6 tháng đến 24 tháng tùy thuộc vào mức độ vi phạm. </a:t>
            </a:r>
            <a:endParaRPr lang="en-US" sz="2400" dirty="0">
              <a:solidFill>
                <a:srgbClr val="002570"/>
              </a:solidFill>
              <a:latin typeface="Times New Roman" panose="02020603050405020304" pitchFamily="18" charset="0"/>
              <a:cs typeface="Times New Roman" panose="02020603050405020304" pitchFamily="18" charset="0"/>
            </a:endParaRPr>
          </a:p>
          <a:p>
            <a:pPr algn="just">
              <a:lnSpc>
                <a:spcPct val="105000"/>
              </a:lnSpc>
              <a:spcBef>
                <a:spcPts val="300"/>
              </a:spcBef>
              <a:spcAft>
                <a:spcPts val="300"/>
              </a:spcAft>
            </a:pP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Việc kiểm nghiệm đối với các thuốc cổ truyền, vị thuốc cổ truyền, dược liệu phải thực hiện tại cơ sở kiểm nghiệm nhà nước đạt tiêu chuẩn GLP hoặc cơ sở kiểm nghiệm khác được cấp giấy chứng nhận đủ điều kiện kinh doanh dược có phạm vi kinh doanh dịch vụ kiểm nghiệm</a:t>
            </a:r>
            <a:endParaRPr lang="en-US" sz="2400" dirty="0">
              <a:solidFill>
                <a:srgbClr val="002570"/>
              </a:solidFill>
              <a:latin typeface="Times New Roman" panose="02020603050405020304" pitchFamily="18" charset="0"/>
              <a:cs typeface="Times New Roman" panose="02020603050405020304" pitchFamily="18" charset="0"/>
            </a:endParaRPr>
          </a:p>
          <a:p>
            <a:pPr algn="just">
              <a:lnSpc>
                <a:spcPct val="105000"/>
              </a:lnSpc>
            </a:pPr>
            <a:endParaRPr lang="vi-VN" sz="2400" dirty="0">
              <a:solidFill>
                <a:srgbClr val="002570"/>
              </a:solidFill>
              <a:latin typeface="Times New Roman" panose="02020603050405020304" pitchFamily="18" charset="0"/>
              <a:cs typeface="Times New Roman" panose="02020603050405020304" pitchFamily="18" charset="0"/>
            </a:endParaRPr>
          </a:p>
        </p:txBody>
      </p:sp>
      <p:sp>
        <p:nvSpPr>
          <p:cNvPr id="3" name="Rectangle: Rounded Corners 2">
            <a:extLst>
              <a:ext uri="{FF2B5EF4-FFF2-40B4-BE49-F238E27FC236}">
                <a16:creationId xmlns:a16="http://schemas.microsoft.com/office/drawing/2014/main" id="{38CDD14B-797E-98C4-1DF4-B007EC0EF301}"/>
              </a:ext>
            </a:extLst>
          </p:cNvPr>
          <p:cNvSpPr/>
          <p:nvPr/>
        </p:nvSpPr>
        <p:spPr>
          <a:xfrm>
            <a:off x="674225" y="1713053"/>
            <a:ext cx="11075044" cy="4862292"/>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150"/>
          </a:p>
        </p:txBody>
      </p:sp>
    </p:spTree>
    <p:extLst>
      <p:ext uri="{BB962C8B-B14F-4D97-AF65-F5344CB8AC3E}">
        <p14:creationId xmlns:p14="http://schemas.microsoft.com/office/powerpoint/2010/main" val="10831347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2ACA0F-0735-636F-C836-741D8F38FD3D}"/>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6D142550-9A64-B3A6-7DC1-6F7121430E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ED03E7CE-7D00-2C43-6139-ABC08DEA63AE}"/>
              </a:ext>
            </a:extLst>
          </p:cNvPr>
          <p:cNvSpPr txBox="1"/>
          <p:nvPr/>
        </p:nvSpPr>
        <p:spPr>
          <a:xfrm>
            <a:off x="1277620" y="159175"/>
            <a:ext cx="10914380" cy="1261884"/>
          </a:xfrm>
          <a:prstGeom prst="rect">
            <a:avLst/>
          </a:prstGeom>
          <a:noFill/>
        </p:spPr>
        <p:txBody>
          <a:bodyPr wrap="square">
            <a:spAutoFit/>
          </a:bodyPr>
          <a:lstStyle/>
          <a:p>
            <a:pPr algn="ctr"/>
            <a:r>
              <a:rPr lang="en-US" sz="2400" b="1" dirty="0" err="1">
                <a:solidFill>
                  <a:srgbClr val="002570"/>
                </a:solidFill>
                <a:latin typeface="Times New Roman" panose="02020603050405020304" pitchFamily="18" charset="0"/>
                <a:cs typeface="Times New Roman" panose="02020603050405020304" pitchFamily="18" charset="0"/>
              </a:rPr>
              <a:t>Chương</a:t>
            </a:r>
            <a:r>
              <a:rPr lang="en-US" sz="2400" b="1" dirty="0">
                <a:solidFill>
                  <a:srgbClr val="002570"/>
                </a:solidFill>
                <a:latin typeface="Times New Roman" panose="02020603050405020304" pitchFamily="18" charset="0"/>
                <a:cs typeface="Times New Roman" panose="02020603050405020304" pitchFamily="18" charset="0"/>
              </a:rPr>
              <a:t> IV. KIỂM TRA CHẤT LƯỢNG</a:t>
            </a:r>
          </a:p>
          <a:p>
            <a:pPr algn="ctr"/>
            <a:r>
              <a:rPr lang="vi-VN" sz="2600" b="1" dirty="0">
                <a:solidFill>
                  <a:srgbClr val="002570"/>
                </a:solidFill>
                <a:latin typeface="Times New Roman" panose="02020603050405020304" pitchFamily="18" charset="0"/>
                <a:cs typeface="Times New Roman" panose="02020603050405020304" pitchFamily="18" charset="0"/>
              </a:rPr>
              <a:t>Điều 11. Công bố và rút tên khỏi Danh sách các cơ sở kinh doanh có</a:t>
            </a:r>
            <a:r>
              <a:rPr lang="en-US" sz="2600" b="1" dirty="0">
                <a:solidFill>
                  <a:srgbClr val="002570"/>
                </a:solidFill>
                <a:latin typeface="Times New Roman" panose="02020603050405020304" pitchFamily="18" charset="0"/>
                <a:cs typeface="Times New Roman" panose="02020603050405020304" pitchFamily="18" charset="0"/>
              </a:rPr>
              <a:t> </a:t>
            </a:r>
            <a:r>
              <a:rPr lang="vi-VN" sz="2600" b="1" dirty="0">
                <a:solidFill>
                  <a:srgbClr val="002570"/>
                </a:solidFill>
                <a:latin typeface="Times New Roman" panose="02020603050405020304" pitchFamily="18" charset="0"/>
                <a:cs typeface="Times New Roman" panose="02020603050405020304" pitchFamily="18" charset="0"/>
              </a:rPr>
              <a:t>thuốc cổ truyền, vị thuốc cổ truyền, dược liệu vi phạm chất lượng</a:t>
            </a:r>
            <a:endParaRPr lang="en-US" sz="2600" b="1" dirty="0">
              <a:solidFill>
                <a:srgbClr val="002570"/>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D9E8D30D-C35F-C177-41C8-B93DD882D3F2}"/>
              </a:ext>
            </a:extLst>
          </p:cNvPr>
          <p:cNvSpPr txBox="1"/>
          <p:nvPr/>
        </p:nvSpPr>
        <p:spPr>
          <a:xfrm>
            <a:off x="681789" y="1543567"/>
            <a:ext cx="10914380" cy="5155257"/>
          </a:xfrm>
          <a:prstGeom prst="rect">
            <a:avLst/>
          </a:prstGeom>
          <a:noFill/>
        </p:spPr>
        <p:txBody>
          <a:bodyPr wrap="square">
            <a:spAutoFit/>
          </a:bodyPr>
          <a:lstStyle/>
          <a:p>
            <a:pPr algn="just"/>
            <a:r>
              <a:rPr lang="en-US" sz="2350" dirty="0">
                <a:solidFill>
                  <a:srgbClr val="002570"/>
                </a:solidFill>
                <a:latin typeface="Times New Roman" panose="02020603050405020304" pitchFamily="18" charset="0"/>
                <a:cs typeface="Times New Roman" panose="02020603050405020304" pitchFamily="18" charset="0"/>
              </a:rPr>
              <a:t>1. </a:t>
            </a:r>
            <a:r>
              <a:rPr lang="vi-VN" sz="2350" dirty="0">
                <a:solidFill>
                  <a:srgbClr val="002570"/>
                </a:solidFill>
                <a:latin typeface="Times New Roman" panose="02020603050405020304" pitchFamily="18" charset="0"/>
                <a:cs typeface="Times New Roman" panose="02020603050405020304" pitchFamily="18" charset="0"/>
              </a:rPr>
              <a:t>Công bố Danh sách các cơ sở kinh doanh có thuốc cổ truyền, vị thuốc cổ</a:t>
            </a:r>
            <a:r>
              <a:rPr lang="en-US" sz="2350" dirty="0">
                <a:solidFill>
                  <a:srgbClr val="002570"/>
                </a:solidFill>
                <a:latin typeface="Times New Roman" panose="02020603050405020304" pitchFamily="18" charset="0"/>
                <a:cs typeface="Times New Roman" panose="02020603050405020304" pitchFamily="18" charset="0"/>
              </a:rPr>
              <a:t> </a:t>
            </a:r>
            <a:r>
              <a:rPr lang="vi-VN" sz="2350" dirty="0">
                <a:solidFill>
                  <a:srgbClr val="002570"/>
                </a:solidFill>
                <a:latin typeface="Times New Roman" panose="02020603050405020304" pitchFamily="18" charset="0"/>
                <a:cs typeface="Times New Roman" panose="02020603050405020304" pitchFamily="18" charset="0"/>
              </a:rPr>
              <a:t>truyền, dược liệu vi phạm chất lượng:</a:t>
            </a:r>
          </a:p>
          <a:p>
            <a:pPr algn="just"/>
            <a:r>
              <a:rPr lang="vi-VN" sz="2350" dirty="0">
                <a:solidFill>
                  <a:srgbClr val="002570"/>
                </a:solidFill>
                <a:latin typeface="Times New Roman" panose="02020603050405020304" pitchFamily="18" charset="0"/>
                <a:cs typeface="Times New Roman" panose="02020603050405020304" pitchFamily="18" charset="0"/>
              </a:rPr>
              <a:t>a) Cục Quản lý Y, Dược cổ truyền công bố Danh sách các cơ sở kinh doanh</a:t>
            </a:r>
            <a:r>
              <a:rPr lang="en-US" sz="2350" dirty="0">
                <a:solidFill>
                  <a:srgbClr val="002570"/>
                </a:solidFill>
                <a:latin typeface="Times New Roman" panose="02020603050405020304" pitchFamily="18" charset="0"/>
                <a:cs typeface="Times New Roman" panose="02020603050405020304" pitchFamily="18" charset="0"/>
              </a:rPr>
              <a:t> </a:t>
            </a:r>
            <a:r>
              <a:rPr lang="vi-VN" sz="2350" dirty="0">
                <a:solidFill>
                  <a:srgbClr val="002570"/>
                </a:solidFill>
                <a:latin typeface="Times New Roman" panose="02020603050405020304" pitchFamily="18" charset="0"/>
                <a:cs typeface="Times New Roman" panose="02020603050405020304" pitchFamily="18" charset="0"/>
              </a:rPr>
              <a:t>vi phạm chất lượng trên Trang</a:t>
            </a:r>
            <a:r>
              <a:rPr lang="en-US" sz="2350" dirty="0">
                <a:solidFill>
                  <a:srgbClr val="002570"/>
                </a:solidFill>
                <a:latin typeface="Times New Roman" panose="02020603050405020304" pitchFamily="18" charset="0"/>
                <a:cs typeface="Times New Roman" panose="02020603050405020304" pitchFamily="18" charset="0"/>
              </a:rPr>
              <a:t> </a:t>
            </a:r>
            <a:r>
              <a:rPr lang="vi-VN" sz="2350" dirty="0">
                <a:solidFill>
                  <a:srgbClr val="002570"/>
                </a:solidFill>
                <a:latin typeface="Times New Roman" panose="02020603050405020304" pitchFamily="18" charset="0"/>
                <a:cs typeface="Times New Roman" panose="02020603050405020304" pitchFamily="18" charset="0"/>
              </a:rPr>
              <a:t>Thông tin điện tử của Cục Quản lý Y, Dược cổ truyền (website: ydct.moh.gov.vn)</a:t>
            </a:r>
            <a:r>
              <a:rPr lang="en-US" sz="2350" dirty="0">
                <a:solidFill>
                  <a:srgbClr val="002570"/>
                </a:solidFill>
                <a:latin typeface="Times New Roman" panose="02020603050405020304" pitchFamily="18" charset="0"/>
                <a:cs typeface="Times New Roman" panose="02020603050405020304" pitchFamily="18" charset="0"/>
              </a:rPr>
              <a:t> </a:t>
            </a:r>
            <a:r>
              <a:rPr lang="vi-VN" sz="2350" dirty="0">
                <a:solidFill>
                  <a:srgbClr val="002570"/>
                </a:solidFill>
                <a:latin typeface="Times New Roman" panose="02020603050405020304" pitchFamily="18" charset="0"/>
                <a:cs typeface="Times New Roman" panose="02020603050405020304" pitchFamily="18" charset="0"/>
              </a:rPr>
              <a:t>trong thời gian 03 ngày làm việc kể từ khi ban hành quyết định thu hồi thuốc cổ</a:t>
            </a:r>
            <a:r>
              <a:rPr lang="en-US" sz="2350" dirty="0">
                <a:solidFill>
                  <a:srgbClr val="002570"/>
                </a:solidFill>
                <a:latin typeface="Times New Roman" panose="02020603050405020304" pitchFamily="18" charset="0"/>
                <a:cs typeface="Times New Roman" panose="02020603050405020304" pitchFamily="18" charset="0"/>
              </a:rPr>
              <a:t> </a:t>
            </a:r>
            <a:r>
              <a:rPr lang="vi-VN" sz="2350" dirty="0">
                <a:solidFill>
                  <a:srgbClr val="002570"/>
                </a:solidFill>
                <a:latin typeface="Times New Roman" panose="02020603050405020304" pitchFamily="18" charset="0"/>
                <a:cs typeface="Times New Roman" panose="02020603050405020304" pitchFamily="18" charset="0"/>
              </a:rPr>
              <a:t>truyền, vị thuốc cổ truyền, dược liệu hoặc báo cáo của cơ quan chuyên môn về y</a:t>
            </a:r>
            <a:r>
              <a:rPr lang="en-US" sz="2350" dirty="0">
                <a:solidFill>
                  <a:srgbClr val="002570"/>
                </a:solidFill>
                <a:latin typeface="Times New Roman" panose="02020603050405020304" pitchFamily="18" charset="0"/>
                <a:cs typeface="Times New Roman" panose="02020603050405020304" pitchFamily="18" charset="0"/>
              </a:rPr>
              <a:t> </a:t>
            </a:r>
            <a:r>
              <a:rPr lang="vi-VN" sz="2350" dirty="0">
                <a:solidFill>
                  <a:srgbClr val="002570"/>
                </a:solidFill>
                <a:latin typeface="Times New Roman" panose="02020603050405020304" pitchFamily="18" charset="0"/>
                <a:cs typeface="Times New Roman" panose="02020603050405020304" pitchFamily="18" charset="0"/>
              </a:rPr>
              <a:t>tế thuộc UBND cấp tỉnh về danh sách các cơ sở kinh doanh có thuốc cổ</a:t>
            </a:r>
            <a:r>
              <a:rPr lang="en-US" sz="2350" dirty="0">
                <a:solidFill>
                  <a:srgbClr val="002570"/>
                </a:solidFill>
                <a:latin typeface="Times New Roman" panose="02020603050405020304" pitchFamily="18" charset="0"/>
                <a:cs typeface="Times New Roman" panose="02020603050405020304" pitchFamily="18" charset="0"/>
              </a:rPr>
              <a:t> </a:t>
            </a:r>
            <a:r>
              <a:rPr lang="vi-VN" sz="2350" dirty="0">
                <a:solidFill>
                  <a:srgbClr val="002570"/>
                </a:solidFill>
                <a:latin typeface="Times New Roman" panose="02020603050405020304" pitchFamily="18" charset="0"/>
                <a:cs typeface="Times New Roman" panose="02020603050405020304" pitchFamily="18" charset="0"/>
              </a:rPr>
              <a:t>truyền, vị thuốc cổ truyền, dược liệu vi phạm</a:t>
            </a:r>
            <a:r>
              <a:rPr lang="en-US" sz="2350" dirty="0">
                <a:solidFill>
                  <a:srgbClr val="002570"/>
                </a:solidFill>
                <a:latin typeface="Times New Roman" panose="02020603050405020304" pitchFamily="18" charset="0"/>
                <a:cs typeface="Times New Roman" panose="02020603050405020304" pitchFamily="18" charset="0"/>
              </a:rPr>
              <a:t>;</a:t>
            </a:r>
            <a:endParaRPr lang="vi-VN" sz="2350" dirty="0">
              <a:solidFill>
                <a:srgbClr val="002570"/>
              </a:solidFill>
              <a:latin typeface="Times New Roman" panose="02020603050405020304" pitchFamily="18" charset="0"/>
              <a:cs typeface="Times New Roman" panose="02020603050405020304" pitchFamily="18" charset="0"/>
            </a:endParaRPr>
          </a:p>
          <a:p>
            <a:pPr algn="just"/>
            <a:r>
              <a:rPr lang="vi-VN" sz="2350" dirty="0">
                <a:solidFill>
                  <a:srgbClr val="002570"/>
                </a:solidFill>
                <a:latin typeface="Times New Roman" panose="02020603050405020304" pitchFamily="18" charset="0"/>
                <a:cs typeface="Times New Roman" panose="02020603050405020304" pitchFamily="18" charset="0"/>
              </a:rPr>
              <a:t>b) Cơ quan chuyên môn về y tế thuộc UBND cấp tỉnh công bố</a:t>
            </a:r>
            <a:r>
              <a:rPr lang="en-US" sz="2350" dirty="0">
                <a:solidFill>
                  <a:srgbClr val="002570"/>
                </a:solidFill>
                <a:latin typeface="Times New Roman" panose="02020603050405020304" pitchFamily="18" charset="0"/>
                <a:cs typeface="Times New Roman" panose="02020603050405020304" pitchFamily="18" charset="0"/>
              </a:rPr>
              <a:t> t</a:t>
            </a:r>
            <a:r>
              <a:rPr lang="vi-VN" sz="2350" dirty="0">
                <a:solidFill>
                  <a:srgbClr val="002570"/>
                </a:solidFill>
                <a:latin typeface="Times New Roman" panose="02020603050405020304" pitchFamily="18" charset="0"/>
                <a:cs typeface="Times New Roman" panose="02020603050405020304" pitchFamily="18" charset="0"/>
              </a:rPr>
              <a:t>rên Trang Thông tin điện tử của cơ quan chuyên môn về y tế</a:t>
            </a:r>
            <a:r>
              <a:rPr lang="en-US" sz="2350" dirty="0">
                <a:solidFill>
                  <a:srgbClr val="002570"/>
                </a:solidFill>
                <a:latin typeface="Times New Roman" panose="02020603050405020304" pitchFamily="18" charset="0"/>
                <a:cs typeface="Times New Roman" panose="02020603050405020304" pitchFamily="18" charset="0"/>
              </a:rPr>
              <a:t> </a:t>
            </a:r>
            <a:r>
              <a:rPr lang="vi-VN" sz="2350" dirty="0">
                <a:solidFill>
                  <a:srgbClr val="002570"/>
                </a:solidFill>
                <a:latin typeface="Times New Roman" panose="02020603050405020304" pitchFamily="18" charset="0"/>
                <a:cs typeface="Times New Roman" panose="02020603050405020304" pitchFamily="18" charset="0"/>
              </a:rPr>
              <a:t>thuộc UBND cấp tỉnh trong thời gian 03 ngày làm việc kể từ khi ban</a:t>
            </a:r>
            <a:r>
              <a:rPr lang="en-US" sz="2350" dirty="0">
                <a:solidFill>
                  <a:srgbClr val="002570"/>
                </a:solidFill>
                <a:latin typeface="Times New Roman" panose="02020603050405020304" pitchFamily="18" charset="0"/>
                <a:cs typeface="Times New Roman" panose="02020603050405020304" pitchFamily="18" charset="0"/>
              </a:rPr>
              <a:t> </a:t>
            </a:r>
            <a:r>
              <a:rPr lang="vi-VN" sz="2350" dirty="0">
                <a:solidFill>
                  <a:srgbClr val="002570"/>
                </a:solidFill>
                <a:latin typeface="Times New Roman" panose="02020603050405020304" pitchFamily="18" charset="0"/>
                <a:cs typeface="Times New Roman" panose="02020603050405020304" pitchFamily="18" charset="0"/>
              </a:rPr>
              <a:t>hành quyết định thu hồi thuốc cổ truyền, vị thuốc cổ truyền, dược liệu;</a:t>
            </a:r>
            <a:endParaRPr lang="en-US" sz="2350" dirty="0">
              <a:solidFill>
                <a:srgbClr val="002570"/>
              </a:solidFill>
              <a:latin typeface="Times New Roman" panose="02020603050405020304" pitchFamily="18" charset="0"/>
              <a:cs typeface="Times New Roman" panose="02020603050405020304" pitchFamily="18" charset="0"/>
            </a:endParaRPr>
          </a:p>
          <a:p>
            <a:pPr algn="just"/>
            <a:r>
              <a:rPr lang="vi-VN" sz="2350" dirty="0">
                <a:solidFill>
                  <a:srgbClr val="002570"/>
                </a:solidFill>
                <a:latin typeface="Times New Roman" panose="02020603050405020304" pitchFamily="18" charset="0"/>
                <a:cs typeface="Times New Roman" panose="02020603050405020304" pitchFamily="18" charset="0"/>
              </a:rPr>
              <a:t>c) </a:t>
            </a:r>
            <a:r>
              <a:rPr lang="en-US" sz="2350" dirty="0">
                <a:solidFill>
                  <a:srgbClr val="002570"/>
                </a:solidFill>
                <a:latin typeface="Times New Roman" panose="02020603050405020304" pitchFamily="18" charset="0"/>
                <a:cs typeface="Times New Roman" panose="02020603050405020304" pitchFamily="18" charset="0"/>
              </a:rPr>
              <a:t>K</a:t>
            </a:r>
            <a:r>
              <a:rPr lang="vi-VN" sz="2350" dirty="0">
                <a:solidFill>
                  <a:srgbClr val="002570"/>
                </a:solidFill>
                <a:latin typeface="Times New Roman" panose="02020603050405020304" pitchFamily="18" charset="0"/>
                <a:cs typeface="Times New Roman" panose="02020603050405020304" pitchFamily="18" charset="0"/>
              </a:rPr>
              <a:t>hông công bố đối với trường hợp được phép khắc phục và tái sử dụng</a:t>
            </a:r>
            <a:r>
              <a:rPr lang="en-US" sz="2350" dirty="0">
                <a:solidFill>
                  <a:srgbClr val="002570"/>
                </a:solidFill>
                <a:latin typeface="Times New Roman" panose="02020603050405020304" pitchFamily="18" charset="0"/>
                <a:cs typeface="Times New Roman" panose="02020603050405020304" pitchFamily="18" charset="0"/>
              </a:rPr>
              <a:t> </a:t>
            </a:r>
            <a:r>
              <a:rPr lang="en-US" sz="2350" dirty="0" err="1">
                <a:solidFill>
                  <a:srgbClr val="002570"/>
                </a:solidFill>
                <a:latin typeface="Times New Roman" panose="02020603050405020304" pitchFamily="18" charset="0"/>
                <a:cs typeface="Times New Roman" panose="02020603050405020304" pitchFamily="18" charset="0"/>
              </a:rPr>
              <a:t>hoặc</a:t>
            </a:r>
            <a:r>
              <a:rPr lang="en-US" sz="2350" dirty="0">
                <a:solidFill>
                  <a:srgbClr val="002570"/>
                </a:solidFill>
                <a:latin typeface="Times New Roman" panose="02020603050405020304" pitchFamily="18" charset="0"/>
                <a:cs typeface="Times New Roman" panose="02020603050405020304" pitchFamily="18" charset="0"/>
              </a:rPr>
              <a:t> </a:t>
            </a:r>
            <a:r>
              <a:rPr lang="vi-VN" sz="2350" dirty="0">
                <a:solidFill>
                  <a:srgbClr val="002570"/>
                </a:solidFill>
                <a:latin typeface="Times New Roman" panose="02020603050405020304" pitchFamily="18" charset="0"/>
                <a:cs typeface="Times New Roman" panose="02020603050405020304" pitchFamily="18" charset="0"/>
              </a:rPr>
              <a:t>xử lý tại nơi lấy mẫu theo</a:t>
            </a:r>
            <a:r>
              <a:rPr lang="en-US" sz="2350" dirty="0">
                <a:solidFill>
                  <a:srgbClr val="002570"/>
                </a:solidFill>
                <a:latin typeface="Times New Roman" panose="02020603050405020304" pitchFamily="18" charset="0"/>
                <a:cs typeface="Times New Roman" panose="02020603050405020304" pitchFamily="18" charset="0"/>
              </a:rPr>
              <a:t> </a:t>
            </a:r>
            <a:r>
              <a:rPr lang="vi-VN" sz="2350" dirty="0">
                <a:solidFill>
                  <a:srgbClr val="002570"/>
                </a:solidFill>
                <a:latin typeface="Times New Roman" panose="02020603050405020304" pitchFamily="18" charset="0"/>
                <a:cs typeface="Times New Roman" panose="02020603050405020304" pitchFamily="18" charset="0"/>
              </a:rPr>
              <a:t>quy định tại điểm a, b khoản 6 Điều 17, điểm a, b khoản 3 Điều 18 và khoản 6,</a:t>
            </a:r>
            <a:r>
              <a:rPr lang="en-US" sz="2350" dirty="0">
                <a:solidFill>
                  <a:srgbClr val="002570"/>
                </a:solidFill>
                <a:latin typeface="Times New Roman" panose="02020603050405020304" pitchFamily="18" charset="0"/>
                <a:cs typeface="Times New Roman" panose="02020603050405020304" pitchFamily="18" charset="0"/>
              </a:rPr>
              <a:t> </a:t>
            </a:r>
            <a:r>
              <a:rPr lang="vi-VN" sz="2350" dirty="0">
                <a:solidFill>
                  <a:srgbClr val="002570"/>
                </a:solidFill>
                <a:latin typeface="Times New Roman" panose="02020603050405020304" pitchFamily="18" charset="0"/>
                <a:cs typeface="Times New Roman" panose="02020603050405020304" pitchFamily="18" charset="0"/>
              </a:rPr>
              <a:t>khoản 7 Điều 19 Thông tư này.</a:t>
            </a:r>
            <a:endParaRPr lang="en-US" sz="2350" dirty="0">
              <a:solidFill>
                <a:srgbClr val="002570"/>
              </a:solidFill>
              <a:latin typeface="Times New Roman" panose="02020603050405020304" pitchFamily="18" charset="0"/>
              <a:cs typeface="Times New Roman" panose="02020603050405020304" pitchFamily="18" charset="0"/>
            </a:endParaRPr>
          </a:p>
        </p:txBody>
      </p:sp>
      <p:sp>
        <p:nvSpPr>
          <p:cNvPr id="3" name="Rectangle: Rounded Corners 2">
            <a:extLst>
              <a:ext uri="{FF2B5EF4-FFF2-40B4-BE49-F238E27FC236}">
                <a16:creationId xmlns:a16="http://schemas.microsoft.com/office/drawing/2014/main" id="{68382D15-95FE-A687-5AF0-0C19215A7DDD}"/>
              </a:ext>
            </a:extLst>
          </p:cNvPr>
          <p:cNvSpPr/>
          <p:nvPr/>
        </p:nvSpPr>
        <p:spPr>
          <a:xfrm>
            <a:off x="681789" y="1543567"/>
            <a:ext cx="10914380" cy="5155257"/>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94889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53C98A-DC5D-D411-D705-EB2AA352AF08}"/>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A4A402BC-6941-4C33-22D3-B8F4D1E506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3BC6373C-3854-F6EC-BE3C-AEE8BD610ED8}"/>
              </a:ext>
            </a:extLst>
          </p:cNvPr>
          <p:cNvSpPr txBox="1"/>
          <p:nvPr/>
        </p:nvSpPr>
        <p:spPr>
          <a:xfrm>
            <a:off x="681789" y="1577309"/>
            <a:ext cx="10914380" cy="4999317"/>
          </a:xfrm>
          <a:prstGeom prst="rect">
            <a:avLst/>
          </a:prstGeom>
          <a:noFill/>
        </p:spPr>
        <p:txBody>
          <a:bodyPr wrap="square">
            <a:spAutoFit/>
          </a:bodyPr>
          <a:lstStyle/>
          <a:p>
            <a:pPr algn="just"/>
            <a:r>
              <a:rPr lang="en-US" sz="2300" dirty="0">
                <a:solidFill>
                  <a:srgbClr val="002570"/>
                </a:solidFill>
                <a:latin typeface="Times New Roman" panose="02020603050405020304" pitchFamily="18" charset="0"/>
                <a:cs typeface="Times New Roman" panose="02020603050405020304" pitchFamily="18" charset="0"/>
              </a:rPr>
              <a:t>2. C</a:t>
            </a:r>
            <a:r>
              <a:rPr lang="vi-VN" sz="2300" dirty="0">
                <a:solidFill>
                  <a:srgbClr val="002570"/>
                </a:solidFill>
                <a:latin typeface="Times New Roman" panose="02020603050405020304" pitchFamily="18" charset="0"/>
                <a:cs typeface="Times New Roman" panose="02020603050405020304" pitchFamily="18" charset="0"/>
              </a:rPr>
              <a:t>ơ sở kinh doanh được rút tên khỏi Danh sách vi phạm chất lượng khi đáp ứng:</a:t>
            </a:r>
          </a:p>
          <a:p>
            <a:pPr algn="just"/>
            <a:r>
              <a:rPr lang="vi-VN" sz="2300" dirty="0">
                <a:solidFill>
                  <a:srgbClr val="002570"/>
                </a:solidFill>
                <a:latin typeface="Times New Roman" panose="02020603050405020304" pitchFamily="18" charset="0"/>
                <a:cs typeface="Times New Roman" panose="02020603050405020304" pitchFamily="18" charset="0"/>
              </a:rPr>
              <a:t>a) Thực hiện đầy đủ việc </a:t>
            </a:r>
            <a:r>
              <a:rPr lang="vi-VN" sz="2300" b="1" i="1" dirty="0">
                <a:solidFill>
                  <a:srgbClr val="002570"/>
                </a:solidFill>
                <a:latin typeface="Times New Roman" panose="02020603050405020304" pitchFamily="18" charset="0"/>
                <a:cs typeface="Times New Roman" panose="02020603050405020304" pitchFamily="18" charset="0"/>
              </a:rPr>
              <a:t>kiểm nghiệm chất lượng </a:t>
            </a:r>
            <a:r>
              <a:rPr lang="vi-VN" sz="2300" dirty="0">
                <a:solidFill>
                  <a:srgbClr val="002570"/>
                </a:solidFill>
                <a:latin typeface="Times New Roman" panose="02020603050405020304" pitchFamily="18" charset="0"/>
                <a:cs typeface="Times New Roman" panose="02020603050405020304" pitchFamily="18" charset="0"/>
              </a:rPr>
              <a:t>theo thời hạn quy định;</a:t>
            </a:r>
            <a:endParaRPr lang="en-US" sz="2300" dirty="0">
              <a:solidFill>
                <a:srgbClr val="002570"/>
              </a:solidFill>
              <a:latin typeface="Times New Roman" panose="02020603050405020304" pitchFamily="18" charset="0"/>
              <a:cs typeface="Times New Roman" panose="02020603050405020304" pitchFamily="18" charset="0"/>
            </a:endParaRPr>
          </a:p>
          <a:p>
            <a:pPr algn="just"/>
            <a:r>
              <a:rPr lang="vi-VN" sz="2300" dirty="0">
                <a:solidFill>
                  <a:srgbClr val="002570"/>
                </a:solidFill>
                <a:latin typeface="Times New Roman" panose="02020603050405020304" pitchFamily="18" charset="0"/>
                <a:cs typeface="Times New Roman" panose="02020603050405020304" pitchFamily="18" charset="0"/>
              </a:rPr>
              <a:t>b) Có </a:t>
            </a:r>
            <a:r>
              <a:rPr lang="vi-VN" sz="2300" b="1" i="1" dirty="0">
                <a:solidFill>
                  <a:srgbClr val="002570"/>
                </a:solidFill>
                <a:latin typeface="Times New Roman" panose="02020603050405020304" pitchFamily="18" charset="0"/>
                <a:cs typeface="Times New Roman" panose="02020603050405020304" pitchFamily="18" charset="0"/>
              </a:rPr>
              <a:t>báo cáo việc lấy mẫu kiểm tra chất lượng </a:t>
            </a:r>
            <a:r>
              <a:rPr lang="vi-VN" sz="2300" dirty="0">
                <a:solidFill>
                  <a:srgbClr val="002570"/>
                </a:solidFill>
                <a:latin typeface="Times New Roman" panose="02020603050405020304" pitchFamily="18" charset="0"/>
                <a:cs typeface="Times New Roman" panose="02020603050405020304" pitchFamily="18" charset="0"/>
              </a:rPr>
              <a:t>(Mẫu số</a:t>
            </a:r>
            <a:r>
              <a:rPr lang="en-US" sz="2300" dirty="0">
                <a:solidFill>
                  <a:srgbClr val="002570"/>
                </a:solidFill>
                <a:latin typeface="Times New Roman" panose="02020603050405020304" pitchFamily="18" charset="0"/>
                <a:cs typeface="Times New Roman" panose="02020603050405020304" pitchFamily="18" charset="0"/>
              </a:rPr>
              <a:t> </a:t>
            </a:r>
            <a:r>
              <a:rPr lang="vi-VN" sz="2300" dirty="0">
                <a:solidFill>
                  <a:srgbClr val="002570"/>
                </a:solidFill>
                <a:latin typeface="Times New Roman" panose="02020603050405020304" pitchFamily="18" charset="0"/>
                <a:cs typeface="Times New Roman" panose="02020603050405020304" pitchFamily="18" charset="0"/>
              </a:rPr>
              <a:t>06 Phụ lục I) kèm theo bằng chứng chứng minh việc</a:t>
            </a:r>
            <a:r>
              <a:rPr lang="en-US" sz="2300" dirty="0">
                <a:solidFill>
                  <a:srgbClr val="002570"/>
                </a:solidFill>
                <a:latin typeface="Times New Roman" panose="02020603050405020304" pitchFamily="18" charset="0"/>
                <a:cs typeface="Times New Roman" panose="02020603050405020304" pitchFamily="18" charset="0"/>
              </a:rPr>
              <a:t> </a:t>
            </a:r>
            <a:r>
              <a:rPr lang="vi-VN" sz="2300" dirty="0">
                <a:solidFill>
                  <a:srgbClr val="002570"/>
                </a:solidFill>
                <a:latin typeface="Times New Roman" panose="02020603050405020304" pitchFamily="18" charset="0"/>
                <a:cs typeface="Times New Roman" panose="02020603050405020304" pitchFamily="18" charset="0"/>
              </a:rPr>
              <a:t>thực hiện kiểm nghiệm theo quy định tại khoản 1, khoản 2 và khoản 3</a:t>
            </a:r>
            <a:r>
              <a:rPr lang="en-US" sz="2300" dirty="0">
                <a:solidFill>
                  <a:srgbClr val="002570"/>
                </a:solidFill>
                <a:latin typeface="Times New Roman" panose="02020603050405020304" pitchFamily="18" charset="0"/>
                <a:cs typeface="Times New Roman" panose="02020603050405020304" pitchFamily="18" charset="0"/>
              </a:rPr>
              <a:t> </a:t>
            </a:r>
            <a:r>
              <a:rPr lang="vi-VN" sz="2300" dirty="0">
                <a:solidFill>
                  <a:srgbClr val="002570"/>
                </a:solidFill>
                <a:latin typeface="Times New Roman" panose="02020603050405020304" pitchFamily="18" charset="0"/>
                <a:cs typeface="Times New Roman" panose="02020603050405020304" pitchFamily="18" charset="0"/>
              </a:rPr>
              <a:t>Điều 10 Thông tư này;</a:t>
            </a:r>
          </a:p>
          <a:p>
            <a:pPr algn="just"/>
            <a:r>
              <a:rPr lang="vi-VN" sz="2300" dirty="0">
                <a:solidFill>
                  <a:srgbClr val="002570"/>
                </a:solidFill>
                <a:latin typeface="Times New Roman" panose="02020603050405020304" pitchFamily="18" charset="0"/>
                <a:cs typeface="Times New Roman" panose="02020603050405020304" pitchFamily="18" charset="0"/>
              </a:rPr>
              <a:t>c) Trong thời gian thực hiện quy định tại Điều</a:t>
            </a:r>
            <a:r>
              <a:rPr lang="en-US" sz="2300" dirty="0">
                <a:solidFill>
                  <a:srgbClr val="002570"/>
                </a:solidFill>
                <a:latin typeface="Times New Roman" panose="02020603050405020304" pitchFamily="18" charset="0"/>
                <a:cs typeface="Times New Roman" panose="02020603050405020304" pitchFamily="18" charset="0"/>
              </a:rPr>
              <a:t> </a:t>
            </a:r>
            <a:r>
              <a:rPr lang="vi-VN" sz="2300" dirty="0">
                <a:solidFill>
                  <a:srgbClr val="002570"/>
                </a:solidFill>
                <a:latin typeface="Times New Roman" panose="02020603050405020304" pitchFamily="18" charset="0"/>
                <a:cs typeface="Times New Roman" panose="02020603050405020304" pitchFamily="18" charset="0"/>
              </a:rPr>
              <a:t>10 Thông tư này, cơ sở kinh doanh </a:t>
            </a:r>
            <a:r>
              <a:rPr lang="vi-VN" sz="2300" b="1" i="1" dirty="0">
                <a:solidFill>
                  <a:srgbClr val="002570"/>
                </a:solidFill>
                <a:latin typeface="Times New Roman" panose="02020603050405020304" pitchFamily="18" charset="0"/>
                <a:cs typeface="Times New Roman" panose="02020603050405020304" pitchFamily="18" charset="0"/>
              </a:rPr>
              <a:t>không có vi phạm</a:t>
            </a:r>
            <a:r>
              <a:rPr lang="vi-VN" sz="2300" dirty="0">
                <a:solidFill>
                  <a:srgbClr val="002570"/>
                </a:solidFill>
                <a:latin typeface="Times New Roman" panose="02020603050405020304" pitchFamily="18" charset="0"/>
                <a:cs typeface="Times New Roman" panose="02020603050405020304" pitchFamily="18" charset="0"/>
              </a:rPr>
              <a:t> chất lượng đối với thuốc, DL </a:t>
            </a:r>
            <a:r>
              <a:rPr lang="vi-VN" sz="2300" b="1" i="1" dirty="0">
                <a:solidFill>
                  <a:srgbClr val="002570"/>
                </a:solidFill>
                <a:latin typeface="Times New Roman" panose="02020603050405020304" pitchFamily="18" charset="0"/>
                <a:cs typeface="Times New Roman" panose="02020603050405020304" pitchFamily="18" charset="0"/>
              </a:rPr>
              <a:t>cùng tên </a:t>
            </a:r>
            <a:r>
              <a:rPr lang="vi-VN" sz="2300" dirty="0">
                <a:solidFill>
                  <a:srgbClr val="002570"/>
                </a:solidFill>
                <a:latin typeface="Times New Roman" panose="02020603050405020304" pitchFamily="18" charset="0"/>
                <a:cs typeface="Times New Roman" panose="02020603050405020304" pitchFamily="18" charset="0"/>
              </a:rPr>
              <a:t>với thuốc CT, dược liệu vi phạm chất lượng và thực hiện thu hồi thuốc CT, </a:t>
            </a:r>
            <a:r>
              <a:rPr lang="en-US" sz="2300" dirty="0">
                <a:solidFill>
                  <a:srgbClr val="002570"/>
                </a:solidFill>
                <a:latin typeface="Times New Roman" panose="02020603050405020304" pitchFamily="18" charset="0"/>
                <a:cs typeface="Times New Roman" panose="02020603050405020304" pitchFamily="18" charset="0"/>
              </a:rPr>
              <a:t>DL </a:t>
            </a:r>
            <a:r>
              <a:rPr lang="vi-VN" sz="2300" dirty="0">
                <a:solidFill>
                  <a:srgbClr val="002570"/>
                </a:solidFill>
                <a:latin typeface="Times New Roman" panose="02020603050405020304" pitchFamily="18" charset="0"/>
                <a:cs typeface="Times New Roman" panose="02020603050405020304" pitchFamily="18" charset="0"/>
              </a:rPr>
              <a:t>bằng hình thức tự nguyện vì lý do chất lượng.</a:t>
            </a:r>
          </a:p>
          <a:p>
            <a:pPr marR="0" lvl="0" indent="0" algn="just" fontAlgn="auto">
              <a:spcBef>
                <a:spcPts val="0"/>
              </a:spcBef>
              <a:spcAft>
                <a:spcPts val="0"/>
              </a:spcAft>
              <a:buClrTx/>
              <a:buSzTx/>
              <a:buFontTx/>
              <a:buNone/>
              <a:tabLst/>
              <a:defRPr/>
            </a:pPr>
            <a:r>
              <a:rPr kumimoji="0" lang="vi-VN"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3</a:t>
            </a:r>
            <a:r>
              <a:rPr lang="vi-VN" sz="2300" dirty="0">
                <a:solidFill>
                  <a:srgbClr val="002570"/>
                </a:solidFill>
                <a:latin typeface="Times New Roman" panose="02020603050405020304" pitchFamily="18" charset="0"/>
                <a:cs typeface="Times New Roman" panose="02020603050405020304" pitchFamily="18" charset="0"/>
              </a:rPr>
              <a:t>. Trong thời gian 07 ngày làm việc kể từ khi nhận được kết quả báo cáo</a:t>
            </a:r>
            <a:r>
              <a:rPr lang="en-US" sz="2300" dirty="0">
                <a:solidFill>
                  <a:srgbClr val="002570"/>
                </a:solidFill>
                <a:latin typeface="Times New Roman" panose="02020603050405020304" pitchFamily="18" charset="0"/>
                <a:cs typeface="Times New Roman" panose="02020603050405020304" pitchFamily="18" charset="0"/>
              </a:rPr>
              <a:t> </a:t>
            </a:r>
            <a:r>
              <a:rPr lang="vi-VN" sz="2300" dirty="0">
                <a:solidFill>
                  <a:srgbClr val="002570"/>
                </a:solidFill>
                <a:latin typeface="Times New Roman" panose="02020603050405020304" pitchFamily="18" charset="0"/>
                <a:cs typeface="Times New Roman" panose="02020603050405020304" pitchFamily="18" charset="0"/>
              </a:rPr>
              <a:t>của cơ sở kinh doanh dược, Cục Quản lý YDCT/CQ chuyên môn</a:t>
            </a:r>
            <a:r>
              <a:rPr lang="en-US" sz="2300" dirty="0">
                <a:solidFill>
                  <a:srgbClr val="002570"/>
                </a:solidFill>
                <a:latin typeface="Times New Roman" panose="02020603050405020304" pitchFamily="18" charset="0"/>
                <a:cs typeface="Times New Roman" panose="02020603050405020304" pitchFamily="18" charset="0"/>
              </a:rPr>
              <a:t> </a:t>
            </a:r>
            <a:r>
              <a:rPr lang="vi-VN" sz="2300" dirty="0">
                <a:solidFill>
                  <a:srgbClr val="002570"/>
                </a:solidFill>
                <a:latin typeface="Times New Roman" panose="02020603050405020304" pitchFamily="18" charset="0"/>
                <a:cs typeface="Times New Roman" panose="02020603050405020304" pitchFamily="18" charset="0"/>
              </a:rPr>
              <a:t>về y tế thuộc UBND cấp tỉnh tiến hành rà soát để rút tên cơ sở đáp ứng quy định ra khỏi Danh sách vi phạm chất lượng</a:t>
            </a:r>
          </a:p>
          <a:p>
            <a:pPr marR="0" lvl="0" indent="0" algn="just" fontAlgn="auto">
              <a:lnSpc>
                <a:spcPct val="150000"/>
              </a:lnSpc>
              <a:spcBef>
                <a:spcPts val="0"/>
              </a:spcBef>
              <a:spcAft>
                <a:spcPts val="0"/>
              </a:spcAft>
              <a:buClrTx/>
              <a:buSzTx/>
              <a:buFontTx/>
              <a:buNone/>
              <a:tabLst/>
              <a:defRPr/>
            </a:pPr>
            <a:r>
              <a:rPr lang="vi-VN" sz="2300" dirty="0">
                <a:solidFill>
                  <a:srgbClr val="002570"/>
                </a:solidFill>
                <a:latin typeface="Times New Roman" panose="02020603050405020304" pitchFamily="18" charset="0"/>
                <a:cs typeface="Times New Roman" panose="02020603050405020304" pitchFamily="18" charset="0"/>
                <a:sym typeface="Wingdings" panose="05000000000000000000" pitchFamily="2" charset="2"/>
              </a:rPr>
              <a:t> </a:t>
            </a:r>
            <a:r>
              <a:rPr lang="vi-VN" sz="2300" b="1" i="1" dirty="0">
                <a:solidFill>
                  <a:srgbClr val="002570"/>
                </a:solidFill>
                <a:latin typeface="Times New Roman" panose="02020603050405020304" pitchFamily="18" charset="0"/>
                <a:cs typeface="Times New Roman" panose="02020603050405020304" pitchFamily="18" charset="0"/>
                <a:sym typeface="Wingdings" panose="05000000000000000000" pitchFamily="2" charset="2"/>
              </a:rPr>
              <a:t>T</a:t>
            </a:r>
            <a:r>
              <a:rPr lang="vi-VN" sz="2300" b="1" i="1" dirty="0">
                <a:solidFill>
                  <a:srgbClr val="002570"/>
                </a:solidFill>
                <a:latin typeface="Times New Roman" panose="02020603050405020304" pitchFamily="18" charset="0"/>
                <a:cs typeface="Times New Roman" panose="02020603050405020304" pitchFamily="18" charset="0"/>
              </a:rPr>
              <a:t>hông tư số 32/2025/TT-BYT mới so với TT38/2021/TT-BYT, thời gian rà soát để rút tên đã được rút ngắn rõ rệt từ "định kỳ hàng tháng" xuống "07 ngày làm việc”</a:t>
            </a:r>
            <a:endParaRPr lang="en-US" sz="2300" b="1" i="1" dirty="0">
              <a:solidFill>
                <a:srgbClr val="002570"/>
              </a:solidFill>
              <a:latin typeface="Times New Roman" panose="02020603050405020304" pitchFamily="18" charset="0"/>
              <a:cs typeface="Times New Roman" panose="02020603050405020304" pitchFamily="18" charset="0"/>
            </a:endParaRPr>
          </a:p>
        </p:txBody>
      </p:sp>
      <p:sp>
        <p:nvSpPr>
          <p:cNvPr id="3" name="Rectangle: Rounded Corners 2">
            <a:extLst>
              <a:ext uri="{FF2B5EF4-FFF2-40B4-BE49-F238E27FC236}">
                <a16:creationId xmlns:a16="http://schemas.microsoft.com/office/drawing/2014/main" id="{B3B88189-A3C1-A434-294C-7067C3B6595B}"/>
              </a:ext>
            </a:extLst>
          </p:cNvPr>
          <p:cNvSpPr/>
          <p:nvPr/>
        </p:nvSpPr>
        <p:spPr>
          <a:xfrm>
            <a:off x="681789" y="1577309"/>
            <a:ext cx="10914380" cy="4999317"/>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AA5DB8B-E95F-A6AC-4BB8-3CC902AF179E}"/>
              </a:ext>
            </a:extLst>
          </p:cNvPr>
          <p:cNvSpPr txBox="1"/>
          <p:nvPr/>
        </p:nvSpPr>
        <p:spPr>
          <a:xfrm>
            <a:off x="1277620" y="159175"/>
            <a:ext cx="10914380" cy="1261884"/>
          </a:xfrm>
          <a:prstGeom prst="rect">
            <a:avLst/>
          </a:prstGeom>
          <a:noFill/>
        </p:spPr>
        <p:txBody>
          <a:bodyPr wrap="square">
            <a:spAutoFit/>
          </a:bodyPr>
          <a:lstStyle/>
          <a:p>
            <a:pPr algn="ctr"/>
            <a:r>
              <a:rPr lang="en-US" sz="2400" b="1" dirty="0" err="1">
                <a:solidFill>
                  <a:srgbClr val="002570"/>
                </a:solidFill>
                <a:latin typeface="Times New Roman" panose="02020603050405020304" pitchFamily="18" charset="0"/>
                <a:cs typeface="Times New Roman" panose="02020603050405020304" pitchFamily="18" charset="0"/>
              </a:rPr>
              <a:t>Chương</a:t>
            </a:r>
            <a:r>
              <a:rPr lang="en-US" sz="2400" b="1" dirty="0">
                <a:solidFill>
                  <a:srgbClr val="002570"/>
                </a:solidFill>
                <a:latin typeface="Times New Roman" panose="02020603050405020304" pitchFamily="18" charset="0"/>
                <a:cs typeface="Times New Roman" panose="02020603050405020304" pitchFamily="18" charset="0"/>
              </a:rPr>
              <a:t> IV. KIỂM TRA CHẤT LƯỢNG</a:t>
            </a:r>
          </a:p>
          <a:p>
            <a:pPr algn="ctr"/>
            <a:r>
              <a:rPr lang="vi-VN" sz="2600" b="1" dirty="0">
                <a:solidFill>
                  <a:srgbClr val="002570"/>
                </a:solidFill>
                <a:latin typeface="Times New Roman" panose="02020603050405020304" pitchFamily="18" charset="0"/>
                <a:cs typeface="Times New Roman" panose="02020603050405020304" pitchFamily="18" charset="0"/>
              </a:rPr>
              <a:t>Điều 11. Công bố và rút tên khỏi Danh sách các cơ sở kinh doanh có</a:t>
            </a:r>
            <a:r>
              <a:rPr lang="en-US" sz="2600" b="1" dirty="0">
                <a:solidFill>
                  <a:srgbClr val="002570"/>
                </a:solidFill>
                <a:latin typeface="Times New Roman" panose="02020603050405020304" pitchFamily="18" charset="0"/>
                <a:cs typeface="Times New Roman" panose="02020603050405020304" pitchFamily="18" charset="0"/>
              </a:rPr>
              <a:t> </a:t>
            </a:r>
            <a:r>
              <a:rPr lang="vi-VN" sz="2600" b="1" dirty="0">
                <a:solidFill>
                  <a:srgbClr val="002570"/>
                </a:solidFill>
                <a:latin typeface="Times New Roman" panose="02020603050405020304" pitchFamily="18" charset="0"/>
                <a:cs typeface="Times New Roman" panose="02020603050405020304" pitchFamily="18" charset="0"/>
              </a:rPr>
              <a:t>thuốc cổ truyền, vị thuốc cổ truyền, dược liệu vi phạm chất lượng</a:t>
            </a:r>
            <a:endParaRPr lang="en-US" sz="2600" b="1" dirty="0">
              <a:solidFill>
                <a:srgbClr val="00257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23504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665B76-7850-A766-EDCE-D02F2E5C507E}"/>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0D454D55-25C0-154D-B162-BCADAD4835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5922B271-2138-2B05-A3E0-17F89EACD058}"/>
              </a:ext>
            </a:extLst>
          </p:cNvPr>
          <p:cNvSpPr txBox="1"/>
          <p:nvPr/>
        </p:nvSpPr>
        <p:spPr>
          <a:xfrm>
            <a:off x="1165079" y="159174"/>
            <a:ext cx="10914380" cy="892552"/>
          </a:xfrm>
          <a:prstGeom prst="rect">
            <a:avLst/>
          </a:prstGeom>
          <a:noFill/>
        </p:spPr>
        <p:txBody>
          <a:bodyPr wrap="square">
            <a:spAutoFit/>
          </a:bodyPr>
          <a:lstStyle/>
          <a:p>
            <a:pPr marL="0" marR="0" lvl="0" indent="0" algn="ctr" defTabSz="914400" rtl="0" eaLnBrk="1" fontAlgn="auto" latinLnBrk="0" hangingPunct="1">
              <a:spcBef>
                <a:spcPts val="0"/>
              </a:spcBef>
              <a:spcAft>
                <a:spcPts val="0"/>
              </a:spcAft>
              <a:buClrTx/>
              <a:buSzTx/>
              <a:buFontTx/>
              <a:buNone/>
              <a:tabLst/>
              <a:defRPr/>
            </a:pP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Chương V. TRUY XUẤT NGUỒN GỐC, XUẤT XỨ CỦA TCT, DL</a:t>
            </a:r>
            <a:endParaRPr lang="vi-VN" sz="2400" b="1" dirty="0">
              <a:solidFill>
                <a:srgbClr val="002570"/>
              </a:solidFill>
              <a:latin typeface="Times New Roman" panose="02020603050405020304" pitchFamily="18" charset="0"/>
              <a:cs typeface="Times New Roman" panose="02020603050405020304" pitchFamily="18" charset="0"/>
            </a:endParaRPr>
          </a:p>
          <a:p>
            <a:pPr algn="ctr"/>
            <a:r>
              <a:rPr lang="vi-VN" sz="2800" b="1" dirty="0">
                <a:solidFill>
                  <a:srgbClr val="002570"/>
                </a:solidFill>
                <a:latin typeface="Times New Roman" panose="02020603050405020304" pitchFamily="18" charset="0"/>
                <a:cs typeface="Times New Roman" panose="02020603050405020304" pitchFamily="18" charset="0"/>
              </a:rPr>
              <a:t>Điều 12. Tài liệu chứng minh nguồn gốc, xuất xứ</a:t>
            </a:r>
            <a:endParaRPr lang="en-US" sz="2800" b="1" dirty="0">
              <a:solidFill>
                <a:srgbClr val="002570"/>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C6BCB45E-751B-FA70-41A5-D93407422B6D}"/>
              </a:ext>
            </a:extLst>
          </p:cNvPr>
          <p:cNvSpPr txBox="1"/>
          <p:nvPr/>
        </p:nvSpPr>
        <p:spPr>
          <a:xfrm>
            <a:off x="716515" y="1403684"/>
            <a:ext cx="10828422" cy="4662815"/>
          </a:xfrm>
          <a:prstGeom prst="rect">
            <a:avLst/>
          </a:prstGeom>
          <a:noFill/>
        </p:spPr>
        <p:txBody>
          <a:bodyPr wrap="square">
            <a:spAutoFit/>
          </a:bodyPr>
          <a:lstStyle/>
          <a:p>
            <a:pPr algn="just">
              <a:spcBef>
                <a:spcPts val="300"/>
              </a:spcBef>
              <a:spcAft>
                <a:spcPts val="300"/>
              </a:spcAft>
            </a:pPr>
            <a:r>
              <a:rPr lang="vi-VN" sz="2250" b="1" dirty="0">
                <a:solidFill>
                  <a:srgbClr val="002570"/>
                </a:solidFill>
                <a:latin typeface="Times New Roman" panose="02020603050405020304" pitchFamily="18" charset="0"/>
                <a:cs typeface="Times New Roman" panose="02020603050405020304" pitchFamily="18" charset="0"/>
              </a:rPr>
              <a:t>1. Thuốc cổ truyền: </a:t>
            </a:r>
            <a:r>
              <a:rPr lang="vi-VN" sz="2250" dirty="0">
                <a:solidFill>
                  <a:srgbClr val="002570"/>
                </a:solidFill>
                <a:latin typeface="Times New Roman" panose="02020603050405020304" pitchFamily="18" charset="0"/>
                <a:cs typeface="Times New Roman" panose="02020603050405020304" pitchFamily="18" charset="0"/>
              </a:rPr>
              <a:t>giấy ĐKLH/Quyết định cấp giấy ĐKLH.</a:t>
            </a:r>
          </a:p>
          <a:p>
            <a:pPr algn="just">
              <a:spcBef>
                <a:spcPts val="300"/>
              </a:spcBef>
              <a:spcAft>
                <a:spcPts val="300"/>
              </a:spcAft>
            </a:pPr>
            <a:r>
              <a:rPr lang="vi-VN" sz="2250" b="1" dirty="0">
                <a:solidFill>
                  <a:srgbClr val="002570"/>
                </a:solidFill>
                <a:latin typeface="Times New Roman" panose="02020603050405020304" pitchFamily="18" charset="0"/>
                <a:cs typeface="Times New Roman" panose="02020603050405020304" pitchFamily="18" charset="0"/>
              </a:rPr>
              <a:t>2. Vị thuốc cổ truyền:</a:t>
            </a:r>
          </a:p>
          <a:p>
            <a:pPr algn="just">
              <a:spcBef>
                <a:spcPts val="300"/>
              </a:spcBef>
              <a:spcAft>
                <a:spcPts val="300"/>
              </a:spcAft>
            </a:pPr>
            <a:r>
              <a:rPr lang="vi-VN" sz="2250" dirty="0">
                <a:solidFill>
                  <a:srgbClr val="002570"/>
                </a:solidFill>
                <a:latin typeface="Times New Roman" panose="02020603050405020304" pitchFamily="18" charset="0"/>
                <a:cs typeface="Times New Roman" panose="02020603050405020304" pitchFamily="18" charset="0"/>
              </a:rPr>
              <a:t>a) Giấy giấy ĐKLH /số công bố TCCL;</a:t>
            </a:r>
          </a:p>
          <a:p>
            <a:pPr algn="just">
              <a:spcBef>
                <a:spcPts val="300"/>
              </a:spcBef>
              <a:spcAft>
                <a:spcPts val="300"/>
              </a:spcAft>
            </a:pPr>
            <a:r>
              <a:rPr lang="vi-VN" sz="2250" dirty="0">
                <a:solidFill>
                  <a:srgbClr val="002570"/>
                </a:solidFill>
                <a:latin typeface="Times New Roman" panose="02020603050405020304" pitchFamily="18" charset="0"/>
                <a:cs typeface="Times New Roman" panose="02020603050405020304" pitchFamily="18" charset="0"/>
              </a:rPr>
              <a:t>b) Tài liệu chứng minh nguồn gốc, xuất xứ của dược liệu để sản xuất vị</a:t>
            </a:r>
            <a:r>
              <a:rPr lang="en-US" sz="2250" dirty="0">
                <a:solidFill>
                  <a:srgbClr val="002570"/>
                </a:solidFill>
                <a:latin typeface="Times New Roman" panose="02020603050405020304" pitchFamily="18" charset="0"/>
                <a:cs typeface="Times New Roman" panose="02020603050405020304" pitchFamily="18" charset="0"/>
              </a:rPr>
              <a:t> </a:t>
            </a:r>
            <a:r>
              <a:rPr lang="vi-VN" sz="2250" dirty="0">
                <a:solidFill>
                  <a:srgbClr val="002570"/>
                </a:solidFill>
                <a:latin typeface="Times New Roman" panose="02020603050405020304" pitchFamily="18" charset="0"/>
                <a:cs typeface="Times New Roman" panose="02020603050405020304" pitchFamily="18" charset="0"/>
              </a:rPr>
              <a:t>thuốc cổ truyền.</a:t>
            </a:r>
          </a:p>
          <a:p>
            <a:pPr algn="just">
              <a:spcBef>
                <a:spcPts val="300"/>
              </a:spcBef>
              <a:spcAft>
                <a:spcPts val="300"/>
              </a:spcAft>
            </a:pPr>
            <a:r>
              <a:rPr lang="vi-VN" sz="2250" b="1" dirty="0">
                <a:solidFill>
                  <a:srgbClr val="002570"/>
                </a:solidFill>
                <a:latin typeface="Times New Roman" panose="02020603050405020304" pitchFamily="18" charset="0"/>
                <a:cs typeface="Times New Roman" panose="02020603050405020304" pitchFamily="18" charset="0"/>
              </a:rPr>
              <a:t>3. Dược liệu:</a:t>
            </a:r>
            <a:r>
              <a:rPr lang="vi-VN" sz="2250" dirty="0">
                <a:solidFill>
                  <a:srgbClr val="002570"/>
                </a:solidFill>
                <a:latin typeface="Times New Roman" panose="02020603050405020304" pitchFamily="18" charset="0"/>
                <a:cs typeface="Times New Roman" panose="02020603050405020304" pitchFamily="18" charset="0"/>
              </a:rPr>
              <a:t> Giấy C/O; giấy</a:t>
            </a:r>
            <a:r>
              <a:rPr lang="en-US" sz="2250" dirty="0">
                <a:solidFill>
                  <a:srgbClr val="002570"/>
                </a:solidFill>
                <a:latin typeface="Times New Roman" panose="02020603050405020304" pitchFamily="18" charset="0"/>
                <a:cs typeface="Times New Roman" panose="02020603050405020304" pitchFamily="18" charset="0"/>
              </a:rPr>
              <a:t> </a:t>
            </a:r>
            <a:r>
              <a:rPr lang="vi-VN" sz="2250" dirty="0">
                <a:solidFill>
                  <a:srgbClr val="002570"/>
                </a:solidFill>
                <a:latin typeface="Times New Roman" panose="02020603050405020304" pitchFamily="18" charset="0"/>
                <a:cs typeface="Times New Roman" panose="02020603050405020304" pitchFamily="18" charset="0"/>
              </a:rPr>
              <a:t>chứng nhận dược liệu đạt GACP; là bản cam kết về địa điểm nuôi trồng, thu hái dược liệu tại địa</a:t>
            </a:r>
            <a:r>
              <a:rPr lang="en-US" sz="2250" dirty="0">
                <a:solidFill>
                  <a:srgbClr val="002570"/>
                </a:solidFill>
                <a:latin typeface="Times New Roman" panose="02020603050405020304" pitchFamily="18" charset="0"/>
                <a:cs typeface="Times New Roman" panose="02020603050405020304" pitchFamily="18" charset="0"/>
              </a:rPr>
              <a:t> </a:t>
            </a:r>
            <a:r>
              <a:rPr lang="vi-VN" sz="2250" dirty="0">
                <a:solidFill>
                  <a:srgbClr val="002570"/>
                </a:solidFill>
                <a:latin typeface="Times New Roman" panose="02020603050405020304" pitchFamily="18" charset="0"/>
                <a:cs typeface="Times New Roman" panose="02020603050405020304" pitchFamily="18" charset="0"/>
              </a:rPr>
              <a:t>phương (Mẫu số 07 PL I)</a:t>
            </a:r>
          </a:p>
          <a:p>
            <a:pPr algn="just"/>
            <a:r>
              <a:rPr kumimoji="0" lang="en-US" sz="225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vi-VN" sz="225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Cơ sở kinh doanh phải lưu giữ các tài liệu bằng bản giấy hoặc trong phần</a:t>
            </a:r>
            <a:r>
              <a:rPr kumimoji="0" lang="en-US" sz="225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vi-VN" sz="225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mềm quản lý liên quan đến mỗi lần nhập và xuất bảo đảm đầy đủ, chính xác</a:t>
            </a:r>
            <a:r>
              <a:rPr kumimoji="0" lang="en-US" sz="225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a:t>
            </a:r>
          </a:p>
          <a:p>
            <a:pPr marR="0" lvl="0" algn="just" defTabSz="914400" rtl="0" eaLnBrk="1" fontAlgn="auto" latinLnBrk="0" hangingPunct="1">
              <a:lnSpc>
                <a:spcPct val="150000"/>
              </a:lnSpc>
              <a:spcBef>
                <a:spcPts val="0"/>
              </a:spcBef>
              <a:spcAft>
                <a:spcPts val="0"/>
              </a:spcAft>
              <a:buClrTx/>
              <a:buSzTx/>
              <a:tabLst/>
              <a:defRPr/>
            </a:pP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vi-VN"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Cơ sở sản xuất, nhập khẩu</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a:t>
            </a:r>
            <a:r>
              <a:rPr kumimoji="0" lang="vi-VN"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phân phối phải thiết lập hệ thống phân phối và biện pháp theo dõi, bảo đảm truy xuất được nguồn</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vi-VN"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gốc, xuất xứ.</a:t>
            </a:r>
          </a:p>
          <a:p>
            <a:pPr algn="just"/>
            <a:r>
              <a:rPr lang="vi-VN" sz="2250" b="1" i="1" dirty="0">
                <a:solidFill>
                  <a:srgbClr val="002570"/>
                </a:solidFill>
                <a:latin typeface="Times New Roman" panose="02020603050405020304" pitchFamily="18" charset="0"/>
                <a:cs typeface="Times New Roman" panose="02020603050405020304" pitchFamily="18" charset="0"/>
              </a:rPr>
              <a:t>Quy định như Thông tư 38/2021/TT-BYT</a:t>
            </a:r>
            <a:endParaRPr lang="en-US" sz="2250" b="1" i="1" dirty="0">
              <a:solidFill>
                <a:srgbClr val="002570"/>
              </a:solidFill>
              <a:latin typeface="Times New Roman" panose="02020603050405020304" pitchFamily="18" charset="0"/>
              <a:cs typeface="Times New Roman" panose="02020603050405020304" pitchFamily="18" charset="0"/>
            </a:endParaRPr>
          </a:p>
        </p:txBody>
      </p:sp>
      <p:sp>
        <p:nvSpPr>
          <p:cNvPr id="3" name="Rectangle: Rounded Corners 2">
            <a:extLst>
              <a:ext uri="{FF2B5EF4-FFF2-40B4-BE49-F238E27FC236}">
                <a16:creationId xmlns:a16="http://schemas.microsoft.com/office/drawing/2014/main" id="{1300D19A-ED27-16B0-1CE4-5F5CE29C4DB7}"/>
              </a:ext>
            </a:extLst>
          </p:cNvPr>
          <p:cNvSpPr/>
          <p:nvPr/>
        </p:nvSpPr>
        <p:spPr>
          <a:xfrm>
            <a:off x="681789" y="1403683"/>
            <a:ext cx="10914380" cy="4869735"/>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2349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7B56A4-FD62-1476-AABD-C16969FF50A5}"/>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26E3CB1A-57B8-EFE5-7CB4-7AE6F3EE4D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74A7DD28-0445-F396-ED25-895A42C90271}"/>
              </a:ext>
            </a:extLst>
          </p:cNvPr>
          <p:cNvSpPr txBox="1"/>
          <p:nvPr/>
        </p:nvSpPr>
        <p:spPr>
          <a:xfrm>
            <a:off x="1277620" y="159175"/>
            <a:ext cx="10914380" cy="892552"/>
          </a:xfrm>
          <a:prstGeom prst="rect">
            <a:avLst/>
          </a:prstGeom>
          <a:noFill/>
        </p:spPr>
        <p:txBody>
          <a:bodyPr wrap="square">
            <a:spAutoFit/>
          </a:bodyPr>
          <a:lstStyle/>
          <a:p>
            <a:pPr marL="0" marR="0" lvl="0" indent="0" algn="ctr" defTabSz="914400" rtl="0" eaLnBrk="1" fontAlgn="auto" latinLnBrk="0" hangingPunct="1">
              <a:spcBef>
                <a:spcPts val="0"/>
              </a:spcBef>
              <a:spcAft>
                <a:spcPts val="0"/>
              </a:spcAft>
              <a:buClrTx/>
              <a:buSzTx/>
              <a:buFontTx/>
              <a:buNone/>
              <a:tabLst/>
              <a:defRPr/>
            </a:pP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Chương VI</a:t>
            </a:r>
            <a:r>
              <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QUY ĐỊNH </a:t>
            </a: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VỀ THU HỒI VÀ XỬ LÝ T</a:t>
            </a:r>
            <a:r>
              <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CT, DL </a:t>
            </a: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VI PHẠM</a:t>
            </a:r>
            <a:endParaRPr lang="en-US" sz="2400" b="1" dirty="0">
              <a:solidFill>
                <a:srgbClr val="002570"/>
              </a:solidFill>
              <a:latin typeface="Times New Roman" panose="02020603050405020304" pitchFamily="18" charset="0"/>
              <a:cs typeface="Times New Roman" panose="02020603050405020304" pitchFamily="18" charset="0"/>
            </a:endParaRPr>
          </a:p>
          <a:p>
            <a:pPr algn="ctr"/>
            <a:r>
              <a:rPr lang="vi-VN" sz="2800" b="1" dirty="0">
                <a:solidFill>
                  <a:srgbClr val="002570"/>
                </a:solidFill>
                <a:latin typeface="Times New Roman" panose="02020603050405020304" pitchFamily="18" charset="0"/>
                <a:cs typeface="Times New Roman" panose="02020603050405020304" pitchFamily="18" charset="0"/>
              </a:rPr>
              <a:t>Điều 14. Hình thức, phạm vi và thời gian yêu cầu thu hồi</a:t>
            </a:r>
          </a:p>
        </p:txBody>
      </p:sp>
      <p:sp>
        <p:nvSpPr>
          <p:cNvPr id="2" name="TextBox 1">
            <a:extLst>
              <a:ext uri="{FF2B5EF4-FFF2-40B4-BE49-F238E27FC236}">
                <a16:creationId xmlns:a16="http://schemas.microsoft.com/office/drawing/2014/main" id="{2D79BC9F-7EC7-5F78-5274-4722F9022FB1}"/>
              </a:ext>
            </a:extLst>
          </p:cNvPr>
          <p:cNvSpPr txBox="1"/>
          <p:nvPr/>
        </p:nvSpPr>
        <p:spPr>
          <a:xfrm>
            <a:off x="810226" y="2151996"/>
            <a:ext cx="10665259" cy="3416320"/>
          </a:xfrm>
          <a:prstGeom prst="rect">
            <a:avLst/>
          </a:prstGeom>
          <a:noFill/>
        </p:spPr>
        <p:txBody>
          <a:bodyPr wrap="square">
            <a:spAutoFit/>
          </a:bodyPr>
          <a:lstStyle/>
          <a:p>
            <a:pPr algn="just"/>
            <a:r>
              <a:rPr lang="vi-VN" sz="2400" dirty="0">
                <a:solidFill>
                  <a:srgbClr val="002570"/>
                </a:solidFill>
                <a:latin typeface="Times New Roman" panose="02020603050405020304" pitchFamily="18" charset="0"/>
                <a:cs typeface="Times New Roman" panose="02020603050405020304" pitchFamily="18" charset="0"/>
              </a:rPr>
              <a:t>1. Hình thức thu hồi:</a:t>
            </a:r>
          </a:p>
          <a:p>
            <a:pPr algn="just"/>
            <a:r>
              <a:rPr lang="vi-VN" sz="2400" dirty="0">
                <a:solidFill>
                  <a:srgbClr val="002570"/>
                </a:solidFill>
                <a:latin typeface="Times New Roman" panose="02020603050405020304" pitchFamily="18" charset="0"/>
                <a:cs typeface="Times New Roman" panose="02020603050405020304" pitchFamily="18" charset="0"/>
              </a:rPr>
              <a:t>a) Hình thức thu hồi thuốc cổ truyền theo quy định tại khoản 1 Điều 63 Luật</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Dược;</a:t>
            </a:r>
          </a:p>
          <a:p>
            <a:pPr algn="just"/>
            <a:r>
              <a:rPr lang="vi-VN" sz="2400" dirty="0">
                <a:solidFill>
                  <a:srgbClr val="002570"/>
                </a:solidFill>
                <a:latin typeface="Times New Roman" panose="02020603050405020304" pitchFamily="18" charset="0"/>
                <a:cs typeface="Times New Roman" panose="02020603050405020304" pitchFamily="18" charset="0"/>
              </a:rPr>
              <a:t>b) Hình thức thu hồi vị thuốc cổ truyền, dược liệu theo quy định tại Điều </a:t>
            </a:r>
            <a:r>
              <a:rPr lang="en-US" sz="2400" dirty="0">
                <a:solidFill>
                  <a:srgbClr val="002570"/>
                </a:solidFill>
                <a:latin typeface="Times New Roman" panose="02020603050405020304" pitchFamily="18" charset="0"/>
                <a:cs typeface="Times New Roman" panose="02020603050405020304" pitchFamily="18" charset="0"/>
              </a:rPr>
              <a:t>99</a:t>
            </a:r>
            <a:r>
              <a:rPr lang="vi-VN" sz="2400" dirty="0">
                <a:solidFill>
                  <a:srgbClr val="002570"/>
                </a:solidFill>
                <a:latin typeface="Times New Roman" panose="02020603050405020304" pitchFamily="18" charset="0"/>
                <a:cs typeface="Times New Roman" panose="02020603050405020304" pitchFamily="18" charset="0"/>
              </a:rPr>
              <a:t> Nghị định số 163/2025/NĐ-CP</a:t>
            </a:r>
            <a:r>
              <a:rPr lang="en-US" sz="2400" dirty="0">
                <a:solidFill>
                  <a:srgbClr val="002570"/>
                </a:solidFill>
                <a:latin typeface="Times New Roman" panose="02020603050405020304" pitchFamily="18" charset="0"/>
                <a:cs typeface="Times New Roman" panose="02020603050405020304" pitchFamily="18" charset="0"/>
              </a:rPr>
              <a:t>.</a:t>
            </a:r>
            <a:endParaRPr lang="vi-VN" sz="2400" dirty="0">
              <a:solidFill>
                <a:srgbClr val="002570"/>
              </a:solidFill>
              <a:latin typeface="Times New Roman" panose="02020603050405020304" pitchFamily="18" charset="0"/>
              <a:cs typeface="Times New Roman" panose="02020603050405020304" pitchFamily="18" charset="0"/>
            </a:endParaRPr>
          </a:p>
          <a:p>
            <a:pPr algn="just"/>
            <a:r>
              <a:rPr lang="vi-VN" sz="2400" dirty="0">
                <a:solidFill>
                  <a:srgbClr val="002570"/>
                </a:solidFill>
                <a:latin typeface="Times New Roman" panose="02020603050405020304" pitchFamily="18" charset="0"/>
                <a:cs typeface="Times New Roman" panose="02020603050405020304" pitchFamily="18" charset="0"/>
              </a:rPr>
              <a:t>2. Phạm vi và thời gian yêu cầu thu hồi:</a:t>
            </a:r>
          </a:p>
          <a:p>
            <a:pPr algn="just"/>
            <a:r>
              <a:rPr lang="vi-VN" sz="2400" dirty="0">
                <a:solidFill>
                  <a:srgbClr val="002570"/>
                </a:solidFill>
                <a:latin typeface="Times New Roman" panose="02020603050405020304" pitchFamily="18" charset="0"/>
                <a:cs typeface="Times New Roman" panose="02020603050405020304" pitchFamily="18" charset="0"/>
              </a:rPr>
              <a:t>a) Phạm vi và thời gian yêu cầu thu hồi thuốc cổ truyền theo quy định tại</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khoản 3 Điều 63 Luật Dược;</a:t>
            </a:r>
          </a:p>
          <a:p>
            <a:pPr algn="just"/>
            <a:r>
              <a:rPr lang="vi-VN" sz="2400" dirty="0">
                <a:solidFill>
                  <a:srgbClr val="002570"/>
                </a:solidFill>
                <a:latin typeface="Times New Roman" panose="02020603050405020304" pitchFamily="18" charset="0"/>
                <a:cs typeface="Times New Roman" panose="02020603050405020304" pitchFamily="18" charset="0"/>
              </a:rPr>
              <a:t>b) Phạm vi và thời gian yêu cầu thu hồi vị thuốc cổ truyền, dược liệu theo</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quy định tại Điều </a:t>
            </a:r>
            <a:r>
              <a:rPr lang="en-US" sz="2400" dirty="0">
                <a:solidFill>
                  <a:srgbClr val="002570"/>
                </a:solidFill>
                <a:latin typeface="Times New Roman" panose="02020603050405020304" pitchFamily="18" charset="0"/>
                <a:cs typeface="Times New Roman" panose="02020603050405020304" pitchFamily="18" charset="0"/>
              </a:rPr>
              <a:t>99</a:t>
            </a:r>
            <a:r>
              <a:rPr lang="vi-VN" sz="2400" dirty="0">
                <a:solidFill>
                  <a:srgbClr val="002570"/>
                </a:solidFill>
                <a:latin typeface="Times New Roman" panose="02020603050405020304" pitchFamily="18" charset="0"/>
                <a:cs typeface="Times New Roman" panose="02020603050405020304" pitchFamily="18" charset="0"/>
              </a:rPr>
              <a:t> Nghị định số 163/2025/NĐ-CP.</a:t>
            </a:r>
          </a:p>
        </p:txBody>
      </p:sp>
      <p:sp>
        <p:nvSpPr>
          <p:cNvPr id="5" name="Rectangle: Rounded Corners 4">
            <a:extLst>
              <a:ext uri="{FF2B5EF4-FFF2-40B4-BE49-F238E27FC236}">
                <a16:creationId xmlns:a16="http://schemas.microsoft.com/office/drawing/2014/main" id="{72EF451D-B768-0577-2D5D-0609F6AC7896}"/>
              </a:ext>
            </a:extLst>
          </p:cNvPr>
          <p:cNvSpPr/>
          <p:nvPr/>
        </p:nvSpPr>
        <p:spPr>
          <a:xfrm>
            <a:off x="681789" y="1909822"/>
            <a:ext cx="10914380" cy="3900669"/>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110714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AAA084-D457-1F94-4F2F-B99B2ADF59B4}"/>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AC5B75F5-F2A8-5C3E-FF0D-97901496F4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8CC7F66A-65D7-8F2D-77B9-472CB244EE38}"/>
              </a:ext>
            </a:extLst>
          </p:cNvPr>
          <p:cNvSpPr txBox="1"/>
          <p:nvPr/>
        </p:nvSpPr>
        <p:spPr>
          <a:xfrm>
            <a:off x="1277620" y="156304"/>
            <a:ext cx="10914380" cy="892552"/>
          </a:xfrm>
          <a:prstGeom prst="rect">
            <a:avLst/>
          </a:prstGeom>
          <a:noFill/>
        </p:spPr>
        <p:txBody>
          <a:bodyPr wrap="square">
            <a:spAutoFit/>
          </a:bodyPr>
          <a:lstStyle/>
          <a:p>
            <a:pPr algn="ctr"/>
            <a:r>
              <a:rPr lang="vi-VN" sz="2400" b="1" dirty="0">
                <a:solidFill>
                  <a:srgbClr val="002570"/>
                </a:solidFill>
                <a:latin typeface="Times New Roman" panose="02020603050405020304" pitchFamily="18" charset="0"/>
                <a:cs typeface="Times New Roman" panose="02020603050405020304" pitchFamily="18" charset="0"/>
              </a:rPr>
              <a:t>Chương VI</a:t>
            </a:r>
            <a:r>
              <a:rPr lang="en-US" sz="2400" b="1" dirty="0">
                <a:solidFill>
                  <a:srgbClr val="002570"/>
                </a:solidFill>
                <a:latin typeface="Times New Roman" panose="02020603050405020304" pitchFamily="18" charset="0"/>
                <a:cs typeface="Times New Roman" panose="02020603050405020304" pitchFamily="18" charset="0"/>
              </a:rPr>
              <a:t>. QUY ĐỊNH </a:t>
            </a:r>
            <a:r>
              <a:rPr lang="vi-VN" sz="2400" b="1" dirty="0">
                <a:solidFill>
                  <a:srgbClr val="002570"/>
                </a:solidFill>
                <a:latin typeface="Times New Roman" panose="02020603050405020304" pitchFamily="18" charset="0"/>
                <a:cs typeface="Times New Roman" panose="02020603050405020304" pitchFamily="18" charset="0"/>
              </a:rPr>
              <a:t>VỀ THU HỒI VÀ XỬ LÝ T</a:t>
            </a:r>
            <a:r>
              <a:rPr lang="en-US" sz="2400" b="1" dirty="0">
                <a:solidFill>
                  <a:srgbClr val="002570"/>
                </a:solidFill>
                <a:latin typeface="Times New Roman" panose="02020603050405020304" pitchFamily="18" charset="0"/>
                <a:cs typeface="Times New Roman" panose="02020603050405020304" pitchFamily="18" charset="0"/>
              </a:rPr>
              <a:t>CT, DL </a:t>
            </a:r>
            <a:r>
              <a:rPr lang="vi-VN" sz="2400" b="1" dirty="0">
                <a:solidFill>
                  <a:srgbClr val="002570"/>
                </a:solidFill>
                <a:latin typeface="Times New Roman" panose="02020603050405020304" pitchFamily="18" charset="0"/>
                <a:cs typeface="Times New Roman" panose="02020603050405020304" pitchFamily="18" charset="0"/>
              </a:rPr>
              <a:t>VI PHẠM</a:t>
            </a:r>
            <a:endParaRPr lang="en-US" sz="2400" b="1" dirty="0">
              <a:solidFill>
                <a:srgbClr val="002570"/>
              </a:solidFill>
              <a:latin typeface="Times New Roman" panose="02020603050405020304" pitchFamily="18" charset="0"/>
              <a:cs typeface="Times New Roman" panose="02020603050405020304" pitchFamily="18" charset="0"/>
            </a:endParaRPr>
          </a:p>
          <a:p>
            <a:pPr algn="ctr"/>
            <a:r>
              <a:rPr lang="vi-VN" sz="2800" b="1" dirty="0">
                <a:solidFill>
                  <a:srgbClr val="002570"/>
                </a:solidFill>
                <a:latin typeface="Times New Roman" panose="02020603050405020304" pitchFamily="18" charset="0"/>
                <a:cs typeface="Times New Roman" panose="02020603050405020304" pitchFamily="18" charset="0"/>
              </a:rPr>
              <a:t>Điều 15. Trình tự thu hồi </a:t>
            </a:r>
            <a:r>
              <a:rPr lang="en-US" sz="2800" b="1" dirty="0">
                <a:solidFill>
                  <a:srgbClr val="002570"/>
                </a:solidFill>
                <a:latin typeface="Times New Roman" panose="02020603050405020304" pitchFamily="18" charset="0"/>
                <a:cs typeface="Times New Roman" panose="02020603050405020304" pitchFamily="18" charset="0"/>
              </a:rPr>
              <a:t>TCT, DL </a:t>
            </a:r>
            <a:r>
              <a:rPr lang="vi-VN" sz="2800" b="1" dirty="0">
                <a:solidFill>
                  <a:srgbClr val="002570"/>
                </a:solidFill>
                <a:latin typeface="Times New Roman" panose="02020603050405020304" pitchFamily="18" charset="0"/>
                <a:cs typeface="Times New Roman" panose="02020603050405020304" pitchFamily="18" charset="0"/>
              </a:rPr>
              <a:t>theo hình thức bắt buộc</a:t>
            </a:r>
          </a:p>
        </p:txBody>
      </p:sp>
      <p:sp>
        <p:nvSpPr>
          <p:cNvPr id="2" name="TextBox 1">
            <a:extLst>
              <a:ext uri="{FF2B5EF4-FFF2-40B4-BE49-F238E27FC236}">
                <a16:creationId xmlns:a16="http://schemas.microsoft.com/office/drawing/2014/main" id="{3208CC6C-33A1-44DD-3DA5-1C6025A5B888}"/>
              </a:ext>
            </a:extLst>
          </p:cNvPr>
          <p:cNvSpPr txBox="1"/>
          <p:nvPr/>
        </p:nvSpPr>
        <p:spPr>
          <a:xfrm>
            <a:off x="681790" y="2190191"/>
            <a:ext cx="10914379" cy="4247317"/>
          </a:xfrm>
          <a:prstGeom prst="rect">
            <a:avLst/>
          </a:prstGeom>
          <a:noFill/>
        </p:spPr>
        <p:txBody>
          <a:bodyPr wrap="square">
            <a:spAutoFit/>
          </a:bodyPr>
          <a:lstStyle/>
          <a:p>
            <a:pPr algn="just">
              <a:spcBef>
                <a:spcPts val="300"/>
              </a:spcBef>
              <a:spcAft>
                <a:spcPts val="300"/>
              </a:spcAft>
            </a:pP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Tiếp nhận thông tin vi</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phạm về thuốc cổ truyền, vị thuốc cổ truyền, dược liệu của Cục Quản lý Y, Dược cổ truyền</a:t>
            </a:r>
            <a:r>
              <a:rPr lang="en-US" sz="2400" dirty="0">
                <a:solidFill>
                  <a:srgbClr val="002570"/>
                </a:solidFill>
                <a:latin typeface="Times New Roman" panose="02020603050405020304" pitchFamily="18" charset="0"/>
                <a:cs typeface="Times New Roman" panose="02020603050405020304" pitchFamily="18" charset="0"/>
              </a:rPr>
              <a:t>/</a:t>
            </a:r>
            <a:r>
              <a:rPr kumimoji="0" lang="vi-VN"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cơ quan chuyên môn về y tế thuộc UBND cấp tỉnh</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a:t>
            </a:r>
          </a:p>
          <a:p>
            <a:pPr marL="0" marR="0" lvl="0" indent="0" algn="just" defTabSz="914400" rtl="0" eaLnBrk="1" fontAlgn="auto" latinLnBrk="0" hangingPunct="1">
              <a:lnSpc>
                <a:spcPct val="100000"/>
              </a:lnSpc>
              <a:spcBef>
                <a:spcPts val="300"/>
              </a:spcBef>
              <a:spcAft>
                <a:spcPts val="300"/>
              </a:spcAft>
              <a:buClrTx/>
              <a:buSzTx/>
              <a:buFontTx/>
              <a:buNone/>
              <a:tabLst/>
              <a:defRPr/>
            </a:pPr>
            <a:r>
              <a:rPr lang="en-US" sz="2400" dirty="0">
                <a:solidFill>
                  <a:srgbClr val="002570"/>
                </a:solidFill>
                <a:latin typeface="Times New Roman" panose="02020603050405020304" pitchFamily="18" charset="0"/>
                <a:cs typeface="Times New Roman" panose="02020603050405020304" pitchFamily="18" charset="0"/>
              </a:rPr>
              <a:t>- </a:t>
            </a:r>
            <a:r>
              <a:rPr kumimoji="0" lang="vi-VN"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Thời hạn xác định mức độ vi phạm</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(24h – 15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ngày</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tùy</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loại</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trường</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hợp</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a:t>
            </a:r>
          </a:p>
          <a:p>
            <a:pPr lvl="0" algn="just">
              <a:spcBef>
                <a:spcPts val="300"/>
              </a:spcBef>
              <a:spcAft>
                <a:spcPts val="300"/>
              </a:spcAft>
              <a:defRPr/>
            </a:pPr>
            <a:r>
              <a:rPr lang="en-US" sz="2400" dirty="0">
                <a:solidFill>
                  <a:srgbClr val="002570"/>
                </a:solidFill>
                <a:latin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Xử</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lý</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của</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cơ</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quan</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chuyên</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môn</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cơ</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quan</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chuyên</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môn</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cấp</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tỉnh</a:t>
            </a:r>
            <a:r>
              <a:rPr lang="en-US" sz="2400" dirty="0">
                <a:solidFill>
                  <a:srgbClr val="002570"/>
                </a:solidFill>
                <a:latin typeface="Times New Roman" panose="02020603050405020304" pitchFamily="18" charset="0"/>
                <a:cs typeface="Times New Roman" panose="02020603050405020304" pitchFamily="18" charset="0"/>
              </a:rPr>
              <a:t>/</a:t>
            </a:r>
            <a:r>
              <a:rPr lang="en-US" sz="2400" dirty="0" err="1">
                <a:solidFill>
                  <a:srgbClr val="002570"/>
                </a:solidFill>
                <a:latin typeface="Times New Roman" panose="02020603050405020304" pitchFamily="18" charset="0"/>
                <a:cs typeface="Times New Roman" panose="02020603050405020304" pitchFamily="18" charset="0"/>
              </a:rPr>
              <a:t>Cục</a:t>
            </a:r>
            <a:r>
              <a:rPr lang="en-US" sz="2400" dirty="0">
                <a:solidFill>
                  <a:srgbClr val="002570"/>
                </a:solidFill>
                <a:latin typeface="Times New Roman" panose="02020603050405020304" pitchFamily="18" charset="0"/>
                <a:cs typeface="Times New Roman" panose="02020603050405020304" pitchFamily="18" charset="0"/>
              </a:rPr>
              <a:t> QLYDCT</a:t>
            </a:r>
          </a:p>
          <a:p>
            <a:pPr lvl="0" algn="just">
              <a:spcBef>
                <a:spcPts val="300"/>
              </a:spcBef>
              <a:spcAft>
                <a:spcPts val="300"/>
              </a:spcAft>
              <a:defRPr/>
            </a:pP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Th</a:t>
            </a:r>
            <a:r>
              <a:rPr lang="en-US" sz="2400" dirty="0" err="1">
                <a:solidFill>
                  <a:srgbClr val="002570"/>
                </a:solidFill>
                <a:latin typeface="Times New Roman" panose="02020603050405020304" pitchFamily="18" charset="0"/>
                <a:cs typeface="Times New Roman" panose="02020603050405020304" pitchFamily="18" charset="0"/>
              </a:rPr>
              <a:t>ông</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báo</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văn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bản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thu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hồi</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Cục Quản lý Y, Dược cổ truyền</a:t>
            </a:r>
            <a:r>
              <a:rPr lang="en-US" sz="2400" dirty="0">
                <a:solidFill>
                  <a:srgbClr val="002570"/>
                </a:solidFill>
                <a:latin typeface="Times New Roman" panose="02020603050405020304" pitchFamily="18" charset="0"/>
                <a:cs typeface="Times New Roman" panose="02020603050405020304" pitchFamily="18" charset="0"/>
              </a:rPr>
              <a:t>/</a:t>
            </a:r>
            <a:r>
              <a:rPr kumimoji="0" lang="vi-VN"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cơ quan chuyên môn về y tế thuộc UBND cấp tỉnh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cơ</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sở</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kinh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doanh</a:t>
            </a:r>
            <a:r>
              <a:rPr lang="en-US" sz="2400" dirty="0">
                <a:solidFill>
                  <a:srgbClr val="002570"/>
                </a:solidFill>
                <a:latin typeface="Times New Roman" panose="02020603050405020304" pitchFamily="18" charset="0"/>
                <a:cs typeface="Times New Roman" panose="02020603050405020304" pitchFamily="18" charset="0"/>
              </a:rPr>
              <a:t>,…).</a:t>
            </a:r>
          </a:p>
          <a:p>
            <a:pPr lvl="0" algn="just">
              <a:spcBef>
                <a:spcPts val="300"/>
              </a:spcBef>
              <a:spcAft>
                <a:spcPts val="300"/>
              </a:spcAft>
              <a:defRPr/>
            </a:pP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Triển</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khai</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thu</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hồi</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dừng</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cung</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cấp</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sử</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dụng</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biệt</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trữ</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lập</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danh</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sách</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trả</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về</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báo</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cáo</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BB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thu</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hồi</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theo</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Mẫu</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08)</a:t>
            </a:r>
          </a:p>
          <a:p>
            <a:pPr lvl="0" algn="just">
              <a:spcBef>
                <a:spcPts val="300"/>
              </a:spcBef>
              <a:spcAft>
                <a:spcPts val="300"/>
              </a:spcAft>
              <a:defRPr/>
            </a:pP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Báo</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cáo</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kết</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quả</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thu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hồi</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theo</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Mẫu</a:t>
            </a:r>
            <a:r>
              <a:rPr lang="en-US" sz="2400" dirty="0">
                <a:solidFill>
                  <a:srgbClr val="002570"/>
                </a:solidFill>
                <a:latin typeface="Times New Roman" panose="02020603050405020304" pitchFamily="18" charset="0"/>
                <a:cs typeface="Times New Roman" panose="02020603050405020304" pitchFamily="18" charset="0"/>
              </a:rPr>
              <a:t> 09 </a:t>
            </a:r>
            <a:r>
              <a:rPr lang="en-US" sz="2400" dirty="0" err="1">
                <a:solidFill>
                  <a:srgbClr val="002570"/>
                </a:solidFill>
                <a:latin typeface="Times New Roman" panose="02020603050405020304" pitchFamily="18" charset="0"/>
                <a:cs typeface="Times New Roman" panose="02020603050405020304" pitchFamily="18" charset="0"/>
              </a:rPr>
              <a:t>trong</a:t>
            </a:r>
            <a:r>
              <a:rPr lang="en-US" sz="2400" dirty="0">
                <a:solidFill>
                  <a:srgbClr val="002570"/>
                </a:solidFill>
                <a:latin typeface="Times New Roman" panose="02020603050405020304" pitchFamily="18" charset="0"/>
                <a:cs typeface="Times New Roman" panose="02020603050405020304" pitchFamily="18" charset="0"/>
              </a:rPr>
              <a:t> 01-03 </a:t>
            </a:r>
            <a:r>
              <a:rPr lang="en-US" sz="2400" dirty="0" err="1">
                <a:solidFill>
                  <a:srgbClr val="002570"/>
                </a:solidFill>
                <a:latin typeface="Times New Roman" panose="02020603050405020304" pitchFamily="18" charset="0"/>
                <a:cs typeface="Times New Roman" panose="02020603050405020304" pitchFamily="18" charset="0"/>
              </a:rPr>
              <a:t>ngày</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làm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việc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tùy</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mức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độ</a:t>
            </a:r>
            <a:r>
              <a:rPr lang="en-US" sz="2400" dirty="0">
                <a:solidFill>
                  <a:srgbClr val="002570"/>
                </a:solidFill>
                <a:latin typeface="Times New Roman" panose="02020603050405020304" pitchFamily="18" charset="0"/>
                <a:cs typeface="Times New Roman" panose="02020603050405020304" pitchFamily="18" charset="0"/>
              </a:rPr>
              <a:t> vi </a:t>
            </a:r>
            <a:r>
              <a:rPr lang="en-US" sz="2400" dirty="0" err="1">
                <a:solidFill>
                  <a:srgbClr val="002570"/>
                </a:solidFill>
                <a:latin typeface="Times New Roman" panose="02020603050405020304" pitchFamily="18" charset="0"/>
                <a:cs typeface="Times New Roman" panose="02020603050405020304" pitchFamily="18" charset="0"/>
              </a:rPr>
              <a:t>phạm</a:t>
            </a:r>
            <a:endParaRPr lang="en-US" sz="2400" dirty="0">
              <a:solidFill>
                <a:srgbClr val="002570"/>
              </a:solidFill>
              <a:latin typeface="Times New Roman" panose="02020603050405020304" pitchFamily="18" charset="0"/>
              <a:cs typeface="Times New Roman" panose="02020603050405020304" pitchFamily="18" charset="0"/>
            </a:endParaRPr>
          </a:p>
          <a:p>
            <a:pPr lvl="0" algn="just">
              <a:spcBef>
                <a:spcPts val="300"/>
              </a:spcBef>
              <a:spcAft>
                <a:spcPts val="300"/>
              </a:spcAft>
              <a:defRPr/>
            </a:pP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Đánh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giá</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hiệu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quả</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thu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hồi</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Cục</a:t>
            </a:r>
            <a:r>
              <a:rPr lang="en-US" sz="2400" dirty="0">
                <a:solidFill>
                  <a:srgbClr val="002570"/>
                </a:solidFill>
                <a:latin typeface="Times New Roman" panose="02020603050405020304" pitchFamily="18" charset="0"/>
                <a:cs typeface="Times New Roman" panose="02020603050405020304" pitchFamily="18" charset="0"/>
              </a:rPr>
              <a:t> Quản </a:t>
            </a:r>
            <a:r>
              <a:rPr lang="en-US" sz="2400" dirty="0" err="1">
                <a:solidFill>
                  <a:srgbClr val="002570"/>
                </a:solidFill>
                <a:latin typeface="Times New Roman" panose="02020603050405020304" pitchFamily="18" charset="0"/>
                <a:cs typeface="Times New Roman" panose="02020603050405020304" pitchFamily="18" charset="0"/>
              </a:rPr>
              <a:t>lý</a:t>
            </a:r>
            <a:r>
              <a:rPr lang="en-US" sz="2400" dirty="0">
                <a:solidFill>
                  <a:srgbClr val="002570"/>
                </a:solidFill>
                <a:latin typeface="Times New Roman" panose="02020603050405020304" pitchFamily="18" charset="0"/>
                <a:cs typeface="Times New Roman" panose="02020603050405020304" pitchFamily="18" charset="0"/>
              </a:rPr>
              <a:t> YDCT/ </a:t>
            </a:r>
            <a:r>
              <a:rPr lang="en-US" sz="2400" dirty="0" err="1">
                <a:solidFill>
                  <a:srgbClr val="002570"/>
                </a:solidFill>
                <a:latin typeface="Times New Roman" panose="02020603050405020304" pitchFamily="18" charset="0"/>
                <a:cs typeface="Times New Roman" panose="02020603050405020304" pitchFamily="18" charset="0"/>
              </a:rPr>
              <a:t>cơ</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quan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chuyên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môn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cấp</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tỉnh</a:t>
            </a:r>
            <a:r>
              <a:rPr lang="en-US" sz="2400" dirty="0">
                <a:solidFill>
                  <a:srgbClr val="002570"/>
                </a:solidFill>
                <a:latin typeface="Times New Roman" panose="02020603050405020304" pitchFamily="18" charset="0"/>
                <a:cs typeface="Times New Roman" panose="02020603050405020304" pitchFamily="18" charset="0"/>
              </a:rPr>
              <a:t>)</a:t>
            </a:r>
            <a:endParaRPr kumimoji="0" lang="vi-VN"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endParaRPr>
          </a:p>
        </p:txBody>
      </p:sp>
      <p:sp>
        <p:nvSpPr>
          <p:cNvPr id="4" name="Rectangle: Rounded Corners 3">
            <a:extLst>
              <a:ext uri="{FF2B5EF4-FFF2-40B4-BE49-F238E27FC236}">
                <a16:creationId xmlns:a16="http://schemas.microsoft.com/office/drawing/2014/main" id="{3665B145-BB3C-3CD8-9942-E79C21FAAF0D}"/>
              </a:ext>
            </a:extLst>
          </p:cNvPr>
          <p:cNvSpPr/>
          <p:nvPr/>
        </p:nvSpPr>
        <p:spPr>
          <a:xfrm>
            <a:off x="681789" y="1972402"/>
            <a:ext cx="10914380" cy="4682896"/>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100"/>
          </a:p>
        </p:txBody>
      </p:sp>
    </p:spTree>
    <p:extLst>
      <p:ext uri="{BB962C8B-B14F-4D97-AF65-F5344CB8AC3E}">
        <p14:creationId xmlns:p14="http://schemas.microsoft.com/office/powerpoint/2010/main" val="2203158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62E503-E9BF-E4C6-1FA0-6F30882287CF}"/>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DBC09329-8BB7-2B18-76E4-35D23D0BB3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66AA50EE-99B9-0B90-8A73-9A079F54C82C}"/>
              </a:ext>
            </a:extLst>
          </p:cNvPr>
          <p:cNvSpPr txBox="1"/>
          <p:nvPr/>
        </p:nvSpPr>
        <p:spPr>
          <a:xfrm>
            <a:off x="1420863" y="385582"/>
            <a:ext cx="9351411" cy="584775"/>
          </a:xfrm>
          <a:prstGeom prst="rect">
            <a:avLst/>
          </a:prstGeom>
          <a:noFill/>
        </p:spPr>
        <p:txBody>
          <a:bodyPr wrap="square">
            <a:spAutoFit/>
          </a:bodyPr>
          <a:lstStyle/>
          <a:p>
            <a:pPr algn="ctr"/>
            <a:r>
              <a:rPr lang="en-US" sz="3200" b="1" dirty="0">
                <a:solidFill>
                  <a:srgbClr val="002570"/>
                </a:solidFill>
                <a:latin typeface="Times New Roman" panose="02020603050405020304" pitchFamily="18" charset="0"/>
                <a:cs typeface="Times New Roman" panose="02020603050405020304" pitchFamily="18" charset="0"/>
              </a:rPr>
              <a:t>CẤU TRÚC THÔNG TƯ 32/2025/TT-BYT</a:t>
            </a:r>
          </a:p>
        </p:txBody>
      </p:sp>
      <p:sp>
        <p:nvSpPr>
          <p:cNvPr id="3" name="Rectangle: Rounded Corners 2">
            <a:extLst>
              <a:ext uri="{FF2B5EF4-FFF2-40B4-BE49-F238E27FC236}">
                <a16:creationId xmlns:a16="http://schemas.microsoft.com/office/drawing/2014/main" id="{B5706442-F32B-3993-1A21-E9A969EB4E33}"/>
              </a:ext>
            </a:extLst>
          </p:cNvPr>
          <p:cNvSpPr/>
          <p:nvPr/>
        </p:nvSpPr>
        <p:spPr>
          <a:xfrm>
            <a:off x="1435768" y="1868905"/>
            <a:ext cx="9336506" cy="1395663"/>
          </a:xfrm>
          <a:prstGeom prst="roundRect">
            <a:avLst/>
          </a:prstGeom>
          <a:solidFill>
            <a:srgbClr val="FDEFE7"/>
          </a:solidFill>
          <a:ln>
            <a:solidFill>
              <a:schemeClr val="tx2">
                <a:lumMod val="50000"/>
                <a:lumOff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570"/>
                </a:solidFill>
                <a:latin typeface="Times New Roman" panose="02020603050405020304" pitchFamily="18" charset="0"/>
                <a:cs typeface="Times New Roman" panose="02020603050405020304" pitchFamily="18" charset="0"/>
              </a:rPr>
              <a:t>7 </a:t>
            </a:r>
            <a:r>
              <a:rPr lang="en-US" sz="3200" b="1" dirty="0" err="1">
                <a:solidFill>
                  <a:srgbClr val="002570"/>
                </a:solidFill>
                <a:latin typeface="Times New Roman" panose="02020603050405020304" pitchFamily="18" charset="0"/>
                <a:cs typeface="Times New Roman" panose="02020603050405020304" pitchFamily="18" charset="0"/>
              </a:rPr>
              <a:t>Chương</a:t>
            </a:r>
            <a:r>
              <a:rPr lang="en-US" sz="3200" b="1" dirty="0">
                <a:solidFill>
                  <a:srgbClr val="002570"/>
                </a:solidFill>
                <a:latin typeface="Times New Roman" panose="02020603050405020304" pitchFamily="18" charset="0"/>
                <a:cs typeface="Times New Roman" panose="02020603050405020304" pitchFamily="18" charset="0"/>
              </a:rPr>
              <a:t>, 26 </a:t>
            </a:r>
            <a:r>
              <a:rPr lang="en-US" sz="3200" b="1" dirty="0" err="1">
                <a:solidFill>
                  <a:srgbClr val="002570"/>
                </a:solidFill>
                <a:latin typeface="Times New Roman" panose="02020603050405020304" pitchFamily="18" charset="0"/>
                <a:cs typeface="Times New Roman" panose="02020603050405020304" pitchFamily="18" charset="0"/>
              </a:rPr>
              <a:t>Điều</a:t>
            </a:r>
            <a:endParaRPr lang="en-US" sz="3200" b="1" dirty="0">
              <a:solidFill>
                <a:srgbClr val="002570"/>
              </a:solidFill>
              <a:latin typeface="Times New Roman" panose="02020603050405020304" pitchFamily="18" charset="0"/>
              <a:cs typeface="Times New Roman" panose="02020603050405020304" pitchFamily="18" charset="0"/>
            </a:endParaRPr>
          </a:p>
        </p:txBody>
      </p:sp>
      <p:sp>
        <p:nvSpPr>
          <p:cNvPr id="4" name="Rectangle: Rounded Corners 3">
            <a:extLst>
              <a:ext uri="{FF2B5EF4-FFF2-40B4-BE49-F238E27FC236}">
                <a16:creationId xmlns:a16="http://schemas.microsoft.com/office/drawing/2014/main" id="{A27B6DD4-A0F2-7C8F-288C-A666FFF38887}"/>
              </a:ext>
            </a:extLst>
          </p:cNvPr>
          <p:cNvSpPr/>
          <p:nvPr/>
        </p:nvSpPr>
        <p:spPr>
          <a:xfrm>
            <a:off x="1435768" y="3525252"/>
            <a:ext cx="9336506" cy="1395663"/>
          </a:xfrm>
          <a:prstGeom prst="roundRect">
            <a:avLst/>
          </a:prstGeom>
          <a:solidFill>
            <a:srgbClr val="FDEFE7"/>
          </a:solidFill>
          <a:ln>
            <a:solidFill>
              <a:schemeClr val="tx2">
                <a:lumMod val="50000"/>
                <a:lumOff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570"/>
                </a:solidFill>
                <a:latin typeface="Times New Roman" panose="02020603050405020304" pitchFamily="18" charset="0"/>
                <a:cs typeface="Times New Roman" panose="02020603050405020304" pitchFamily="18" charset="0"/>
              </a:rPr>
              <a:t>4 </a:t>
            </a:r>
            <a:r>
              <a:rPr lang="en-US" sz="3200" b="1" dirty="0" err="1">
                <a:solidFill>
                  <a:srgbClr val="002570"/>
                </a:solidFill>
                <a:latin typeface="Times New Roman" panose="02020603050405020304" pitchFamily="18" charset="0"/>
                <a:cs typeface="Times New Roman" panose="02020603050405020304" pitchFamily="18" charset="0"/>
              </a:rPr>
              <a:t>Phụ</a:t>
            </a:r>
            <a:r>
              <a:rPr lang="en-US" sz="3200" b="1" dirty="0">
                <a:solidFill>
                  <a:srgbClr val="002570"/>
                </a:solidFill>
                <a:latin typeface="Times New Roman" panose="02020603050405020304" pitchFamily="18" charset="0"/>
                <a:cs typeface="Times New Roman" panose="02020603050405020304" pitchFamily="18" charset="0"/>
              </a:rPr>
              <a:t> </a:t>
            </a:r>
            <a:r>
              <a:rPr lang="en-US" sz="3200" b="1" dirty="0" err="1">
                <a:solidFill>
                  <a:srgbClr val="002570"/>
                </a:solidFill>
                <a:latin typeface="Times New Roman" panose="02020603050405020304" pitchFamily="18" charset="0"/>
                <a:cs typeface="Times New Roman" panose="02020603050405020304" pitchFamily="18" charset="0"/>
              </a:rPr>
              <a:t>lục</a:t>
            </a:r>
            <a:r>
              <a:rPr lang="en-US" sz="3200" b="1" dirty="0">
                <a:solidFill>
                  <a:srgbClr val="002570"/>
                </a:solidFill>
                <a:latin typeface="Times New Roman" panose="02020603050405020304" pitchFamily="18" charset="0"/>
                <a:cs typeface="Times New Roman" panose="02020603050405020304" pitchFamily="18" charset="0"/>
              </a:rPr>
              <a:t>: </a:t>
            </a:r>
            <a:r>
              <a:rPr lang="en-US" sz="3200" b="1" dirty="0" err="1">
                <a:solidFill>
                  <a:srgbClr val="002570"/>
                </a:solidFill>
                <a:latin typeface="Times New Roman" panose="02020603050405020304" pitchFamily="18" charset="0"/>
                <a:cs typeface="Times New Roman" panose="02020603050405020304" pitchFamily="18" charset="0"/>
              </a:rPr>
              <a:t>Phụ</a:t>
            </a:r>
            <a:r>
              <a:rPr lang="en-US" sz="3200" b="1" dirty="0">
                <a:solidFill>
                  <a:srgbClr val="002570"/>
                </a:solidFill>
                <a:latin typeface="Times New Roman" panose="02020603050405020304" pitchFamily="18" charset="0"/>
                <a:cs typeface="Times New Roman" panose="02020603050405020304" pitchFamily="18" charset="0"/>
              </a:rPr>
              <a:t> </a:t>
            </a:r>
            <a:r>
              <a:rPr lang="en-US" sz="3200" b="1" dirty="0" err="1">
                <a:solidFill>
                  <a:srgbClr val="002570"/>
                </a:solidFill>
                <a:latin typeface="Times New Roman" panose="02020603050405020304" pitchFamily="18" charset="0"/>
                <a:cs typeface="Times New Roman" panose="02020603050405020304" pitchFamily="18" charset="0"/>
              </a:rPr>
              <a:t>lục</a:t>
            </a:r>
            <a:r>
              <a:rPr lang="en-US" sz="3200" b="1" dirty="0">
                <a:solidFill>
                  <a:srgbClr val="002570"/>
                </a:solidFill>
                <a:latin typeface="Times New Roman" panose="02020603050405020304" pitchFamily="18" charset="0"/>
                <a:cs typeface="Times New Roman" panose="02020603050405020304" pitchFamily="18" charset="0"/>
              </a:rPr>
              <a:t> I, II, III, IV</a:t>
            </a:r>
          </a:p>
        </p:txBody>
      </p:sp>
    </p:spTree>
    <p:extLst>
      <p:ext uri="{BB962C8B-B14F-4D97-AF65-F5344CB8AC3E}">
        <p14:creationId xmlns:p14="http://schemas.microsoft.com/office/powerpoint/2010/main" val="9458926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DF634D-E734-82E8-8EF4-6121E215CCB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4FEF995-9ACA-31AA-B0AD-249858032098}"/>
              </a:ext>
            </a:extLst>
          </p:cNvPr>
          <p:cNvSpPr txBox="1"/>
          <p:nvPr/>
        </p:nvSpPr>
        <p:spPr>
          <a:xfrm>
            <a:off x="681789" y="2094710"/>
            <a:ext cx="10828422" cy="3493264"/>
          </a:xfrm>
          <a:prstGeom prst="rect">
            <a:avLst/>
          </a:prstGeom>
          <a:noFill/>
        </p:spPr>
        <p:txBody>
          <a:bodyPr wrap="square">
            <a:spAutoFit/>
          </a:bodyPr>
          <a:lstStyle/>
          <a:p>
            <a:pPr algn="just">
              <a:spcBef>
                <a:spcPts val="600"/>
              </a:spcBef>
              <a:spcAft>
                <a:spcPts val="600"/>
              </a:spcAft>
            </a:pPr>
            <a:r>
              <a:rPr lang="vi-VN" sz="2400" dirty="0">
                <a:solidFill>
                  <a:srgbClr val="002570"/>
                </a:solidFill>
                <a:latin typeface="Times New Roman" panose="02020603050405020304" pitchFamily="18" charset="0"/>
                <a:cs typeface="Times New Roman" panose="02020603050405020304" pitchFamily="18" charset="0"/>
              </a:rPr>
              <a:t>1. Các trường hợp thu hồi theo hình thức tự nguyện: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tự</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phát</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hiện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lý</a:t>
            </a:r>
            <a:r>
              <a:rPr lang="en-US" sz="2400" dirty="0">
                <a:solidFill>
                  <a:srgbClr val="002570"/>
                </a:solidFill>
                <a:latin typeface="Times New Roman" panose="02020603050405020304" pitchFamily="18" charset="0"/>
                <a:cs typeface="Times New Roman" panose="02020603050405020304" pitchFamily="18" charset="0"/>
              </a:rPr>
              <a:t> do </a:t>
            </a:r>
            <a:r>
              <a:rPr lang="en-US" sz="2400" dirty="0" err="1">
                <a:solidFill>
                  <a:srgbClr val="002570"/>
                </a:solidFill>
                <a:latin typeface="Times New Roman" panose="02020603050405020304" pitchFamily="18" charset="0"/>
                <a:cs typeface="Times New Roman" panose="02020603050405020304" pitchFamily="18" charset="0"/>
              </a:rPr>
              <a:t>thương</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mại</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tự</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lấy</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mẫu</a:t>
            </a:r>
            <a:r>
              <a:rPr lang="en-US" sz="2400" dirty="0">
                <a:solidFill>
                  <a:srgbClr val="002570"/>
                </a:solidFill>
                <a:latin typeface="Times New Roman" panose="02020603050405020304" pitchFamily="18" charset="0"/>
                <a:cs typeface="Times New Roman" panose="02020603050405020304" pitchFamily="18" charset="0"/>
              </a:rPr>
              <a:t>/</a:t>
            </a:r>
            <a:r>
              <a:rPr lang="en-US" sz="2400" dirty="0" err="1">
                <a:solidFill>
                  <a:srgbClr val="002570"/>
                </a:solidFill>
                <a:latin typeface="Times New Roman" panose="02020603050405020304" pitchFamily="18" charset="0"/>
                <a:cs typeface="Times New Roman" panose="02020603050405020304" pitchFamily="18" charset="0"/>
              </a:rPr>
              <a:t>kiểm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tra</a:t>
            </a:r>
            <a:r>
              <a:rPr lang="en-US" sz="2400" dirty="0">
                <a:solidFill>
                  <a:srgbClr val="002570"/>
                </a:solidFill>
                <a:latin typeface="Times New Roman" panose="02020603050405020304" pitchFamily="18" charset="0"/>
                <a:cs typeface="Times New Roman" panose="02020603050405020304" pitchFamily="18" charset="0"/>
              </a:rPr>
              <a:t>. </a:t>
            </a:r>
            <a:endParaRPr lang="vi-VN" sz="2400" dirty="0">
              <a:solidFill>
                <a:srgbClr val="002570"/>
              </a:solidFill>
              <a:latin typeface="Times New Roman" panose="02020603050405020304" pitchFamily="18" charset="0"/>
              <a:cs typeface="Times New Roman" panose="02020603050405020304" pitchFamily="18" charset="0"/>
            </a:endParaRPr>
          </a:p>
          <a:p>
            <a:pPr algn="just">
              <a:spcBef>
                <a:spcPts val="600"/>
              </a:spcBef>
              <a:spcAft>
                <a:spcPts val="600"/>
              </a:spcAft>
            </a:pPr>
            <a:r>
              <a:rPr lang="vi-VN" sz="2400" dirty="0">
                <a:solidFill>
                  <a:srgbClr val="002570"/>
                </a:solidFill>
                <a:latin typeface="Times New Roman" panose="02020603050405020304" pitchFamily="18" charset="0"/>
                <a:cs typeface="Times New Roman" panose="02020603050405020304" pitchFamily="18" charset="0"/>
              </a:rPr>
              <a:t>2. Các trường hợp không được xem xét là thu hồi tự nguyện</a:t>
            </a:r>
            <a:endParaRPr lang="en-US" sz="2400" dirty="0">
              <a:solidFill>
                <a:srgbClr val="002570"/>
              </a:solidFill>
              <a:latin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vi-VN"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3. Thủ tục thu hồi theo hình thức tự nguyện</a:t>
            </a:r>
          </a:p>
          <a:p>
            <a:pPr algn="just">
              <a:spcBef>
                <a:spcPts val="600"/>
              </a:spcBef>
              <a:spcAft>
                <a:spcPts val="600"/>
              </a:spcAft>
            </a:pPr>
            <a:r>
              <a:rPr kumimoji="0" lang="vi-VN"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4. Trách nhiệm của Cục Quản lý Y, Dược cổ truyền trong thu hồi thuốc cổ</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vi-VN"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truyền, vị thuốc cổ truyền, dược liệu theo hình thức thu hồi tự nguyện</a:t>
            </a:r>
            <a:endPar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endParaRPr>
          </a:p>
          <a:p>
            <a:pPr algn="just"/>
            <a:endParaRPr lang="vi-VN" sz="2100" dirty="0">
              <a:solidFill>
                <a:srgbClr val="002570"/>
              </a:solidFill>
              <a:latin typeface="Times New Roman" panose="02020603050405020304" pitchFamily="18" charset="0"/>
              <a:cs typeface="Times New Roman" panose="02020603050405020304" pitchFamily="18" charset="0"/>
            </a:endParaRPr>
          </a:p>
          <a:p>
            <a:pPr algn="just"/>
            <a:endParaRPr lang="vi-VN" sz="2100" dirty="0">
              <a:solidFill>
                <a:srgbClr val="002570"/>
              </a:solidFill>
              <a:latin typeface="Times New Roman" panose="02020603050405020304" pitchFamily="18" charset="0"/>
              <a:cs typeface="Times New Roman" panose="02020603050405020304" pitchFamily="18" charset="0"/>
            </a:endParaRPr>
          </a:p>
        </p:txBody>
      </p:sp>
      <p:pic>
        <p:nvPicPr>
          <p:cNvPr id="1026" name="Picture 2">
            <a:extLst>
              <a:ext uri="{FF2B5EF4-FFF2-40B4-BE49-F238E27FC236}">
                <a16:creationId xmlns:a16="http://schemas.microsoft.com/office/drawing/2014/main" id="{AC3A32CB-8A11-ABA5-42F1-035450B426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3AA88379-6547-4605-478B-58290A4C0E7A}"/>
              </a:ext>
            </a:extLst>
          </p:cNvPr>
          <p:cNvSpPr txBox="1"/>
          <p:nvPr/>
        </p:nvSpPr>
        <p:spPr>
          <a:xfrm>
            <a:off x="1277620" y="159175"/>
            <a:ext cx="10914380" cy="1369606"/>
          </a:xfrm>
          <a:prstGeom prst="rect">
            <a:avLst/>
          </a:prstGeom>
          <a:noFill/>
        </p:spPr>
        <p:txBody>
          <a:bodyPr wrap="square">
            <a:spAutoFit/>
          </a:bodyPr>
          <a:lstStyle/>
          <a:p>
            <a:pPr marL="0" marR="0" lvl="0" indent="0" algn="ctr" defTabSz="914400" rtl="0" eaLnBrk="1" fontAlgn="auto" latinLnBrk="0" hangingPunct="1">
              <a:spcBef>
                <a:spcPts val="0"/>
              </a:spcBef>
              <a:spcAft>
                <a:spcPts val="0"/>
              </a:spcAft>
              <a:buClrTx/>
              <a:buSzTx/>
              <a:buFontTx/>
              <a:buNone/>
              <a:tabLst/>
              <a:defRPr/>
            </a:pP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Chương VI</a:t>
            </a:r>
            <a:r>
              <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QUY ĐỊNH </a:t>
            </a: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VỀ THU HỒI VÀ XỬ LÝ T</a:t>
            </a:r>
            <a:r>
              <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CT, DL </a:t>
            </a: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VI PHẠM</a:t>
            </a:r>
            <a:endParaRPr lang="en-US" sz="2400" b="1" dirty="0">
              <a:solidFill>
                <a:srgbClr val="002570"/>
              </a:solidFill>
              <a:latin typeface="Times New Roman" panose="02020603050405020304" pitchFamily="18" charset="0"/>
              <a:cs typeface="Times New Roman" panose="02020603050405020304" pitchFamily="18" charset="0"/>
            </a:endParaRPr>
          </a:p>
          <a:p>
            <a:pPr algn="ctr"/>
            <a:r>
              <a:rPr lang="vi-VN" sz="2800" b="1" dirty="0">
                <a:solidFill>
                  <a:srgbClr val="002570"/>
                </a:solidFill>
                <a:latin typeface="Times New Roman" panose="02020603050405020304" pitchFamily="18" charset="0"/>
                <a:cs typeface="Times New Roman" panose="02020603050405020304" pitchFamily="18" charset="0"/>
              </a:rPr>
              <a:t>Điều 16. Thủ tục thu hồi thuốc cổ truyền, vị thuốc cổ truyền, </a:t>
            </a:r>
            <a:endParaRPr lang="en-US" sz="2800" b="1" dirty="0">
              <a:solidFill>
                <a:srgbClr val="002570"/>
              </a:solidFill>
              <a:latin typeface="Times New Roman" panose="02020603050405020304" pitchFamily="18" charset="0"/>
              <a:cs typeface="Times New Roman" panose="02020603050405020304" pitchFamily="18" charset="0"/>
            </a:endParaRPr>
          </a:p>
          <a:p>
            <a:pPr algn="ctr"/>
            <a:r>
              <a:rPr lang="vi-VN" sz="2800" b="1" dirty="0">
                <a:solidFill>
                  <a:srgbClr val="002570"/>
                </a:solidFill>
                <a:latin typeface="Times New Roman" panose="02020603050405020304" pitchFamily="18" charset="0"/>
                <a:cs typeface="Times New Roman" panose="02020603050405020304" pitchFamily="18" charset="0"/>
              </a:rPr>
              <a:t>dược liệu</a:t>
            </a:r>
            <a:r>
              <a:rPr lang="en-US" sz="2800" b="1" dirty="0">
                <a:solidFill>
                  <a:srgbClr val="002570"/>
                </a:solidFill>
                <a:latin typeface="Times New Roman" panose="02020603050405020304" pitchFamily="18" charset="0"/>
                <a:cs typeface="Times New Roman" panose="02020603050405020304" pitchFamily="18" charset="0"/>
              </a:rPr>
              <a:t> </a:t>
            </a:r>
            <a:r>
              <a:rPr lang="vi-VN" sz="2800" b="1" dirty="0">
                <a:solidFill>
                  <a:srgbClr val="002570"/>
                </a:solidFill>
                <a:latin typeface="Times New Roman" panose="02020603050405020304" pitchFamily="18" charset="0"/>
                <a:cs typeface="Times New Roman" panose="02020603050405020304" pitchFamily="18" charset="0"/>
              </a:rPr>
              <a:t>theo hình thức tự nguyện</a:t>
            </a:r>
          </a:p>
        </p:txBody>
      </p:sp>
      <p:sp>
        <p:nvSpPr>
          <p:cNvPr id="6" name="Rectangle: Rounded Corners 5">
            <a:extLst>
              <a:ext uri="{FF2B5EF4-FFF2-40B4-BE49-F238E27FC236}">
                <a16:creationId xmlns:a16="http://schemas.microsoft.com/office/drawing/2014/main" id="{A17E6C09-B399-12A1-53B5-09560870B0D3}"/>
              </a:ext>
            </a:extLst>
          </p:cNvPr>
          <p:cNvSpPr/>
          <p:nvPr/>
        </p:nvSpPr>
        <p:spPr>
          <a:xfrm>
            <a:off x="681789" y="1972402"/>
            <a:ext cx="10914380" cy="2958413"/>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100"/>
          </a:p>
        </p:txBody>
      </p:sp>
    </p:spTree>
    <p:extLst>
      <p:ext uri="{BB962C8B-B14F-4D97-AF65-F5344CB8AC3E}">
        <p14:creationId xmlns:p14="http://schemas.microsoft.com/office/powerpoint/2010/main" val="34953767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52CE18-CF64-2680-806D-7FD4F16E57E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F759B42-FE08-6B65-18D9-03773481A7B7}"/>
              </a:ext>
            </a:extLst>
          </p:cNvPr>
          <p:cNvSpPr txBox="1"/>
          <p:nvPr/>
        </p:nvSpPr>
        <p:spPr>
          <a:xfrm>
            <a:off x="681788" y="1972402"/>
            <a:ext cx="10914381" cy="4555093"/>
          </a:xfrm>
          <a:prstGeom prst="rect">
            <a:avLst/>
          </a:prstGeom>
          <a:noFill/>
        </p:spPr>
        <p:txBody>
          <a:bodyPr wrap="square">
            <a:spAutoFit/>
          </a:bodyPr>
          <a:lstStyle/>
          <a:p>
            <a:pPr marL="342900" indent="-342900" algn="just">
              <a:spcBef>
                <a:spcPts val="600"/>
              </a:spcBef>
              <a:spcAft>
                <a:spcPts val="600"/>
              </a:spcAft>
              <a:buAutoNum type="arabicPeriod"/>
            </a:pPr>
            <a:r>
              <a:rPr lang="vi-VN" sz="2400" dirty="0">
                <a:solidFill>
                  <a:srgbClr val="002570"/>
                </a:solidFill>
                <a:latin typeface="Times New Roman" panose="02020603050405020304" pitchFamily="18" charset="0"/>
                <a:cs typeface="Times New Roman" panose="02020603050405020304" pitchFamily="18" charset="0"/>
              </a:rPr>
              <a:t>Trường hợp lấy tại</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cơ sở bán lẻ hoặc cơ sở </a:t>
            </a:r>
            <a:r>
              <a:rPr lang="en-US" sz="2400" dirty="0">
                <a:solidFill>
                  <a:srgbClr val="002570"/>
                </a:solidFill>
                <a:latin typeface="Times New Roman" panose="02020603050405020304" pitchFamily="18" charset="0"/>
                <a:cs typeface="Times New Roman" panose="02020603050405020304" pitchFamily="18" charset="0"/>
              </a:rPr>
              <a:t>KCB </a:t>
            </a:r>
            <a:r>
              <a:rPr lang="vi-VN" sz="2400" dirty="0">
                <a:solidFill>
                  <a:srgbClr val="002570"/>
                </a:solidFill>
                <a:latin typeface="Times New Roman" panose="02020603050405020304" pitchFamily="18" charset="0"/>
                <a:cs typeface="Times New Roman" panose="02020603050405020304" pitchFamily="18" charset="0"/>
              </a:rPr>
              <a:t>:</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niêm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phong</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yêu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cầu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báo</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cáo</a:t>
            </a:r>
            <a:r>
              <a:rPr lang="en-US" sz="2400" dirty="0">
                <a:solidFill>
                  <a:srgbClr val="002570"/>
                </a:solidFill>
                <a:latin typeface="Times New Roman" panose="02020603050405020304" pitchFamily="18" charset="0"/>
                <a:cs typeface="Times New Roman" panose="02020603050405020304" pitchFamily="18" charset="0"/>
              </a:rPr>
              <a:t>/</a:t>
            </a:r>
            <a:r>
              <a:rPr lang="en-US" sz="2400" dirty="0" err="1">
                <a:solidFill>
                  <a:srgbClr val="002570"/>
                </a:solidFill>
                <a:latin typeface="Times New Roman" panose="02020603050405020304" pitchFamily="18" charset="0"/>
                <a:cs typeface="Times New Roman" panose="02020603050405020304" pitchFamily="18" charset="0"/>
              </a:rPr>
              <a:t>lấy</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mẫu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bổ</a:t>
            </a:r>
            <a:r>
              <a:rPr lang="en-US" sz="2400" dirty="0">
                <a:solidFill>
                  <a:srgbClr val="002570"/>
                </a:solidFill>
                <a:latin typeface="Times New Roman" panose="02020603050405020304" pitchFamily="18" charset="0"/>
                <a:cs typeface="Times New Roman" panose="02020603050405020304" pitchFamily="18" charset="0"/>
              </a:rPr>
              <a:t> sung, </a:t>
            </a:r>
            <a:r>
              <a:rPr lang="en-US" sz="2400" dirty="0" err="1">
                <a:solidFill>
                  <a:srgbClr val="002570"/>
                </a:solidFill>
                <a:latin typeface="Times New Roman" panose="02020603050405020304" pitchFamily="18" charset="0"/>
                <a:cs typeface="Times New Roman" panose="02020603050405020304" pitchFamily="18" charset="0"/>
              </a:rPr>
              <a:t>xử</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lý</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theo</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kết</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quả</a:t>
            </a:r>
            <a:endParaRPr lang="en-US" sz="2400" dirty="0">
              <a:solidFill>
                <a:srgbClr val="002570"/>
              </a:solidFill>
              <a:latin typeface="Times New Roman" panose="02020603050405020304" pitchFamily="18" charset="0"/>
              <a:cs typeface="Times New Roman" panose="02020603050405020304" pitchFamily="18" charset="0"/>
            </a:endParaRPr>
          </a:p>
          <a:p>
            <a:pPr marL="342900" indent="-342900" algn="just">
              <a:spcBef>
                <a:spcPts val="600"/>
              </a:spcBef>
              <a:spcAft>
                <a:spcPts val="600"/>
              </a:spcAft>
              <a:buAutoNum type="arabicPeriod"/>
            </a:pPr>
            <a:r>
              <a:rPr lang="en-US" sz="2400" dirty="0" err="1">
                <a:solidFill>
                  <a:srgbClr val="002570"/>
                </a:solidFill>
                <a:latin typeface="Times New Roman" panose="02020603050405020304" pitchFamily="18" charset="0"/>
                <a:cs typeface="Times New Roman" panose="02020603050405020304" pitchFamily="18" charset="0"/>
              </a:rPr>
              <a:t>Lấy</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mẫu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tại</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cơ</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sở</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bán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buôn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niêm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phong</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xác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định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mức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độ</a:t>
            </a:r>
            <a:r>
              <a:rPr lang="en-US" sz="2400" dirty="0">
                <a:solidFill>
                  <a:srgbClr val="002570"/>
                </a:solidFill>
                <a:latin typeface="Times New Roman" panose="02020603050405020304" pitchFamily="18" charset="0"/>
                <a:cs typeface="Times New Roman" panose="02020603050405020304" pitchFamily="18" charset="0"/>
              </a:rPr>
              <a:t>/</a:t>
            </a:r>
            <a:r>
              <a:rPr lang="en-US" sz="2400" dirty="0" err="1">
                <a:solidFill>
                  <a:srgbClr val="002570"/>
                </a:solidFill>
                <a:latin typeface="Times New Roman" panose="02020603050405020304" pitchFamily="18" charset="0"/>
                <a:cs typeface="Times New Roman" panose="02020603050405020304" pitchFamily="18" charset="0"/>
              </a:rPr>
              <a:t>thu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hồi</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yêu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cầu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báo</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cáo</a:t>
            </a:r>
            <a:r>
              <a:rPr lang="en-US" sz="2400" dirty="0">
                <a:solidFill>
                  <a:srgbClr val="002570"/>
                </a:solidFill>
                <a:latin typeface="Times New Roman" panose="02020603050405020304" pitchFamily="18" charset="0"/>
                <a:cs typeface="Times New Roman" panose="02020603050405020304" pitchFamily="18" charset="0"/>
              </a:rPr>
              <a:t>/</a:t>
            </a:r>
            <a:r>
              <a:rPr lang="en-US" sz="2400" dirty="0" err="1">
                <a:solidFill>
                  <a:srgbClr val="002570"/>
                </a:solidFill>
                <a:latin typeface="Times New Roman" panose="02020603050405020304" pitchFamily="18" charset="0"/>
                <a:cs typeface="Times New Roman" panose="02020603050405020304" pitchFamily="18" charset="0"/>
              </a:rPr>
              <a:t>lấy</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mẫu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bổ</a:t>
            </a:r>
            <a:r>
              <a:rPr lang="en-US" sz="2400" dirty="0">
                <a:solidFill>
                  <a:srgbClr val="002570"/>
                </a:solidFill>
                <a:latin typeface="Times New Roman" panose="02020603050405020304" pitchFamily="18" charset="0"/>
                <a:cs typeface="Times New Roman" panose="02020603050405020304" pitchFamily="18" charset="0"/>
              </a:rPr>
              <a:t> sung, </a:t>
            </a:r>
            <a:r>
              <a:rPr lang="en-US" sz="2400" dirty="0" err="1">
                <a:solidFill>
                  <a:srgbClr val="002570"/>
                </a:solidFill>
                <a:latin typeface="Times New Roman" panose="02020603050405020304" pitchFamily="18" charset="0"/>
                <a:cs typeface="Times New Roman" panose="02020603050405020304" pitchFamily="18" charset="0"/>
              </a:rPr>
              <a:t>xử</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lý</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theo</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kết</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quả</a:t>
            </a:r>
            <a:endParaRPr lang="en-US" sz="2400" dirty="0">
              <a:solidFill>
                <a:srgbClr val="002570"/>
              </a:solidFill>
              <a:latin typeface="Times New Roman" panose="02020603050405020304" pitchFamily="18" charset="0"/>
              <a:cs typeface="Times New Roman" panose="02020603050405020304" pitchFamily="18" charset="0"/>
            </a:endParaRPr>
          </a:p>
          <a:p>
            <a:pPr marL="342900" indent="-342900" algn="just">
              <a:spcBef>
                <a:spcPts val="600"/>
              </a:spcBef>
              <a:spcAft>
                <a:spcPts val="600"/>
              </a:spcAft>
              <a:buAutoNum type="arabicPeriod"/>
            </a:pPr>
            <a:r>
              <a:rPr lang="en-US" sz="2400" dirty="0" err="1">
                <a:solidFill>
                  <a:srgbClr val="002570"/>
                </a:solidFill>
                <a:latin typeface="Times New Roman" panose="02020603050405020304" pitchFamily="18" charset="0"/>
                <a:cs typeface="Times New Roman" panose="02020603050405020304" pitchFamily="18" charset="0"/>
              </a:rPr>
              <a:t>Lấy</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mẫu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tại</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cơ</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sở</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sản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xuất</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nhập</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khẩu</a:t>
            </a:r>
            <a:r>
              <a:rPr lang="en-US" sz="2400" dirty="0">
                <a:solidFill>
                  <a:srgbClr val="002570"/>
                </a:solidFill>
                <a:latin typeface="Times New Roman" panose="02020603050405020304" pitchFamily="18" charset="0"/>
                <a:cs typeface="Times New Roman" panose="02020603050405020304" pitchFamily="18" charset="0"/>
              </a:rPr>
              <a:t>/</a:t>
            </a:r>
            <a:r>
              <a:rPr lang="en-US" sz="2400" dirty="0" err="1">
                <a:solidFill>
                  <a:srgbClr val="002570"/>
                </a:solidFill>
                <a:latin typeface="Times New Roman" panose="02020603050405020304" pitchFamily="18" charset="0"/>
                <a:cs typeface="Times New Roman" panose="02020603050405020304" pitchFamily="18" charset="0"/>
              </a:rPr>
              <a:t>dịch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vụ</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bảo</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quản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Cục</a:t>
            </a:r>
            <a:r>
              <a:rPr lang="en-US" sz="2400" dirty="0">
                <a:solidFill>
                  <a:srgbClr val="002570"/>
                </a:solidFill>
                <a:latin typeface="Times New Roman" panose="02020603050405020304" pitchFamily="18" charset="0"/>
                <a:cs typeface="Times New Roman" panose="02020603050405020304" pitchFamily="18" charset="0"/>
              </a:rPr>
              <a:t> QL YDCT </a:t>
            </a:r>
            <a:r>
              <a:rPr lang="en-US" sz="2400" dirty="0" err="1">
                <a:solidFill>
                  <a:srgbClr val="002570"/>
                </a:solidFill>
                <a:latin typeface="Times New Roman" panose="02020603050405020304" pitchFamily="18" charset="0"/>
                <a:cs typeface="Times New Roman" panose="02020603050405020304" pitchFamily="18" charset="0"/>
              </a:rPr>
              <a:t>xác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định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mức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độ</a:t>
            </a:r>
            <a:r>
              <a:rPr lang="en-US" sz="2400" dirty="0">
                <a:solidFill>
                  <a:srgbClr val="002570"/>
                </a:solidFill>
                <a:latin typeface="Times New Roman" panose="02020603050405020304" pitchFamily="18" charset="0"/>
                <a:cs typeface="Times New Roman" panose="02020603050405020304" pitchFamily="18" charset="0"/>
              </a:rPr>
              <a:t>/</a:t>
            </a:r>
            <a:r>
              <a:rPr lang="en-US" sz="2400" dirty="0" err="1">
                <a:solidFill>
                  <a:srgbClr val="002570"/>
                </a:solidFill>
                <a:latin typeface="Times New Roman" panose="02020603050405020304" pitchFamily="18" charset="0"/>
                <a:cs typeface="Times New Roman" panose="02020603050405020304" pitchFamily="18" charset="0"/>
              </a:rPr>
              <a:t>thu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hồi</a:t>
            </a:r>
            <a:endParaRPr lang="en-US" sz="2400" dirty="0">
              <a:solidFill>
                <a:srgbClr val="002570"/>
              </a:solidFill>
              <a:latin typeface="Times New Roman" panose="02020603050405020304" pitchFamily="18" charset="0"/>
              <a:cs typeface="Times New Roman" panose="02020603050405020304" pitchFamily="18" charset="0"/>
            </a:endParaRPr>
          </a:p>
          <a:p>
            <a:pPr marL="342900" indent="-342900" algn="just">
              <a:spcBef>
                <a:spcPts val="600"/>
              </a:spcBef>
              <a:spcAft>
                <a:spcPts val="600"/>
              </a:spcAft>
              <a:buAutoNum type="arabicPeriod"/>
            </a:pPr>
            <a:r>
              <a:rPr lang="en-US" sz="2400" dirty="0" err="1">
                <a:solidFill>
                  <a:srgbClr val="002570"/>
                </a:solidFill>
                <a:latin typeface="Times New Roman" panose="02020603050405020304" pitchFamily="18" charset="0"/>
                <a:cs typeface="Times New Roman" panose="02020603050405020304" pitchFamily="18" charset="0"/>
              </a:rPr>
              <a:t>Thuốc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cổ</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truyền</a:t>
            </a:r>
            <a:r>
              <a:rPr lang="en-US" sz="2400" dirty="0">
                <a:solidFill>
                  <a:srgbClr val="002570"/>
                </a:solidFill>
                <a:latin typeface="Times New Roman" panose="02020603050405020304" pitchFamily="18" charset="0"/>
                <a:cs typeface="Times New Roman" panose="02020603050405020304" pitchFamily="18" charset="0"/>
              </a:rPr>
              <a:t> do </a:t>
            </a:r>
            <a:r>
              <a:rPr lang="en-US" sz="2400" dirty="0" err="1">
                <a:solidFill>
                  <a:srgbClr val="002570"/>
                </a:solidFill>
                <a:latin typeface="Times New Roman" panose="02020603050405020304" pitchFamily="18" charset="0"/>
                <a:cs typeface="Times New Roman" panose="02020603050405020304" pitchFamily="18" charset="0"/>
              </a:rPr>
              <a:t>cơ</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sở</a:t>
            </a:r>
            <a:r>
              <a:rPr lang="en-US" sz="2400" dirty="0">
                <a:solidFill>
                  <a:srgbClr val="002570"/>
                </a:solidFill>
                <a:latin typeface="Times New Roman" panose="02020603050405020304" pitchFamily="18" charset="0"/>
                <a:cs typeface="Times New Roman" panose="02020603050405020304" pitchFamily="18" charset="0"/>
              </a:rPr>
              <a:t> KCB </a:t>
            </a:r>
            <a:r>
              <a:rPr lang="en-US" sz="2400" dirty="0" err="1">
                <a:solidFill>
                  <a:srgbClr val="002570"/>
                </a:solidFill>
                <a:latin typeface="Times New Roman" panose="02020603050405020304" pitchFamily="18" charset="0"/>
                <a:cs typeface="Times New Roman" panose="02020603050405020304" pitchFamily="18" charset="0"/>
              </a:rPr>
              <a:t>sản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xuất</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Cơ</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quan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chuyên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môn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cấp</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tỉnh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xác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định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mức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độ</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thu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hồi</a:t>
            </a:r>
            <a:endParaRPr lang="en-US" sz="2400" dirty="0">
              <a:solidFill>
                <a:srgbClr val="002570"/>
              </a:solidFill>
              <a:latin typeface="Times New Roman" panose="02020603050405020304" pitchFamily="18" charset="0"/>
              <a:cs typeface="Times New Roman" panose="02020603050405020304" pitchFamily="18" charset="0"/>
            </a:endParaRPr>
          </a:p>
          <a:p>
            <a:pPr marL="342900" indent="-342900" algn="just">
              <a:spcBef>
                <a:spcPts val="600"/>
              </a:spcBef>
              <a:spcAft>
                <a:spcPts val="600"/>
              </a:spcAft>
              <a:buAutoNum type="arabicPeriod"/>
            </a:pPr>
            <a:r>
              <a:rPr lang="en-US" sz="2400" dirty="0" err="1">
                <a:solidFill>
                  <a:srgbClr val="002570"/>
                </a:solidFill>
                <a:latin typeface="Times New Roman" panose="02020603050405020304" pitchFamily="18" charset="0"/>
                <a:cs typeface="Times New Roman" panose="02020603050405020304" pitchFamily="18" charset="0"/>
              </a:rPr>
              <a:t>Yêu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cầu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lấy</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mẫu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bổ</a:t>
            </a:r>
            <a:r>
              <a:rPr lang="en-US" sz="2400" dirty="0">
                <a:solidFill>
                  <a:srgbClr val="002570"/>
                </a:solidFill>
                <a:latin typeface="Times New Roman" panose="02020603050405020304" pitchFamily="18" charset="0"/>
                <a:cs typeface="Times New Roman" panose="02020603050405020304" pitchFamily="18" charset="0"/>
              </a:rPr>
              <a:t> sung</a:t>
            </a:r>
          </a:p>
          <a:p>
            <a:pPr marL="342900" indent="-342900" algn="just">
              <a:spcBef>
                <a:spcPts val="600"/>
              </a:spcBef>
              <a:spcAft>
                <a:spcPts val="600"/>
              </a:spcAft>
              <a:buAutoNum type="arabicPeriod"/>
            </a:pPr>
            <a:r>
              <a:rPr lang="en-US" sz="2400" dirty="0" err="1">
                <a:solidFill>
                  <a:srgbClr val="002570"/>
                </a:solidFill>
                <a:latin typeface="Times New Roman" panose="02020603050405020304" pitchFamily="18" charset="0"/>
                <a:cs typeface="Times New Roman" panose="02020603050405020304" pitchFamily="18" charset="0"/>
              </a:rPr>
              <a:t>Xử</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lý</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kết</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quả</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kiểm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nghiệm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mẫu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bổ</a:t>
            </a:r>
            <a:r>
              <a:rPr lang="en-US" sz="2400" dirty="0">
                <a:solidFill>
                  <a:srgbClr val="002570"/>
                </a:solidFill>
                <a:latin typeface="Times New Roman" panose="02020603050405020304" pitchFamily="18" charset="0"/>
                <a:cs typeface="Times New Roman" panose="02020603050405020304" pitchFamily="18" charset="0"/>
              </a:rPr>
              <a:t> sung</a:t>
            </a:r>
            <a:r>
              <a:rPr lang="en-US" dirty="0">
                <a:solidFill>
                  <a:srgbClr val="002570"/>
                </a:solidFill>
                <a:latin typeface="Times New Roman" panose="02020603050405020304" pitchFamily="18" charset="0"/>
                <a:cs typeface="Times New Roman" panose="02020603050405020304" pitchFamily="18" charset="0"/>
              </a:rPr>
              <a:t>.</a:t>
            </a:r>
            <a:endParaRPr lang="vi-VN" dirty="0">
              <a:solidFill>
                <a:srgbClr val="002570"/>
              </a:solidFill>
              <a:latin typeface="Times New Roman" panose="02020603050405020304" pitchFamily="18" charset="0"/>
              <a:cs typeface="Times New Roman" panose="02020603050405020304" pitchFamily="18" charset="0"/>
            </a:endParaRPr>
          </a:p>
        </p:txBody>
      </p:sp>
      <p:pic>
        <p:nvPicPr>
          <p:cNvPr id="1026" name="Picture 2">
            <a:extLst>
              <a:ext uri="{FF2B5EF4-FFF2-40B4-BE49-F238E27FC236}">
                <a16:creationId xmlns:a16="http://schemas.microsoft.com/office/drawing/2014/main" id="{B0BB7EA1-3687-8E6A-B27D-12BA6C43CA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DE5A4A53-D6C0-4BD3-0A5D-F47DB31C3A20}"/>
              </a:ext>
            </a:extLst>
          </p:cNvPr>
          <p:cNvSpPr txBox="1"/>
          <p:nvPr/>
        </p:nvSpPr>
        <p:spPr>
          <a:xfrm>
            <a:off x="1277620" y="159175"/>
            <a:ext cx="10914380" cy="1369606"/>
          </a:xfrm>
          <a:prstGeom prst="rect">
            <a:avLst/>
          </a:prstGeom>
          <a:noFill/>
        </p:spPr>
        <p:txBody>
          <a:bodyPr wrap="square">
            <a:spAutoFit/>
          </a:bodyPr>
          <a:lstStyle/>
          <a:p>
            <a:pPr marL="0" marR="0" lvl="0" indent="0" algn="ctr" defTabSz="914400" rtl="0" eaLnBrk="1" fontAlgn="auto" latinLnBrk="0" hangingPunct="1">
              <a:spcBef>
                <a:spcPts val="0"/>
              </a:spcBef>
              <a:spcAft>
                <a:spcPts val="0"/>
              </a:spcAft>
              <a:buClrTx/>
              <a:buSzTx/>
              <a:buFontTx/>
              <a:buNone/>
              <a:tabLst/>
              <a:defRPr/>
            </a:pP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Chương VI</a:t>
            </a:r>
            <a:r>
              <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QUY ĐỊNH </a:t>
            </a: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VỀ THU HỒI VÀ XỬ LÝ T</a:t>
            </a:r>
            <a:r>
              <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CT, DL </a:t>
            </a: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VI PHẠM</a:t>
            </a:r>
            <a:endPar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endParaRPr>
          </a:p>
          <a:p>
            <a:pPr algn="ctr"/>
            <a:r>
              <a:rPr lang="vi-VN" sz="2800" b="1" dirty="0">
                <a:solidFill>
                  <a:srgbClr val="002570"/>
                </a:solidFill>
                <a:latin typeface="Times New Roman" panose="02020603050405020304" pitchFamily="18" charset="0"/>
                <a:cs typeface="Times New Roman" panose="02020603050405020304" pitchFamily="18" charset="0"/>
              </a:rPr>
              <a:t>Điều 17. Xử lý thuốc cổ truyền không đạt tiêu chuẩn chất lượng </a:t>
            </a:r>
            <a:endParaRPr lang="en-US" sz="2800" b="1" dirty="0">
              <a:solidFill>
                <a:srgbClr val="002570"/>
              </a:solidFill>
              <a:latin typeface="Times New Roman" panose="02020603050405020304" pitchFamily="18" charset="0"/>
              <a:cs typeface="Times New Roman" panose="02020603050405020304" pitchFamily="18" charset="0"/>
            </a:endParaRPr>
          </a:p>
          <a:p>
            <a:pPr algn="ctr"/>
            <a:r>
              <a:rPr lang="vi-VN" sz="2800" b="1" dirty="0">
                <a:solidFill>
                  <a:srgbClr val="002570"/>
                </a:solidFill>
                <a:latin typeface="Times New Roman" panose="02020603050405020304" pitchFamily="18" charset="0"/>
                <a:cs typeface="Times New Roman" panose="02020603050405020304" pitchFamily="18" charset="0"/>
              </a:rPr>
              <a:t>do cơ</a:t>
            </a:r>
            <a:r>
              <a:rPr lang="en-US" sz="2800" b="1" dirty="0">
                <a:solidFill>
                  <a:srgbClr val="002570"/>
                </a:solidFill>
                <a:latin typeface="Times New Roman" panose="02020603050405020304" pitchFamily="18" charset="0"/>
                <a:cs typeface="Times New Roman" panose="02020603050405020304" pitchFamily="18" charset="0"/>
              </a:rPr>
              <a:t> </a:t>
            </a:r>
            <a:r>
              <a:rPr lang="vi-VN" sz="2800" b="1" dirty="0">
                <a:solidFill>
                  <a:srgbClr val="002570"/>
                </a:solidFill>
                <a:latin typeface="Times New Roman" panose="02020603050405020304" pitchFamily="18" charset="0"/>
                <a:cs typeface="Times New Roman" panose="02020603050405020304" pitchFamily="18" charset="0"/>
              </a:rPr>
              <a:t>sở kiểm nghiệm nhà nước thông báo</a:t>
            </a:r>
          </a:p>
        </p:txBody>
      </p:sp>
      <p:sp>
        <p:nvSpPr>
          <p:cNvPr id="5" name="Rectangle: Rounded Corners 4">
            <a:extLst>
              <a:ext uri="{FF2B5EF4-FFF2-40B4-BE49-F238E27FC236}">
                <a16:creationId xmlns:a16="http://schemas.microsoft.com/office/drawing/2014/main" id="{5DFCCE09-36CE-001E-2B15-0F3549075775}"/>
              </a:ext>
            </a:extLst>
          </p:cNvPr>
          <p:cNvSpPr/>
          <p:nvPr/>
        </p:nvSpPr>
        <p:spPr>
          <a:xfrm>
            <a:off x="681789" y="1972402"/>
            <a:ext cx="10914380" cy="4682896"/>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100"/>
          </a:p>
        </p:txBody>
      </p:sp>
    </p:spTree>
    <p:extLst>
      <p:ext uri="{BB962C8B-B14F-4D97-AF65-F5344CB8AC3E}">
        <p14:creationId xmlns:p14="http://schemas.microsoft.com/office/powerpoint/2010/main" val="24052604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07775-7758-81BD-6CD3-B624E6F034A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20CAC2C-7852-8098-DF44-A6BC1DAED4A3}"/>
              </a:ext>
            </a:extLst>
          </p:cNvPr>
          <p:cNvSpPr txBox="1"/>
          <p:nvPr/>
        </p:nvSpPr>
        <p:spPr>
          <a:xfrm>
            <a:off x="880202" y="2565333"/>
            <a:ext cx="10517553" cy="2318199"/>
          </a:xfrm>
          <a:prstGeom prst="rect">
            <a:avLst/>
          </a:prstGeom>
          <a:noFill/>
        </p:spPr>
        <p:txBody>
          <a:bodyPr wrap="square">
            <a:spAutoFit/>
          </a:bodyPr>
          <a:lstStyle/>
          <a:p>
            <a:pPr algn="just">
              <a:lnSpc>
                <a:spcPct val="114000"/>
              </a:lnSpc>
              <a:spcBef>
                <a:spcPts val="300"/>
              </a:spcBef>
              <a:spcAft>
                <a:spcPts val="300"/>
              </a:spcAft>
            </a:pPr>
            <a:r>
              <a:rPr lang="en-US" sz="2400" dirty="0">
                <a:solidFill>
                  <a:srgbClr val="002570"/>
                </a:solidFill>
                <a:latin typeface="Times New Roman" panose="02020603050405020304" pitchFamily="18" charset="0"/>
                <a:cs typeface="Times New Roman" panose="02020603050405020304" pitchFamily="18" charset="0"/>
              </a:rPr>
              <a:t>1. C</a:t>
            </a:r>
            <a:r>
              <a:rPr lang="vi-VN" sz="2400" dirty="0">
                <a:solidFill>
                  <a:srgbClr val="002570"/>
                </a:solidFill>
                <a:latin typeface="Times New Roman" panose="02020603050405020304" pitchFamily="18" charset="0"/>
                <a:cs typeface="Times New Roman" panose="02020603050405020304" pitchFamily="18" charset="0"/>
              </a:rPr>
              <a:t>ơ quan chuyên môn về y tế</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thuộc UBND cấp tỉnh tiến hành niêm phong tại cơ sở đã lấy mẫu;</a:t>
            </a:r>
          </a:p>
          <a:p>
            <a:pPr algn="just">
              <a:lnSpc>
                <a:spcPct val="114000"/>
              </a:lnSpc>
              <a:spcBef>
                <a:spcPts val="300"/>
              </a:spcBef>
              <a:spcAft>
                <a:spcPts val="300"/>
              </a:spcAft>
            </a:pPr>
            <a:r>
              <a:rPr lang="vi-VN" sz="2400" dirty="0">
                <a:solidFill>
                  <a:srgbClr val="002570"/>
                </a:solidFill>
                <a:latin typeface="Times New Roman" panose="02020603050405020304" pitchFamily="18" charset="0"/>
                <a:cs typeface="Times New Roman" panose="02020603050405020304" pitchFamily="18" charset="0"/>
              </a:rPr>
              <a:t>2. Trong thời hạn 48 giờ kể từ thời điểm nhận được </a:t>
            </a:r>
            <a:r>
              <a:rPr lang="en-US" sz="2400" dirty="0" err="1">
                <a:solidFill>
                  <a:srgbClr val="002570"/>
                </a:solidFill>
                <a:latin typeface="Times New Roman" panose="02020603050405020304" pitchFamily="18" charset="0"/>
                <a:cs typeface="Times New Roman" panose="02020603050405020304" pitchFamily="18" charset="0"/>
              </a:rPr>
              <a:t>phiếu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kiểm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nghiệm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yêu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cầu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cơ</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sở</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kinh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doanh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báo</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cáo</a:t>
            </a:r>
            <a:r>
              <a:rPr lang="en-US" sz="2400" dirty="0">
                <a:solidFill>
                  <a:srgbClr val="002570"/>
                </a:solidFill>
                <a:latin typeface="Times New Roman" panose="02020603050405020304" pitchFamily="18" charset="0"/>
                <a:cs typeface="Times New Roman" panose="02020603050405020304" pitchFamily="18" charset="0"/>
              </a:rPr>
              <a:t>/</a:t>
            </a:r>
            <a:r>
              <a:rPr lang="en-US" sz="2400" dirty="0" err="1">
                <a:solidFill>
                  <a:srgbClr val="002570"/>
                </a:solidFill>
                <a:latin typeface="Times New Roman" panose="02020603050405020304" pitchFamily="18" charset="0"/>
                <a:cs typeface="Times New Roman" panose="02020603050405020304" pitchFamily="18" charset="0"/>
              </a:rPr>
              <a:t>lấy</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mẫu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bổ</a:t>
            </a:r>
            <a:r>
              <a:rPr lang="en-US" sz="2400" dirty="0">
                <a:solidFill>
                  <a:srgbClr val="002570"/>
                </a:solidFill>
                <a:latin typeface="Times New Roman" panose="02020603050405020304" pitchFamily="18" charset="0"/>
                <a:cs typeface="Times New Roman" panose="02020603050405020304" pitchFamily="18" charset="0"/>
              </a:rPr>
              <a:t> sung</a:t>
            </a:r>
          </a:p>
          <a:p>
            <a:pPr algn="just">
              <a:lnSpc>
                <a:spcPct val="114000"/>
              </a:lnSpc>
              <a:spcBef>
                <a:spcPts val="300"/>
              </a:spcBef>
              <a:spcAft>
                <a:spcPts val="300"/>
              </a:spcAft>
            </a:pPr>
            <a:r>
              <a:rPr lang="en-US" sz="2400" dirty="0">
                <a:solidFill>
                  <a:srgbClr val="002570"/>
                </a:solidFill>
                <a:latin typeface="Times New Roman" panose="02020603050405020304" pitchFamily="18" charset="0"/>
                <a:cs typeface="Times New Roman" panose="02020603050405020304" pitchFamily="18" charset="0"/>
              </a:rPr>
              <a:t>3. </a:t>
            </a:r>
            <a:r>
              <a:rPr lang="en-US" sz="2400" dirty="0" err="1">
                <a:solidFill>
                  <a:srgbClr val="002570"/>
                </a:solidFill>
                <a:latin typeface="Times New Roman" panose="02020603050405020304" pitchFamily="18" charset="0"/>
                <a:cs typeface="Times New Roman" panose="02020603050405020304" pitchFamily="18" charset="0"/>
              </a:rPr>
              <a:t>Xử</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lý</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căn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cứ</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kết</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quả</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kiểm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nghiệm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mẫu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bổ</a:t>
            </a:r>
            <a:r>
              <a:rPr lang="en-US" sz="2400" dirty="0">
                <a:solidFill>
                  <a:srgbClr val="002570"/>
                </a:solidFill>
                <a:latin typeface="Times New Roman" panose="02020603050405020304" pitchFamily="18" charset="0"/>
                <a:cs typeface="Times New Roman" panose="02020603050405020304" pitchFamily="18" charset="0"/>
              </a:rPr>
              <a:t> sung</a:t>
            </a:r>
          </a:p>
        </p:txBody>
      </p:sp>
      <p:pic>
        <p:nvPicPr>
          <p:cNvPr id="1026" name="Picture 2">
            <a:extLst>
              <a:ext uri="{FF2B5EF4-FFF2-40B4-BE49-F238E27FC236}">
                <a16:creationId xmlns:a16="http://schemas.microsoft.com/office/drawing/2014/main" id="{6BC9797D-61FD-3BDE-A54D-3D16E63AE4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4A0BF9A5-A9EA-40B8-1F33-229EB223DE1C}"/>
              </a:ext>
            </a:extLst>
          </p:cNvPr>
          <p:cNvSpPr txBox="1"/>
          <p:nvPr/>
        </p:nvSpPr>
        <p:spPr>
          <a:xfrm>
            <a:off x="1277620" y="159175"/>
            <a:ext cx="10914380" cy="1369606"/>
          </a:xfrm>
          <a:prstGeom prst="rect">
            <a:avLst/>
          </a:prstGeom>
          <a:noFill/>
        </p:spPr>
        <p:txBody>
          <a:bodyPr wrap="square">
            <a:spAutoFit/>
          </a:bodyPr>
          <a:lstStyle/>
          <a:p>
            <a:pPr marL="0" marR="0" lvl="0" indent="0" algn="ctr" defTabSz="914400" rtl="0" eaLnBrk="1" fontAlgn="auto" latinLnBrk="0" hangingPunct="1">
              <a:spcBef>
                <a:spcPts val="0"/>
              </a:spcBef>
              <a:spcAft>
                <a:spcPts val="0"/>
              </a:spcAft>
              <a:buClrTx/>
              <a:buSzTx/>
              <a:buFontTx/>
              <a:buNone/>
              <a:tabLst/>
              <a:defRPr/>
            </a:pP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Chương VI</a:t>
            </a:r>
            <a:r>
              <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QUY ĐỊNH </a:t>
            </a: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VỀ THU HỒI VÀ XỬ LÝ T</a:t>
            </a:r>
            <a:r>
              <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CT, DL </a:t>
            </a: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VI PHẠM</a:t>
            </a:r>
            <a:endPar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endParaRPr>
          </a:p>
          <a:p>
            <a:pPr algn="ctr"/>
            <a:r>
              <a:rPr lang="vi-VN" sz="2800" b="1" dirty="0">
                <a:solidFill>
                  <a:srgbClr val="002570"/>
                </a:solidFill>
                <a:latin typeface="Times New Roman" panose="02020603050405020304" pitchFamily="18" charset="0"/>
                <a:cs typeface="Times New Roman" panose="02020603050405020304" pitchFamily="18" charset="0"/>
              </a:rPr>
              <a:t>Điều 18. Xử lý vị thuốc cổ truyền, dược liệu không đạt tiêu chuẩn</a:t>
            </a:r>
            <a:endParaRPr lang="en-US" sz="2800" b="1" dirty="0">
              <a:solidFill>
                <a:srgbClr val="002570"/>
              </a:solidFill>
              <a:latin typeface="Times New Roman" panose="02020603050405020304" pitchFamily="18" charset="0"/>
              <a:cs typeface="Times New Roman" panose="02020603050405020304" pitchFamily="18" charset="0"/>
            </a:endParaRPr>
          </a:p>
          <a:p>
            <a:pPr algn="ctr"/>
            <a:r>
              <a:rPr lang="vi-VN" sz="2800" b="1" dirty="0">
                <a:solidFill>
                  <a:srgbClr val="002570"/>
                </a:solidFill>
                <a:latin typeface="Times New Roman" panose="02020603050405020304" pitchFamily="18" charset="0"/>
                <a:cs typeface="Times New Roman" panose="02020603050405020304" pitchFamily="18" charset="0"/>
              </a:rPr>
              <a:t>chất</a:t>
            </a:r>
            <a:r>
              <a:rPr lang="en-US" sz="2800" b="1" dirty="0">
                <a:solidFill>
                  <a:srgbClr val="002570"/>
                </a:solidFill>
                <a:latin typeface="Times New Roman" panose="02020603050405020304" pitchFamily="18" charset="0"/>
                <a:cs typeface="Times New Roman" panose="02020603050405020304" pitchFamily="18" charset="0"/>
              </a:rPr>
              <a:t> </a:t>
            </a:r>
            <a:r>
              <a:rPr lang="vi-VN" sz="2800" b="1" dirty="0">
                <a:solidFill>
                  <a:srgbClr val="002570"/>
                </a:solidFill>
                <a:latin typeface="Times New Roman" panose="02020603050405020304" pitchFamily="18" charset="0"/>
                <a:cs typeface="Times New Roman" panose="02020603050405020304" pitchFamily="18" charset="0"/>
              </a:rPr>
              <a:t>lượng do cơ sở kiểm nghiệm nhà nước thông báo</a:t>
            </a:r>
          </a:p>
        </p:txBody>
      </p:sp>
      <p:sp>
        <p:nvSpPr>
          <p:cNvPr id="5" name="Rectangle: Rounded Corners 4">
            <a:extLst>
              <a:ext uri="{FF2B5EF4-FFF2-40B4-BE49-F238E27FC236}">
                <a16:creationId xmlns:a16="http://schemas.microsoft.com/office/drawing/2014/main" id="{0EEBBA22-42D2-81E5-1CCC-D749A8A312AE}"/>
              </a:ext>
            </a:extLst>
          </p:cNvPr>
          <p:cNvSpPr/>
          <p:nvPr/>
        </p:nvSpPr>
        <p:spPr>
          <a:xfrm>
            <a:off x="681789" y="2222339"/>
            <a:ext cx="10914380" cy="2997843"/>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100"/>
          </a:p>
        </p:txBody>
      </p:sp>
    </p:spTree>
    <p:extLst>
      <p:ext uri="{BB962C8B-B14F-4D97-AF65-F5344CB8AC3E}">
        <p14:creationId xmlns:p14="http://schemas.microsoft.com/office/powerpoint/2010/main" val="39141513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83B0A3-9D36-62F4-74D3-4FE62007886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9500018-2243-9E87-4EEA-927AF81281E7}"/>
              </a:ext>
            </a:extLst>
          </p:cNvPr>
          <p:cNvSpPr txBox="1"/>
          <p:nvPr/>
        </p:nvSpPr>
        <p:spPr>
          <a:xfrm>
            <a:off x="762319" y="2090364"/>
            <a:ext cx="10667359" cy="3621889"/>
          </a:xfrm>
          <a:prstGeom prst="rect">
            <a:avLst/>
          </a:prstGeom>
          <a:noFill/>
        </p:spPr>
        <p:txBody>
          <a:bodyPr wrap="square">
            <a:spAutoFit/>
          </a:bodyPr>
          <a:lstStyle/>
          <a:p>
            <a:pPr marL="457200" indent="-457200" algn="just">
              <a:lnSpc>
                <a:spcPct val="114000"/>
              </a:lnSpc>
              <a:spcBef>
                <a:spcPts val="600"/>
              </a:spcBef>
              <a:spcAft>
                <a:spcPts val="600"/>
              </a:spcAft>
              <a:buAutoNum type="arabicPeriod"/>
            </a:pPr>
            <a:r>
              <a:rPr lang="en-US" sz="2400" dirty="0" err="1">
                <a:solidFill>
                  <a:srgbClr val="002570"/>
                </a:solidFill>
                <a:latin typeface="Times New Roman" panose="02020603050405020304" pitchFamily="18" charset="0"/>
                <a:cs typeface="Times New Roman" panose="02020603050405020304" pitchFamily="18" charset="0"/>
              </a:rPr>
              <a:t>Các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trường</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hợp</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phải</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tiêu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hủy</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hết</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hạn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hư</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hỏng</a:t>
            </a:r>
            <a:r>
              <a:rPr lang="en-US" sz="2400" dirty="0">
                <a:solidFill>
                  <a:srgbClr val="002570"/>
                </a:solidFill>
                <a:latin typeface="Times New Roman" panose="02020603050405020304" pitchFamily="18" charset="0"/>
                <a:cs typeface="Times New Roman" panose="02020603050405020304" pitchFamily="18" charset="0"/>
              </a:rPr>
              <a:t>, vi </a:t>
            </a:r>
            <a:r>
              <a:rPr lang="en-US" sz="2400" dirty="0" err="1">
                <a:solidFill>
                  <a:srgbClr val="002570"/>
                </a:solidFill>
                <a:latin typeface="Times New Roman" panose="02020603050405020304" pitchFamily="18" charset="0"/>
                <a:cs typeface="Times New Roman" panose="02020603050405020304" pitchFamily="18" charset="0"/>
              </a:rPr>
              <a:t>phạm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mức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độ</a:t>
            </a:r>
            <a:r>
              <a:rPr lang="en-US" sz="2400" dirty="0">
                <a:solidFill>
                  <a:srgbClr val="002570"/>
                </a:solidFill>
                <a:latin typeface="Times New Roman" panose="02020603050405020304" pitchFamily="18" charset="0"/>
                <a:cs typeface="Times New Roman" panose="02020603050405020304" pitchFamily="18" charset="0"/>
              </a:rPr>
              <a:t> 1/2/3 </a:t>
            </a:r>
            <a:r>
              <a:rPr lang="en-US" sz="2400" dirty="0" err="1">
                <a:solidFill>
                  <a:srgbClr val="002570"/>
                </a:solidFill>
                <a:latin typeface="Times New Roman" panose="02020603050405020304" pitchFamily="18" charset="0"/>
                <a:cs typeface="Times New Roman" panose="02020603050405020304" pitchFamily="18" charset="0"/>
              </a:rPr>
              <a:t>không</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khắc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phục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được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giả</a:t>
            </a:r>
            <a:r>
              <a:rPr lang="en-US" sz="2400" dirty="0">
                <a:solidFill>
                  <a:srgbClr val="002570"/>
                </a:solidFill>
                <a:latin typeface="Times New Roman" panose="02020603050405020304" pitchFamily="18" charset="0"/>
                <a:cs typeface="Times New Roman" panose="02020603050405020304" pitchFamily="18" charset="0"/>
              </a:rPr>
              <a:t>/</a:t>
            </a:r>
            <a:r>
              <a:rPr lang="en-US" sz="2400" dirty="0" err="1">
                <a:solidFill>
                  <a:srgbClr val="002570"/>
                </a:solidFill>
                <a:latin typeface="Times New Roman" panose="02020603050405020304" pitchFamily="18" charset="0"/>
                <a:cs typeface="Times New Roman" panose="02020603050405020304" pitchFamily="18" charset="0"/>
              </a:rPr>
              <a:t>không</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rõ</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nguồn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gốc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xuất</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xứ</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nguyên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liệu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không</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đạt</a:t>
            </a:r>
            <a:r>
              <a:rPr lang="en-US" sz="2400" dirty="0">
                <a:solidFill>
                  <a:srgbClr val="002570"/>
                </a:solidFill>
                <a:latin typeface="Times New Roman" panose="02020603050405020304" pitchFamily="18" charset="0"/>
                <a:cs typeface="Times New Roman" panose="02020603050405020304" pitchFamily="18" charset="0"/>
              </a:rPr>
              <a:t>)</a:t>
            </a:r>
          </a:p>
          <a:p>
            <a:pPr marL="457200" indent="-457200" algn="just">
              <a:lnSpc>
                <a:spcPct val="114000"/>
              </a:lnSpc>
              <a:spcBef>
                <a:spcPts val="600"/>
              </a:spcBef>
              <a:spcAft>
                <a:spcPts val="600"/>
              </a:spcAft>
              <a:buAutoNum type="arabicPeriod"/>
            </a:pPr>
            <a:r>
              <a:rPr lang="en-US" sz="2400" dirty="0" err="1">
                <a:solidFill>
                  <a:srgbClr val="002570"/>
                </a:solidFill>
                <a:latin typeface="Times New Roman" panose="02020603050405020304" pitchFamily="18" charset="0"/>
                <a:cs typeface="Times New Roman" panose="02020603050405020304" pitchFamily="18" charset="0"/>
              </a:rPr>
              <a:t>Hủy</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tại</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cơ</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sở</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sản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xuất</a:t>
            </a:r>
            <a:r>
              <a:rPr lang="en-US" sz="2400" dirty="0">
                <a:solidFill>
                  <a:srgbClr val="002570"/>
                </a:solidFill>
                <a:latin typeface="Times New Roman" panose="02020603050405020304" pitchFamily="18" charset="0"/>
                <a:cs typeface="Times New Roman" panose="02020603050405020304" pitchFamily="18" charset="0"/>
              </a:rPr>
              <a:t>/</a:t>
            </a:r>
            <a:r>
              <a:rPr lang="en-US" sz="2400" dirty="0" err="1">
                <a:solidFill>
                  <a:srgbClr val="002570"/>
                </a:solidFill>
                <a:latin typeface="Times New Roman" panose="02020603050405020304" pitchFamily="18" charset="0"/>
                <a:cs typeface="Times New Roman" panose="02020603050405020304" pitchFamily="18" charset="0"/>
              </a:rPr>
              <a:t>nhập</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khẩu</a:t>
            </a:r>
            <a:r>
              <a:rPr lang="en-US" sz="2400" dirty="0">
                <a:solidFill>
                  <a:srgbClr val="002570"/>
                </a:solidFill>
                <a:latin typeface="Times New Roman" panose="02020603050405020304" pitchFamily="18" charset="0"/>
                <a:cs typeface="Times New Roman" panose="02020603050405020304" pitchFamily="18" charset="0"/>
              </a:rPr>
              <a:t>/</a:t>
            </a:r>
            <a:r>
              <a:rPr lang="en-US" sz="2400" dirty="0" err="1">
                <a:solidFill>
                  <a:srgbClr val="002570"/>
                </a:solidFill>
                <a:latin typeface="Times New Roman" panose="02020603050405020304" pitchFamily="18" charset="0"/>
                <a:cs typeface="Times New Roman" panose="02020603050405020304" pitchFamily="18" charset="0"/>
              </a:rPr>
              <a:t>bán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buôn</a:t>
            </a:r>
            <a:r>
              <a:rPr lang="en-US" sz="2400" dirty="0">
                <a:solidFill>
                  <a:srgbClr val="002570"/>
                </a:solidFill>
                <a:latin typeface="Times New Roman" panose="02020603050405020304" pitchFamily="18" charset="0"/>
                <a:cs typeface="Times New Roman" panose="02020603050405020304" pitchFamily="18" charset="0"/>
              </a:rPr>
              <a:t>/</a:t>
            </a:r>
            <a:r>
              <a:rPr lang="en-US" sz="2400" dirty="0" err="1">
                <a:solidFill>
                  <a:srgbClr val="002570"/>
                </a:solidFill>
                <a:latin typeface="Times New Roman" panose="02020603050405020304" pitchFamily="18" charset="0"/>
                <a:cs typeface="Times New Roman" panose="02020603050405020304" pitchFamily="18" charset="0"/>
              </a:rPr>
              <a:t>kiểm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nghiệm</a:t>
            </a:r>
            <a:r>
              <a:rPr lang="en-US" sz="2400" dirty="0">
                <a:solidFill>
                  <a:srgbClr val="002570"/>
                </a:solidFill>
                <a:latin typeface="Times New Roman" panose="02020603050405020304" pitchFamily="18" charset="0"/>
                <a:cs typeface="Times New Roman" panose="02020603050405020304" pitchFamily="18" charset="0"/>
              </a:rPr>
              <a:t>/</a:t>
            </a:r>
            <a:r>
              <a:rPr lang="en-US" sz="2400" dirty="0" err="1">
                <a:solidFill>
                  <a:srgbClr val="002570"/>
                </a:solidFill>
                <a:latin typeface="Times New Roman" panose="02020603050405020304" pitchFamily="18" charset="0"/>
                <a:cs typeface="Times New Roman" panose="02020603050405020304" pitchFamily="18" charset="0"/>
              </a:rPr>
              <a:t>bệnh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viện</a:t>
            </a:r>
            <a:r>
              <a:rPr lang="en-US" sz="2400" dirty="0">
                <a:solidFill>
                  <a:srgbClr val="002570"/>
                </a:solidFill>
                <a:latin typeface="Times New Roman" panose="02020603050405020304" pitchFamily="18" charset="0"/>
                <a:cs typeface="Times New Roman" panose="02020603050405020304" pitchFamily="18" charset="0"/>
              </a:rPr>
              <a:t>.</a:t>
            </a:r>
          </a:p>
          <a:p>
            <a:pPr marL="457200" indent="-457200" algn="just">
              <a:lnSpc>
                <a:spcPct val="114000"/>
              </a:lnSpc>
              <a:spcBef>
                <a:spcPts val="600"/>
              </a:spcBef>
              <a:spcAft>
                <a:spcPts val="600"/>
              </a:spcAft>
              <a:buAutoNum type="arabicPeriod"/>
            </a:pPr>
            <a:r>
              <a:rPr lang="en-US" sz="2400" dirty="0" err="1">
                <a:solidFill>
                  <a:srgbClr val="002570"/>
                </a:solidFill>
                <a:latin typeface="Times New Roman" panose="02020603050405020304" pitchFamily="18" charset="0"/>
                <a:cs typeface="Times New Roman" panose="02020603050405020304" pitchFamily="18" charset="0"/>
              </a:rPr>
              <a:t>Thời</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hạn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xử</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lý</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thuốc</a:t>
            </a:r>
            <a:r>
              <a:rPr lang="en-US" sz="2400" dirty="0">
                <a:solidFill>
                  <a:srgbClr val="002570"/>
                </a:solidFill>
                <a:latin typeface="Times New Roman" panose="02020603050405020304" pitchFamily="18" charset="0"/>
                <a:cs typeface="Times New Roman" panose="02020603050405020304" pitchFamily="18" charset="0"/>
              </a:rPr>
              <a:t> CT, DL </a:t>
            </a:r>
            <a:r>
              <a:rPr lang="en-US" sz="2400" dirty="0" err="1">
                <a:solidFill>
                  <a:srgbClr val="002570"/>
                </a:solidFill>
                <a:latin typeface="Times New Roman" panose="02020603050405020304" pitchFamily="18" charset="0"/>
                <a:cs typeface="Times New Roman" panose="02020603050405020304" pitchFamily="18" charset="0"/>
              </a:rPr>
              <a:t>thu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hồi</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không</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quá</a:t>
            </a:r>
            <a:r>
              <a:rPr lang="en-US" sz="2400" dirty="0">
                <a:solidFill>
                  <a:srgbClr val="002570"/>
                </a:solidFill>
                <a:latin typeface="Times New Roman" panose="02020603050405020304" pitchFamily="18" charset="0"/>
                <a:cs typeface="Times New Roman" panose="02020603050405020304" pitchFamily="18" charset="0"/>
              </a:rPr>
              <a:t> 12 </a:t>
            </a:r>
            <a:r>
              <a:rPr lang="en-US" sz="2400" dirty="0" err="1">
                <a:solidFill>
                  <a:srgbClr val="002570"/>
                </a:solidFill>
                <a:latin typeface="Times New Roman" panose="02020603050405020304" pitchFamily="18" charset="0"/>
                <a:cs typeface="Times New Roman" panose="02020603050405020304" pitchFamily="18" charset="0"/>
              </a:rPr>
              <a:t>tháng</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kể</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từ</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thời</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điểm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hoàn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thành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việc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thu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hồi</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theo</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quy</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định</a:t>
            </a:r>
            <a:r>
              <a:rPr lang="en-US" sz="2400" dirty="0">
                <a:solidFill>
                  <a:srgbClr val="002570"/>
                </a:solidFill>
                <a:latin typeface="Times New Roman" panose="02020603050405020304" pitchFamily="18" charset="0"/>
                <a:cs typeface="Times New Roman" panose="02020603050405020304" pitchFamily="18" charset="0"/>
              </a:rPr>
              <a:t>.</a:t>
            </a:r>
          </a:p>
          <a:p>
            <a:pPr marL="457200" indent="-457200" algn="just">
              <a:lnSpc>
                <a:spcPct val="114000"/>
              </a:lnSpc>
              <a:spcBef>
                <a:spcPts val="600"/>
              </a:spcBef>
              <a:spcAft>
                <a:spcPts val="600"/>
              </a:spcAft>
              <a:buAutoNum type="arabicPeriod"/>
            </a:pPr>
            <a:r>
              <a:rPr lang="vi-VN" sz="2400" dirty="0">
                <a:solidFill>
                  <a:srgbClr val="002570"/>
                </a:solidFill>
                <a:latin typeface="Times New Roman" panose="02020603050405020304" pitchFamily="18" charset="0"/>
                <a:cs typeface="Times New Roman" panose="02020603050405020304" pitchFamily="18" charset="0"/>
              </a:rPr>
              <a:t>Thuốc cổ truyền vi phạm được phép khắc phục hoặc tái xuất</a:t>
            </a:r>
          </a:p>
          <a:p>
            <a:pPr marL="457200" indent="-457200" algn="just">
              <a:lnSpc>
                <a:spcPct val="114000"/>
              </a:lnSpc>
              <a:spcBef>
                <a:spcPts val="600"/>
              </a:spcBef>
              <a:spcAft>
                <a:spcPts val="600"/>
              </a:spcAft>
              <a:buAutoNum type="arabicPeriod"/>
            </a:pPr>
            <a:r>
              <a:rPr lang="en-US" sz="2400" dirty="0" err="1">
                <a:solidFill>
                  <a:srgbClr val="002570"/>
                </a:solidFill>
                <a:latin typeface="Times New Roman" panose="02020603050405020304" pitchFamily="18" charset="0"/>
                <a:cs typeface="Times New Roman" panose="02020603050405020304" pitchFamily="18" charset="0"/>
              </a:rPr>
              <a:t>Vị</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thuốc</a:t>
            </a:r>
            <a:r>
              <a:rPr lang="en-US" sz="2400" dirty="0">
                <a:solidFill>
                  <a:srgbClr val="002570"/>
                </a:solidFill>
                <a:latin typeface="Times New Roman" panose="02020603050405020304" pitchFamily="18" charset="0"/>
                <a:cs typeface="Times New Roman" panose="02020603050405020304" pitchFamily="18" charset="0"/>
              </a:rPr>
              <a:t> CT, DL </a:t>
            </a:r>
            <a:r>
              <a:rPr lang="en-US" sz="2400" dirty="0" err="1">
                <a:solidFill>
                  <a:srgbClr val="002570"/>
                </a:solidFill>
                <a:latin typeface="Times New Roman" panose="02020603050405020304" pitchFamily="18" charset="0"/>
                <a:cs typeface="Times New Roman" panose="02020603050405020304" pitchFamily="18" charset="0"/>
              </a:rPr>
              <a:t>bị</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thu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hồi</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được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phép</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khắc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phục</a:t>
            </a:r>
            <a:r>
              <a:rPr lang="en-US" sz="2400" dirty="0">
                <a:solidFill>
                  <a:srgbClr val="002570"/>
                </a:solidFill>
                <a:latin typeface="Times New Roman" panose="02020603050405020304" pitchFamily="18" charset="0"/>
                <a:cs typeface="Times New Roman" panose="02020603050405020304" pitchFamily="18" charset="0"/>
              </a:rPr>
              <a:t>/</a:t>
            </a:r>
            <a:r>
              <a:rPr lang="en-US" sz="2400" dirty="0" err="1">
                <a:solidFill>
                  <a:srgbClr val="002570"/>
                </a:solidFill>
                <a:latin typeface="Times New Roman" panose="02020603050405020304" pitchFamily="18" charset="0"/>
                <a:cs typeface="Times New Roman" panose="02020603050405020304" pitchFamily="18" charset="0"/>
              </a:rPr>
              <a:t>tái</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sử</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dụng</a:t>
            </a:r>
            <a:r>
              <a:rPr lang="en-US" sz="2400" dirty="0">
                <a:solidFill>
                  <a:srgbClr val="002570"/>
                </a:solidFill>
                <a:latin typeface="Times New Roman" panose="02020603050405020304" pitchFamily="18" charset="0"/>
                <a:cs typeface="Times New Roman" panose="02020603050405020304" pitchFamily="18" charset="0"/>
              </a:rPr>
              <a:t>.</a:t>
            </a:r>
          </a:p>
        </p:txBody>
      </p:sp>
      <p:pic>
        <p:nvPicPr>
          <p:cNvPr id="1026" name="Picture 2">
            <a:extLst>
              <a:ext uri="{FF2B5EF4-FFF2-40B4-BE49-F238E27FC236}">
                <a16:creationId xmlns:a16="http://schemas.microsoft.com/office/drawing/2014/main" id="{16914699-BD49-4E3B-3A9A-2A3851EE63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BB5EC510-E5EE-28D2-2800-5A9B40CE69EE}"/>
              </a:ext>
            </a:extLst>
          </p:cNvPr>
          <p:cNvSpPr txBox="1"/>
          <p:nvPr/>
        </p:nvSpPr>
        <p:spPr>
          <a:xfrm>
            <a:off x="1277620" y="159175"/>
            <a:ext cx="10914380" cy="892552"/>
          </a:xfrm>
          <a:prstGeom prst="rect">
            <a:avLst/>
          </a:prstGeom>
          <a:noFill/>
        </p:spPr>
        <p:txBody>
          <a:bodyPr wrap="square">
            <a:spAutoFit/>
          </a:bodyPr>
          <a:lstStyle/>
          <a:p>
            <a:pPr marL="0" marR="0" lvl="0" indent="0" algn="ctr" defTabSz="914400" rtl="0" eaLnBrk="1" fontAlgn="auto" latinLnBrk="0" hangingPunct="1">
              <a:spcBef>
                <a:spcPts val="0"/>
              </a:spcBef>
              <a:spcAft>
                <a:spcPts val="0"/>
              </a:spcAft>
              <a:buClrTx/>
              <a:buSzTx/>
              <a:buFontTx/>
              <a:buNone/>
              <a:tabLst/>
              <a:defRPr/>
            </a:pP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Chương VI</a:t>
            </a:r>
            <a:r>
              <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QUY ĐỊNH </a:t>
            </a: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VỀ THU HỒI VÀ XỬ LÝ T</a:t>
            </a:r>
            <a:r>
              <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CT, DL </a:t>
            </a: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VI PHẠM</a:t>
            </a:r>
            <a:endPar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endParaRPr>
          </a:p>
          <a:p>
            <a:pPr algn="ctr"/>
            <a:r>
              <a:rPr lang="vi-VN" sz="2800" b="1" dirty="0">
                <a:solidFill>
                  <a:srgbClr val="002570"/>
                </a:solidFill>
                <a:latin typeface="Times New Roman" panose="02020603050405020304" pitchFamily="18" charset="0"/>
                <a:cs typeface="Times New Roman" panose="02020603050405020304" pitchFamily="18" charset="0"/>
              </a:rPr>
              <a:t>Điều 19. Hủy thuốc cổ truyền, vị thuốc cổ truyền, dược liệu</a:t>
            </a:r>
          </a:p>
        </p:txBody>
      </p:sp>
      <p:sp>
        <p:nvSpPr>
          <p:cNvPr id="4" name="Rectangle: Rounded Corners 3">
            <a:extLst>
              <a:ext uri="{FF2B5EF4-FFF2-40B4-BE49-F238E27FC236}">
                <a16:creationId xmlns:a16="http://schemas.microsoft.com/office/drawing/2014/main" id="{F7E227F6-2D6A-FB85-9492-BEEA43370A46}"/>
              </a:ext>
            </a:extLst>
          </p:cNvPr>
          <p:cNvSpPr/>
          <p:nvPr/>
        </p:nvSpPr>
        <p:spPr>
          <a:xfrm>
            <a:off x="681789" y="1972402"/>
            <a:ext cx="10914380" cy="4000135"/>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100"/>
          </a:p>
        </p:txBody>
      </p:sp>
    </p:spTree>
    <p:extLst>
      <p:ext uri="{BB962C8B-B14F-4D97-AF65-F5344CB8AC3E}">
        <p14:creationId xmlns:p14="http://schemas.microsoft.com/office/powerpoint/2010/main" val="13646645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3BFAD6-0499-6AB0-429C-C7049411ADF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10EE607-DE04-4837-69F1-164E1D48BFF5}"/>
              </a:ext>
            </a:extLst>
          </p:cNvPr>
          <p:cNvSpPr txBox="1"/>
          <p:nvPr/>
        </p:nvSpPr>
        <p:spPr>
          <a:xfrm>
            <a:off x="403860" y="1739813"/>
            <a:ext cx="11475720" cy="4708981"/>
          </a:xfrm>
          <a:prstGeom prst="rect">
            <a:avLst/>
          </a:prstGeom>
          <a:noFill/>
        </p:spPr>
        <p:txBody>
          <a:bodyPr wrap="square">
            <a:spAutoFit/>
          </a:bodyPr>
          <a:lstStyle/>
          <a:p>
            <a:pPr marL="342900" indent="-342900" algn="just">
              <a:spcBef>
                <a:spcPts val="600"/>
              </a:spcBef>
              <a:spcAft>
                <a:spcPts val="600"/>
              </a:spcAft>
              <a:buFontTx/>
              <a:buChar char="-"/>
            </a:pPr>
            <a:r>
              <a:rPr lang="en-US" sz="2400" dirty="0" err="1">
                <a:solidFill>
                  <a:srgbClr val="002570"/>
                </a:solidFill>
                <a:latin typeface="Times New Roman" panose="02020603050405020304" pitchFamily="18" charset="0"/>
                <a:cs typeface="Times New Roman" panose="02020603050405020304" pitchFamily="18" charset="0"/>
              </a:rPr>
              <a:t>Tiếp</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nhận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thông</a:t>
            </a:r>
            <a:r>
              <a:rPr lang="en-US" sz="2400" dirty="0">
                <a:solidFill>
                  <a:srgbClr val="002570"/>
                </a:solidFill>
                <a:latin typeface="Times New Roman" panose="02020603050405020304" pitchFamily="18" charset="0"/>
                <a:cs typeface="Times New Roman" panose="02020603050405020304" pitchFamily="18" charset="0"/>
              </a:rPr>
              <a:t> tin (</a:t>
            </a:r>
            <a:r>
              <a:rPr lang="en-US" sz="2400" dirty="0" err="1">
                <a:solidFill>
                  <a:srgbClr val="002570"/>
                </a:solidFill>
                <a:latin typeface="Times New Roman" panose="02020603050405020304" pitchFamily="18" charset="0"/>
                <a:cs typeface="Times New Roman" panose="02020603050405020304" pitchFamily="18" charset="0"/>
              </a:rPr>
              <a:t>từ</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Cơ</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quan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quản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lý</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Nhà</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nước</a:t>
            </a:r>
            <a:r>
              <a:rPr lang="en-US" sz="2400" dirty="0">
                <a:solidFill>
                  <a:srgbClr val="002570"/>
                </a:solidFill>
                <a:latin typeface="Times New Roman" panose="02020603050405020304" pitchFamily="18" charset="0"/>
                <a:cs typeface="Times New Roman" panose="02020603050405020304" pitchFamily="18" charset="0"/>
              </a:rPr>
              <a:t>, WHO, </a:t>
            </a:r>
            <a:r>
              <a:rPr lang="en-US" sz="2400" dirty="0" err="1">
                <a:solidFill>
                  <a:srgbClr val="002570"/>
                </a:solidFill>
                <a:latin typeface="Times New Roman" panose="02020603050405020304" pitchFamily="18" charset="0"/>
                <a:cs typeface="Times New Roman" panose="02020603050405020304" pitchFamily="18" charset="0"/>
              </a:rPr>
              <a:t>cơ</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sở</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Sản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xuất</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kinh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doanh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dược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sử</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dụng</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cá</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nhân</a:t>
            </a:r>
            <a:r>
              <a:rPr lang="en-US" sz="2400" dirty="0">
                <a:solidFill>
                  <a:srgbClr val="002570"/>
                </a:solidFill>
                <a:latin typeface="Times New Roman" panose="02020603050405020304" pitchFamily="18" charset="0"/>
                <a:cs typeface="Times New Roman" panose="02020603050405020304" pitchFamily="18" charset="0"/>
              </a:rPr>
              <a:t>)</a:t>
            </a:r>
          </a:p>
          <a:p>
            <a:pPr marL="342900" indent="-342900" algn="just">
              <a:spcBef>
                <a:spcPts val="600"/>
              </a:spcBef>
              <a:spcAft>
                <a:spcPts val="600"/>
              </a:spcAft>
              <a:buFontTx/>
              <a:buChar char="-"/>
            </a:pPr>
            <a:r>
              <a:rPr lang="en-US" sz="2400" dirty="0" err="1">
                <a:solidFill>
                  <a:srgbClr val="002570"/>
                </a:solidFill>
                <a:latin typeface="Times New Roman" panose="02020603050405020304" pitchFamily="18" charset="0"/>
                <a:cs typeface="Times New Roman" panose="02020603050405020304" pitchFamily="18" charset="0"/>
              </a:rPr>
              <a:t>Hình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thức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thông</a:t>
            </a:r>
            <a:r>
              <a:rPr lang="en-US" sz="2400" dirty="0">
                <a:solidFill>
                  <a:srgbClr val="002570"/>
                </a:solidFill>
                <a:latin typeface="Times New Roman" panose="02020603050405020304" pitchFamily="18" charset="0"/>
                <a:cs typeface="Times New Roman" panose="02020603050405020304" pitchFamily="18" charset="0"/>
              </a:rPr>
              <a:t> tin</a:t>
            </a:r>
          </a:p>
          <a:p>
            <a:pPr marL="342900" indent="-342900" algn="just">
              <a:spcBef>
                <a:spcPts val="600"/>
              </a:spcBef>
              <a:spcAft>
                <a:spcPts val="600"/>
              </a:spcAft>
              <a:buFontTx/>
              <a:buChar char="-"/>
            </a:pPr>
            <a:r>
              <a:rPr lang="en-US" sz="2400" dirty="0" err="1">
                <a:solidFill>
                  <a:srgbClr val="002570"/>
                </a:solidFill>
                <a:latin typeface="Times New Roman" panose="02020603050405020304" pitchFamily="18" charset="0"/>
                <a:cs typeface="Times New Roman" panose="02020603050405020304" pitchFamily="18" charset="0"/>
              </a:rPr>
              <a:t>Các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dấu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hiệu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không</a:t>
            </a:r>
            <a:r>
              <a:rPr lang="en-US" sz="2400" dirty="0">
                <a:solidFill>
                  <a:srgbClr val="002570"/>
                </a:solidFill>
                <a:latin typeface="Times New Roman" panose="02020603050405020304" pitchFamily="18" charset="0"/>
                <a:cs typeface="Times New Roman" panose="02020603050405020304" pitchFamily="18" charset="0"/>
              </a:rPr>
              <a:t> an </a:t>
            </a:r>
            <a:r>
              <a:rPr lang="en-US" sz="2400" dirty="0" err="1">
                <a:solidFill>
                  <a:srgbClr val="002570"/>
                </a:solidFill>
                <a:latin typeface="Times New Roman" panose="02020603050405020304" pitchFamily="18" charset="0"/>
                <a:cs typeface="Times New Roman" panose="02020603050405020304" pitchFamily="18" charset="0"/>
              </a:rPr>
              <a:t>toàn</a:t>
            </a:r>
            <a:endParaRPr lang="en-US" sz="2400" dirty="0">
              <a:solidFill>
                <a:srgbClr val="002570"/>
              </a:solidFill>
              <a:latin typeface="Times New Roman" panose="02020603050405020304" pitchFamily="18" charset="0"/>
              <a:cs typeface="Times New Roman" panose="02020603050405020304" pitchFamily="18" charset="0"/>
            </a:endParaRPr>
          </a:p>
          <a:p>
            <a:pPr marL="342900" indent="-342900" algn="just">
              <a:spcBef>
                <a:spcPts val="600"/>
              </a:spcBef>
              <a:spcAft>
                <a:spcPts val="600"/>
              </a:spcAft>
              <a:buFontTx/>
              <a:buChar char="-"/>
            </a:pPr>
            <a:r>
              <a:rPr lang="en-US" sz="2400" dirty="0" err="1">
                <a:solidFill>
                  <a:srgbClr val="002570"/>
                </a:solidFill>
                <a:latin typeface="Times New Roman" panose="02020603050405020304" pitchFamily="18" charset="0"/>
                <a:cs typeface="Times New Roman" panose="02020603050405020304" pitchFamily="18" charset="0"/>
              </a:rPr>
              <a:t>Trách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nhiệm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Cục</a:t>
            </a:r>
            <a:r>
              <a:rPr lang="en-US" sz="2400" dirty="0">
                <a:solidFill>
                  <a:srgbClr val="002570"/>
                </a:solidFill>
                <a:latin typeface="Times New Roman" panose="02020603050405020304" pitchFamily="18" charset="0"/>
                <a:cs typeface="Times New Roman" panose="02020603050405020304" pitchFamily="18" charset="0"/>
              </a:rPr>
              <a:t> QL YDCT (</a:t>
            </a:r>
            <a:r>
              <a:rPr lang="en-US" sz="2400" dirty="0" err="1">
                <a:solidFill>
                  <a:srgbClr val="002570"/>
                </a:solidFill>
                <a:latin typeface="Times New Roman" panose="02020603050405020304" pitchFamily="18" charset="0"/>
                <a:cs typeface="Times New Roman" panose="02020603050405020304" pitchFamily="18" charset="0"/>
              </a:rPr>
              <a:t>rà</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soát</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thông</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báo</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tạm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ngừng</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thời</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hạn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tạm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ngừng</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thông</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báo</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cho</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phép</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tiếp</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tục</a:t>
            </a:r>
            <a:r>
              <a:rPr lang="en-US" sz="2400" dirty="0">
                <a:solidFill>
                  <a:srgbClr val="002570"/>
                </a:solidFill>
                <a:latin typeface="Times New Roman" panose="02020603050405020304" pitchFamily="18" charset="0"/>
                <a:cs typeface="Times New Roman" panose="02020603050405020304" pitchFamily="18" charset="0"/>
              </a:rPr>
              <a:t>/</a:t>
            </a:r>
            <a:r>
              <a:rPr lang="en-US" sz="2400" dirty="0" err="1">
                <a:solidFill>
                  <a:srgbClr val="002570"/>
                </a:solidFill>
                <a:latin typeface="Times New Roman" panose="02020603050405020304" pitchFamily="18" charset="0"/>
                <a:cs typeface="Times New Roman" panose="02020603050405020304" pitchFamily="18" charset="0"/>
              </a:rPr>
              <a:t>thu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hồi</a:t>
            </a:r>
            <a:r>
              <a:rPr lang="en-US" sz="2400" dirty="0">
                <a:solidFill>
                  <a:srgbClr val="002570"/>
                </a:solidFill>
                <a:latin typeface="Times New Roman" panose="02020603050405020304" pitchFamily="18" charset="0"/>
                <a:cs typeface="Times New Roman" panose="02020603050405020304" pitchFamily="18" charset="0"/>
              </a:rPr>
              <a:t>)</a:t>
            </a:r>
          </a:p>
          <a:p>
            <a:pPr marL="342900" indent="-342900" algn="just">
              <a:spcBef>
                <a:spcPts val="600"/>
              </a:spcBef>
              <a:spcAft>
                <a:spcPts val="600"/>
              </a:spcAft>
              <a:buFontTx/>
              <a:buChar char="-"/>
            </a:pPr>
            <a:r>
              <a:rPr lang="en-US" sz="2400" dirty="0" err="1">
                <a:solidFill>
                  <a:srgbClr val="002570"/>
                </a:solidFill>
                <a:latin typeface="Times New Roman" panose="02020603050405020304" pitchFamily="18" charset="0"/>
                <a:cs typeface="Times New Roman" panose="02020603050405020304" pitchFamily="18" charset="0"/>
              </a:rPr>
              <a:t>Trách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nhiệm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cơ</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quan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chuyên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môn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cấp</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tỉnh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phổ</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biến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giám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sát</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phối</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hợp</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kiểm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tra</a:t>
            </a:r>
            <a:r>
              <a:rPr lang="en-US" sz="2400" dirty="0">
                <a:solidFill>
                  <a:srgbClr val="002570"/>
                </a:solidFill>
                <a:latin typeface="Times New Roman" panose="02020603050405020304" pitchFamily="18" charset="0"/>
                <a:cs typeface="Times New Roman" panose="02020603050405020304" pitchFamily="18" charset="0"/>
              </a:rPr>
              <a:t>)</a:t>
            </a:r>
          </a:p>
          <a:p>
            <a:pPr marL="342900" indent="-342900" algn="just">
              <a:spcBef>
                <a:spcPts val="600"/>
              </a:spcBef>
              <a:spcAft>
                <a:spcPts val="600"/>
              </a:spcAft>
              <a:buFontTx/>
              <a:buChar char="-"/>
            </a:pPr>
            <a:r>
              <a:rPr lang="en-US" sz="2400" dirty="0" err="1">
                <a:solidFill>
                  <a:srgbClr val="002570"/>
                </a:solidFill>
                <a:latin typeface="Times New Roman" panose="02020603050405020304" pitchFamily="18" charset="0"/>
                <a:cs typeface="Times New Roman" panose="02020603050405020304" pitchFamily="18" charset="0"/>
              </a:rPr>
              <a:t>Trách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nhiệm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cơ</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sở</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kinh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doanh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sử</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dụng</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báo</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cáo</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thực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hiện</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tạm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ngừng</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phối</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hợp</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xác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minh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tiếp</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tục</a:t>
            </a:r>
            <a:r>
              <a:rPr lang="en-US" sz="2400" dirty="0">
                <a:solidFill>
                  <a:srgbClr val="002570"/>
                </a:solidFill>
                <a:latin typeface="Times New Roman" panose="02020603050405020304" pitchFamily="18" charset="0"/>
                <a:cs typeface="Times New Roman" panose="02020603050405020304" pitchFamily="18" charset="0"/>
              </a:rPr>
              <a:t> KD/</a:t>
            </a:r>
            <a:r>
              <a:rPr lang="en-US" sz="2400" dirty="0" err="1">
                <a:solidFill>
                  <a:srgbClr val="002570"/>
                </a:solidFill>
                <a:latin typeface="Times New Roman" panose="02020603050405020304" pitchFamily="18" charset="0"/>
                <a:cs typeface="Times New Roman" panose="02020603050405020304" pitchFamily="18" charset="0"/>
              </a:rPr>
              <a:t>sử</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dụng</a:t>
            </a:r>
            <a:r>
              <a:rPr lang="en-US" sz="2400" dirty="0">
                <a:solidFill>
                  <a:srgbClr val="002570"/>
                </a:solidFill>
                <a:latin typeface="Times New Roman" panose="02020603050405020304" pitchFamily="18" charset="0"/>
                <a:cs typeface="Times New Roman" panose="02020603050405020304" pitchFamily="18" charset="0"/>
              </a:rPr>
              <a:t>/</a:t>
            </a:r>
            <a:r>
              <a:rPr lang="en-US" sz="2400" dirty="0" err="1">
                <a:solidFill>
                  <a:srgbClr val="002570"/>
                </a:solidFill>
                <a:latin typeface="Times New Roman" panose="02020603050405020304" pitchFamily="18" charset="0"/>
                <a:cs typeface="Times New Roman" panose="02020603050405020304" pitchFamily="18" charset="0"/>
              </a:rPr>
              <a:t>thu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hồi</a:t>
            </a:r>
            <a:r>
              <a:rPr lang="en-US" sz="2400" dirty="0">
                <a:solidFill>
                  <a:srgbClr val="002570"/>
                </a:solidFill>
                <a:latin typeface="Times New Roman" panose="02020603050405020304" pitchFamily="18" charset="0"/>
                <a:cs typeface="Times New Roman" panose="02020603050405020304" pitchFamily="18" charset="0"/>
              </a:rPr>
              <a:t>)</a:t>
            </a:r>
          </a:p>
          <a:p>
            <a:pPr marL="342900" indent="-342900" algn="just">
              <a:spcBef>
                <a:spcPts val="600"/>
              </a:spcBef>
              <a:spcAft>
                <a:spcPts val="600"/>
              </a:spcAft>
              <a:buFontTx/>
              <a:buChar char="-"/>
            </a:pPr>
            <a:r>
              <a:rPr lang="en-US" sz="2400" dirty="0" err="1">
                <a:solidFill>
                  <a:srgbClr val="002570"/>
                </a:solidFill>
                <a:latin typeface="Times New Roman" panose="02020603050405020304" pitchFamily="18" charset="0"/>
                <a:cs typeface="Times New Roman" panose="02020603050405020304" pitchFamily="18" charset="0"/>
              </a:rPr>
              <a:t>Phối</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hợp</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xác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minh</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và</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kết</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luận</a:t>
            </a:r>
            <a:r>
              <a:rPr lang="en-US" sz="2400" dirty="0">
                <a:solidFill>
                  <a:srgbClr val="002570"/>
                </a:solidFill>
                <a:latin typeface="Times New Roman" panose="02020603050405020304" pitchFamily="18" charset="0"/>
                <a:cs typeface="Times New Roman" panose="02020603050405020304" pitchFamily="18" charset="0"/>
              </a:rPr>
              <a:t> </a:t>
            </a:r>
            <a:endParaRPr lang="vi-VN" sz="1900" dirty="0">
              <a:solidFill>
                <a:srgbClr val="002570"/>
              </a:solidFill>
              <a:latin typeface="Times New Roman" panose="02020603050405020304" pitchFamily="18" charset="0"/>
              <a:cs typeface="Times New Roman" panose="02020603050405020304" pitchFamily="18" charset="0"/>
            </a:endParaRPr>
          </a:p>
        </p:txBody>
      </p:sp>
      <p:pic>
        <p:nvPicPr>
          <p:cNvPr id="1026" name="Picture 2">
            <a:extLst>
              <a:ext uri="{FF2B5EF4-FFF2-40B4-BE49-F238E27FC236}">
                <a16:creationId xmlns:a16="http://schemas.microsoft.com/office/drawing/2014/main" id="{BF90344C-AC44-ECA3-53C2-C3B112E809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3CD11F41-3487-A493-D184-4A855C261981}"/>
              </a:ext>
            </a:extLst>
          </p:cNvPr>
          <p:cNvSpPr txBox="1"/>
          <p:nvPr/>
        </p:nvSpPr>
        <p:spPr>
          <a:xfrm>
            <a:off x="1277620" y="159174"/>
            <a:ext cx="10914380" cy="1246495"/>
          </a:xfrm>
          <a:prstGeom prst="rect">
            <a:avLst/>
          </a:prstGeom>
          <a:noFill/>
        </p:spPr>
        <p:txBody>
          <a:bodyPr wrap="square">
            <a:spAutoFit/>
          </a:bodyPr>
          <a:lstStyle/>
          <a:p>
            <a:pPr marL="0" marR="0" lvl="0" indent="0" algn="ctr" defTabSz="914400" rtl="0" eaLnBrk="1" fontAlgn="auto" latinLnBrk="0" hangingPunct="1">
              <a:spcBef>
                <a:spcPts val="0"/>
              </a:spcBef>
              <a:spcAft>
                <a:spcPts val="0"/>
              </a:spcAft>
              <a:buClrTx/>
              <a:buSzTx/>
              <a:buFontTx/>
              <a:buNone/>
              <a:tabLst/>
              <a:defRPr/>
            </a:pP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Chương VI</a:t>
            </a:r>
            <a:r>
              <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QUY ĐỊNH </a:t>
            </a: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VỀ THU HỒI VÀ XỬ LÝ T</a:t>
            </a:r>
            <a:r>
              <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CT, DL </a:t>
            </a: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VI PHẠM</a:t>
            </a:r>
            <a:endPar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endParaRPr>
          </a:p>
          <a:p>
            <a:pPr algn="ctr"/>
            <a:r>
              <a:rPr lang="vi-VN" sz="2400" b="1" dirty="0">
                <a:solidFill>
                  <a:srgbClr val="002570"/>
                </a:solidFill>
                <a:latin typeface="Times New Roman" panose="02020603050405020304" pitchFamily="18" charset="0"/>
                <a:cs typeface="Times New Roman" panose="02020603050405020304" pitchFamily="18" charset="0"/>
              </a:rPr>
              <a:t>Điều 20. Tạm ngừng kinh doanh, sử dụng và niêm phong bảo quản</a:t>
            </a:r>
            <a:r>
              <a:rPr lang="en-US" sz="2400" b="1" dirty="0">
                <a:solidFill>
                  <a:srgbClr val="002570"/>
                </a:solidFill>
                <a:latin typeface="Times New Roman" panose="02020603050405020304" pitchFamily="18" charset="0"/>
                <a:cs typeface="Times New Roman" panose="02020603050405020304" pitchFamily="18" charset="0"/>
              </a:rPr>
              <a:t> </a:t>
            </a:r>
            <a:r>
              <a:rPr lang="vi-VN" sz="2400" b="1" dirty="0">
                <a:solidFill>
                  <a:srgbClr val="002570"/>
                </a:solidFill>
                <a:latin typeface="Times New Roman" panose="02020603050405020304" pitchFamily="18" charset="0"/>
                <a:cs typeface="Times New Roman" panose="02020603050405020304" pitchFamily="18" charset="0"/>
              </a:rPr>
              <a:t>thuốc cổ truyền, vị thuốc cổ truyền, dược liệu có dấu hiệu không an toàn c</a:t>
            </a:r>
            <a:r>
              <a:rPr lang="en-US" sz="2400" b="1" dirty="0">
                <a:solidFill>
                  <a:srgbClr val="002570"/>
                </a:solidFill>
                <a:latin typeface="Times New Roman" panose="02020603050405020304" pitchFamily="18" charset="0"/>
                <a:cs typeface="Times New Roman" panose="02020603050405020304" pitchFamily="18" charset="0"/>
              </a:rPr>
              <a:t>ho </a:t>
            </a:r>
            <a:r>
              <a:rPr lang="vi-VN" sz="2400" b="1" dirty="0">
                <a:solidFill>
                  <a:srgbClr val="002570"/>
                </a:solidFill>
                <a:latin typeface="Times New Roman" panose="02020603050405020304" pitchFamily="18" charset="0"/>
                <a:cs typeface="Times New Roman" panose="02020603050405020304" pitchFamily="18" charset="0"/>
              </a:rPr>
              <a:t>người sử dụng</a:t>
            </a:r>
          </a:p>
        </p:txBody>
      </p:sp>
      <p:sp>
        <p:nvSpPr>
          <p:cNvPr id="3" name="Rectangle: Rounded Corners 2">
            <a:extLst>
              <a:ext uri="{FF2B5EF4-FFF2-40B4-BE49-F238E27FC236}">
                <a16:creationId xmlns:a16="http://schemas.microsoft.com/office/drawing/2014/main" id="{F78B859D-FA18-58AC-5C58-71ABD11BEF1F}"/>
              </a:ext>
            </a:extLst>
          </p:cNvPr>
          <p:cNvSpPr/>
          <p:nvPr/>
        </p:nvSpPr>
        <p:spPr>
          <a:xfrm>
            <a:off x="403860" y="1739812"/>
            <a:ext cx="11475720" cy="4836247"/>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2100" dirty="0"/>
          </a:p>
        </p:txBody>
      </p:sp>
    </p:spTree>
    <p:extLst>
      <p:ext uri="{BB962C8B-B14F-4D97-AF65-F5344CB8AC3E}">
        <p14:creationId xmlns:p14="http://schemas.microsoft.com/office/powerpoint/2010/main" val="14005465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57EC5E-C12B-EFCF-D09A-E8FDBDEC36F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6851690-4950-B2DC-B726-FB79DC3CE25A}"/>
              </a:ext>
            </a:extLst>
          </p:cNvPr>
          <p:cNvSpPr txBox="1"/>
          <p:nvPr/>
        </p:nvSpPr>
        <p:spPr>
          <a:xfrm>
            <a:off x="354330" y="1741343"/>
            <a:ext cx="11570970" cy="4852995"/>
          </a:xfrm>
          <a:prstGeom prst="rect">
            <a:avLst/>
          </a:prstGeom>
          <a:noFill/>
        </p:spPr>
        <p:txBody>
          <a:bodyPr wrap="square">
            <a:spAutoFit/>
          </a:bodyPr>
          <a:lstStyle/>
          <a:p>
            <a:pPr algn="just">
              <a:lnSpc>
                <a:spcPct val="114000"/>
              </a:lnSpc>
            </a:pPr>
            <a:r>
              <a:rPr lang="vi-VN" sz="2100" dirty="0">
                <a:solidFill>
                  <a:srgbClr val="002570"/>
                </a:solidFill>
                <a:latin typeface="Times New Roman" panose="02020603050405020304" pitchFamily="18" charset="0"/>
                <a:cs typeface="Times New Roman" panose="02020603050405020304" pitchFamily="18" charset="0"/>
              </a:rPr>
              <a:t>1. Trách nhiệm của Cục Quản lý Y, Dược cổ truyền:</a:t>
            </a:r>
          </a:p>
          <a:p>
            <a:pPr algn="just">
              <a:lnSpc>
                <a:spcPct val="114000"/>
              </a:lnSpc>
            </a:pPr>
            <a:r>
              <a:rPr lang="vi-VN" sz="2100" dirty="0">
                <a:solidFill>
                  <a:srgbClr val="002570"/>
                </a:solidFill>
                <a:latin typeface="Times New Roman" panose="02020603050405020304" pitchFamily="18" charset="0"/>
                <a:cs typeface="Times New Roman" panose="02020603050405020304" pitchFamily="18" charset="0"/>
              </a:rPr>
              <a:t>a) Tiếp nhận thông tin, xác định mức độ vi phạm và ban hành quyết định thu hồi</a:t>
            </a:r>
          </a:p>
          <a:p>
            <a:pPr algn="just">
              <a:lnSpc>
                <a:spcPct val="114000"/>
              </a:lnSpc>
            </a:pPr>
            <a:r>
              <a:rPr lang="vi-VN" sz="2100" dirty="0">
                <a:solidFill>
                  <a:srgbClr val="002570"/>
                </a:solidFill>
                <a:latin typeface="Times New Roman" panose="02020603050405020304" pitchFamily="18" charset="0"/>
                <a:cs typeface="Times New Roman" panose="02020603050405020304" pitchFamily="18" charset="0"/>
              </a:rPr>
              <a:t>b) Thông báo quyết định thu hồi, công bố thông tin về thuốc</a:t>
            </a:r>
            <a:r>
              <a:rPr lang="en-US" sz="2100" dirty="0">
                <a:solidFill>
                  <a:srgbClr val="002570"/>
                </a:solidFill>
                <a:latin typeface="Times New Roman" panose="02020603050405020304" pitchFamily="18" charset="0"/>
                <a:cs typeface="Times New Roman" panose="02020603050405020304" pitchFamily="18" charset="0"/>
              </a:rPr>
              <a:t> </a:t>
            </a:r>
            <a:r>
              <a:rPr lang="vi-VN" sz="2100" dirty="0">
                <a:solidFill>
                  <a:srgbClr val="002570"/>
                </a:solidFill>
                <a:latin typeface="Times New Roman" panose="02020603050405020304" pitchFamily="18" charset="0"/>
                <a:cs typeface="Times New Roman" panose="02020603050405020304" pitchFamily="18" charset="0"/>
              </a:rPr>
              <a:t>bị thu hồi trên Cổng Thông tin điện tử của Bộ Y tế và Trang Thông tin điện tử của</a:t>
            </a:r>
            <a:r>
              <a:rPr lang="en-US" sz="2100" dirty="0">
                <a:solidFill>
                  <a:srgbClr val="002570"/>
                </a:solidFill>
                <a:latin typeface="Times New Roman" panose="02020603050405020304" pitchFamily="18" charset="0"/>
                <a:cs typeface="Times New Roman" panose="02020603050405020304" pitchFamily="18" charset="0"/>
              </a:rPr>
              <a:t> </a:t>
            </a:r>
            <a:r>
              <a:rPr lang="vi-VN" sz="2100" dirty="0">
                <a:solidFill>
                  <a:srgbClr val="002570"/>
                </a:solidFill>
                <a:latin typeface="Times New Roman" panose="02020603050405020304" pitchFamily="18" charset="0"/>
                <a:cs typeface="Times New Roman" panose="02020603050405020304" pitchFamily="18" charset="0"/>
              </a:rPr>
              <a:t>Cục </a:t>
            </a:r>
            <a:r>
              <a:rPr lang="en-US" sz="2100" dirty="0">
                <a:solidFill>
                  <a:srgbClr val="002570"/>
                </a:solidFill>
                <a:latin typeface="Times New Roman" panose="02020603050405020304" pitchFamily="18" charset="0"/>
                <a:cs typeface="Times New Roman" panose="02020603050405020304" pitchFamily="18" charset="0"/>
              </a:rPr>
              <a:t>QLYDCT </a:t>
            </a:r>
            <a:r>
              <a:rPr lang="vi-VN" sz="2100" dirty="0">
                <a:solidFill>
                  <a:srgbClr val="002570"/>
                </a:solidFill>
                <a:latin typeface="Times New Roman" panose="02020603050405020304" pitchFamily="18" charset="0"/>
                <a:cs typeface="Times New Roman" panose="02020603050405020304" pitchFamily="18" charset="0"/>
              </a:rPr>
              <a:t>công bố thông tin về thu hồi vi phạm ở mức độ 1;</a:t>
            </a:r>
            <a:endParaRPr lang="en-US" sz="2100" dirty="0">
              <a:solidFill>
                <a:srgbClr val="002570"/>
              </a:solidFill>
              <a:latin typeface="Times New Roman" panose="02020603050405020304" pitchFamily="18" charset="0"/>
              <a:cs typeface="Times New Roman" panose="02020603050405020304" pitchFamily="18" charset="0"/>
            </a:endParaRPr>
          </a:p>
          <a:p>
            <a:pPr algn="just">
              <a:lnSpc>
                <a:spcPct val="114000"/>
              </a:lnSpc>
            </a:pPr>
            <a:r>
              <a:rPr lang="vi-VN" sz="2100" dirty="0">
                <a:solidFill>
                  <a:srgbClr val="002570"/>
                </a:solidFill>
                <a:latin typeface="Times New Roman" panose="02020603050405020304" pitchFamily="18" charset="0"/>
                <a:cs typeface="Times New Roman" panose="02020603050405020304" pitchFamily="18" charset="0"/>
              </a:rPr>
              <a:t>c) Xem xét báo cáo của cơ sở sản xuất, cơ sở nhập khẩu thuốc cổ truyền, vị</a:t>
            </a:r>
            <a:r>
              <a:rPr lang="en-US" sz="2100" dirty="0">
                <a:solidFill>
                  <a:srgbClr val="002570"/>
                </a:solidFill>
                <a:latin typeface="Times New Roman" panose="02020603050405020304" pitchFamily="18" charset="0"/>
                <a:cs typeface="Times New Roman" panose="02020603050405020304" pitchFamily="18" charset="0"/>
              </a:rPr>
              <a:t> </a:t>
            </a:r>
            <a:r>
              <a:rPr lang="vi-VN" sz="2100" dirty="0">
                <a:solidFill>
                  <a:srgbClr val="002570"/>
                </a:solidFill>
                <a:latin typeface="Times New Roman" panose="02020603050405020304" pitchFamily="18" charset="0"/>
                <a:cs typeface="Times New Roman" panose="02020603050405020304" pitchFamily="18" charset="0"/>
              </a:rPr>
              <a:t>thuốc cổ truyền, dược liệu về thu hồi thuốc tự nguyện; có ý kiến yêu cầu cơ sở</a:t>
            </a:r>
            <a:r>
              <a:rPr lang="en-US" sz="2100" dirty="0">
                <a:solidFill>
                  <a:srgbClr val="002570"/>
                </a:solidFill>
                <a:latin typeface="Times New Roman" panose="02020603050405020304" pitchFamily="18" charset="0"/>
                <a:cs typeface="Times New Roman" panose="02020603050405020304" pitchFamily="18" charset="0"/>
              </a:rPr>
              <a:t> </a:t>
            </a:r>
            <a:r>
              <a:rPr lang="vi-VN" sz="2100" dirty="0">
                <a:solidFill>
                  <a:srgbClr val="002570"/>
                </a:solidFill>
                <a:latin typeface="Times New Roman" panose="02020603050405020304" pitchFamily="18" charset="0"/>
                <a:cs typeface="Times New Roman" panose="02020603050405020304" pitchFamily="18" charset="0"/>
              </a:rPr>
              <a:t>điều chỉnh mức độ thu hồi, phạm vi thu hồi khi đánh giá mức độ thu hồi và phạm</a:t>
            </a:r>
            <a:r>
              <a:rPr lang="en-US" sz="2100" dirty="0">
                <a:solidFill>
                  <a:srgbClr val="002570"/>
                </a:solidFill>
                <a:latin typeface="Times New Roman" panose="02020603050405020304" pitchFamily="18" charset="0"/>
                <a:cs typeface="Times New Roman" panose="02020603050405020304" pitchFamily="18" charset="0"/>
              </a:rPr>
              <a:t> </a:t>
            </a:r>
            <a:r>
              <a:rPr lang="vi-VN" sz="2100" dirty="0">
                <a:solidFill>
                  <a:srgbClr val="002570"/>
                </a:solidFill>
                <a:latin typeface="Times New Roman" panose="02020603050405020304" pitchFamily="18" charset="0"/>
                <a:cs typeface="Times New Roman" panose="02020603050405020304" pitchFamily="18" charset="0"/>
              </a:rPr>
              <a:t>vi thu hồi tự nguyện không bảo đảm an toàn cho người sử dụng. Giám sát việc thu</a:t>
            </a:r>
            <a:r>
              <a:rPr lang="en-US" sz="2100" dirty="0">
                <a:solidFill>
                  <a:srgbClr val="002570"/>
                </a:solidFill>
                <a:latin typeface="Times New Roman" panose="02020603050405020304" pitchFamily="18" charset="0"/>
                <a:cs typeface="Times New Roman" panose="02020603050405020304" pitchFamily="18" charset="0"/>
              </a:rPr>
              <a:t> </a:t>
            </a:r>
            <a:r>
              <a:rPr lang="vi-VN" sz="2100" dirty="0">
                <a:solidFill>
                  <a:srgbClr val="002570"/>
                </a:solidFill>
                <a:latin typeface="Times New Roman" panose="02020603050405020304" pitchFamily="18" charset="0"/>
                <a:cs typeface="Times New Roman" panose="02020603050405020304" pitchFamily="18" charset="0"/>
              </a:rPr>
              <a:t>hồi tự nguyện của</a:t>
            </a:r>
            <a:r>
              <a:rPr lang="en-US" sz="2100" dirty="0">
                <a:solidFill>
                  <a:srgbClr val="002570"/>
                </a:solidFill>
                <a:latin typeface="Times New Roman" panose="02020603050405020304" pitchFamily="18" charset="0"/>
                <a:cs typeface="Times New Roman" panose="02020603050405020304" pitchFamily="18" charset="0"/>
              </a:rPr>
              <a:t> </a:t>
            </a:r>
            <a:r>
              <a:rPr lang="vi-VN" sz="2100" dirty="0">
                <a:solidFill>
                  <a:srgbClr val="002570"/>
                </a:solidFill>
                <a:latin typeface="Times New Roman" panose="02020603050405020304" pitchFamily="18" charset="0"/>
                <a:cs typeface="Times New Roman" panose="02020603050405020304" pitchFamily="18" charset="0"/>
              </a:rPr>
              <a:t>cơ sở;</a:t>
            </a:r>
          </a:p>
          <a:p>
            <a:pPr algn="just">
              <a:lnSpc>
                <a:spcPct val="114000"/>
              </a:lnSpc>
            </a:pPr>
            <a:r>
              <a:rPr lang="vi-VN" sz="2100" dirty="0">
                <a:solidFill>
                  <a:srgbClr val="002570"/>
                </a:solidFill>
                <a:latin typeface="Times New Roman" panose="02020603050405020304" pitchFamily="18" charset="0"/>
                <a:cs typeface="Times New Roman" panose="02020603050405020304" pitchFamily="18" charset="0"/>
              </a:rPr>
              <a:t>d) Phối hợp với các đơn vị liên quan cơ quan chuyên môn về y tế thuộc UBND cấp tỉnh, Y tế các ngành, thanh tra, kiểm tra việc tổ chức và thực</a:t>
            </a:r>
            <a:r>
              <a:rPr lang="en-US" sz="2100" dirty="0">
                <a:solidFill>
                  <a:srgbClr val="002570"/>
                </a:solidFill>
                <a:latin typeface="Times New Roman" panose="02020603050405020304" pitchFamily="18" charset="0"/>
                <a:cs typeface="Times New Roman" panose="02020603050405020304" pitchFamily="18" charset="0"/>
              </a:rPr>
              <a:t> </a:t>
            </a:r>
            <a:r>
              <a:rPr lang="vi-VN" sz="2100" dirty="0">
                <a:solidFill>
                  <a:srgbClr val="002570"/>
                </a:solidFill>
                <a:latin typeface="Times New Roman" panose="02020603050405020304" pitchFamily="18" charset="0"/>
                <a:cs typeface="Times New Roman" panose="02020603050405020304" pitchFamily="18" charset="0"/>
              </a:rPr>
              <a:t>hiện thu hồi thuốc cổ truyền, vị thuốc cổ truyền, dược liệu; xử lý cơ sở vi phạm</a:t>
            </a:r>
            <a:r>
              <a:rPr lang="en-US" sz="2100" dirty="0">
                <a:solidFill>
                  <a:srgbClr val="002570"/>
                </a:solidFill>
                <a:latin typeface="Times New Roman" panose="02020603050405020304" pitchFamily="18" charset="0"/>
                <a:cs typeface="Times New Roman" panose="02020603050405020304" pitchFamily="18" charset="0"/>
              </a:rPr>
              <a:t> </a:t>
            </a:r>
            <a:r>
              <a:rPr lang="vi-VN" sz="2100" dirty="0">
                <a:solidFill>
                  <a:srgbClr val="002570"/>
                </a:solidFill>
                <a:latin typeface="Times New Roman" panose="02020603050405020304" pitchFamily="18" charset="0"/>
                <a:cs typeface="Times New Roman" panose="02020603050405020304" pitchFamily="18" charset="0"/>
              </a:rPr>
              <a:t>theo quy định của pháp luật;</a:t>
            </a:r>
          </a:p>
          <a:p>
            <a:pPr algn="just">
              <a:lnSpc>
                <a:spcPct val="114000"/>
              </a:lnSpc>
            </a:pPr>
            <a:r>
              <a:rPr lang="vi-VN" sz="2100" dirty="0">
                <a:solidFill>
                  <a:srgbClr val="002570"/>
                </a:solidFill>
                <a:latin typeface="Times New Roman" panose="02020603050405020304" pitchFamily="18" charset="0"/>
                <a:cs typeface="Times New Roman" panose="02020603050405020304" pitchFamily="18" charset="0"/>
              </a:rPr>
              <a:t>đ) Có văn bản hướng dẫn chi tiết về quy trình xử lý, thu hồi thuốc, đánh giá</a:t>
            </a:r>
            <a:r>
              <a:rPr lang="en-US" sz="2100" dirty="0">
                <a:solidFill>
                  <a:srgbClr val="002570"/>
                </a:solidFill>
                <a:latin typeface="Times New Roman" panose="02020603050405020304" pitchFamily="18" charset="0"/>
                <a:cs typeface="Times New Roman" panose="02020603050405020304" pitchFamily="18" charset="0"/>
              </a:rPr>
              <a:t> </a:t>
            </a:r>
            <a:r>
              <a:rPr lang="vi-VN" sz="2100" dirty="0">
                <a:solidFill>
                  <a:srgbClr val="002570"/>
                </a:solidFill>
                <a:latin typeface="Times New Roman" panose="02020603050405020304" pitchFamily="18" charset="0"/>
                <a:cs typeface="Times New Roman" panose="02020603050405020304" pitchFamily="18" charset="0"/>
              </a:rPr>
              <a:t>hiệu quả thực hiện thông báo thu hồi thuốc cổ truyền, vị thuốc cổ truyền, dược</a:t>
            </a:r>
            <a:r>
              <a:rPr lang="en-US" sz="2100" dirty="0">
                <a:solidFill>
                  <a:srgbClr val="002570"/>
                </a:solidFill>
                <a:latin typeface="Times New Roman" panose="02020603050405020304" pitchFamily="18" charset="0"/>
                <a:cs typeface="Times New Roman" panose="02020603050405020304" pitchFamily="18" charset="0"/>
              </a:rPr>
              <a:t> </a:t>
            </a:r>
            <a:r>
              <a:rPr lang="vi-VN" sz="2100" dirty="0">
                <a:solidFill>
                  <a:srgbClr val="002570"/>
                </a:solidFill>
                <a:latin typeface="Times New Roman" panose="02020603050405020304" pitchFamily="18" charset="0"/>
                <a:cs typeface="Times New Roman" panose="02020603050405020304" pitchFamily="18" charset="0"/>
              </a:rPr>
              <a:t>liệu của các cơ sở sản xuất, kinh doanh dược.</a:t>
            </a:r>
          </a:p>
        </p:txBody>
      </p:sp>
      <p:pic>
        <p:nvPicPr>
          <p:cNvPr id="1026" name="Picture 2">
            <a:extLst>
              <a:ext uri="{FF2B5EF4-FFF2-40B4-BE49-F238E27FC236}">
                <a16:creationId xmlns:a16="http://schemas.microsoft.com/office/drawing/2014/main" id="{9E411F51-2B80-6BFF-983D-3C54237C2D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FF0EE4D1-ED32-FC2A-1C51-AE40B0E4F3B7}"/>
              </a:ext>
            </a:extLst>
          </p:cNvPr>
          <p:cNvSpPr txBox="1"/>
          <p:nvPr/>
        </p:nvSpPr>
        <p:spPr>
          <a:xfrm>
            <a:off x="1277620" y="159175"/>
            <a:ext cx="10914380" cy="892552"/>
          </a:xfrm>
          <a:prstGeom prst="rect">
            <a:avLst/>
          </a:prstGeom>
          <a:noFill/>
        </p:spPr>
        <p:txBody>
          <a:bodyPr wrap="square">
            <a:spAutoFit/>
          </a:bodyPr>
          <a:lstStyle/>
          <a:p>
            <a:pPr marL="0" marR="0" lvl="0" indent="0" algn="ctr" defTabSz="914400" rtl="0" eaLnBrk="1" fontAlgn="auto" latinLnBrk="0" hangingPunct="1">
              <a:spcBef>
                <a:spcPts val="0"/>
              </a:spcBef>
              <a:spcAft>
                <a:spcPts val="0"/>
              </a:spcAft>
              <a:buClrTx/>
              <a:buSzTx/>
              <a:buFontTx/>
              <a:buNone/>
              <a:tabLst/>
              <a:defRPr/>
            </a:pP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Chương VI</a:t>
            </a:r>
            <a:r>
              <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QUY ĐỊNH </a:t>
            </a: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VỀ THU HỒI VÀ XỬ LÝ T</a:t>
            </a:r>
            <a:r>
              <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CT, DL </a:t>
            </a: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VI PHẠM</a:t>
            </a:r>
            <a:endPar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endParaRPr>
          </a:p>
          <a:p>
            <a:pPr algn="ctr"/>
            <a:r>
              <a:rPr lang="vi-VN" sz="2800" b="1" dirty="0">
                <a:solidFill>
                  <a:srgbClr val="002570"/>
                </a:solidFill>
                <a:latin typeface="Times New Roman" panose="02020603050405020304" pitchFamily="18" charset="0"/>
                <a:cs typeface="Times New Roman" panose="02020603050405020304" pitchFamily="18" charset="0"/>
              </a:rPr>
              <a:t>Điều 21. Trách nhiệm xử lý </a:t>
            </a:r>
            <a:r>
              <a:rPr lang="en-US" sz="2800" b="1" dirty="0">
                <a:solidFill>
                  <a:srgbClr val="002570"/>
                </a:solidFill>
                <a:latin typeface="Times New Roman" panose="02020603050405020304" pitchFamily="18" charset="0"/>
                <a:cs typeface="Times New Roman" panose="02020603050405020304" pitchFamily="18" charset="0"/>
              </a:rPr>
              <a:t>TCT</a:t>
            </a:r>
            <a:r>
              <a:rPr lang="vi-VN" sz="2800" b="1" dirty="0">
                <a:solidFill>
                  <a:srgbClr val="002570"/>
                </a:solidFill>
                <a:latin typeface="Times New Roman" panose="02020603050405020304" pitchFamily="18" charset="0"/>
                <a:cs typeface="Times New Roman" panose="02020603050405020304" pitchFamily="18" charset="0"/>
              </a:rPr>
              <a:t>, vị thuốc </a:t>
            </a:r>
            <a:r>
              <a:rPr lang="en-US" sz="2800" b="1" dirty="0">
                <a:solidFill>
                  <a:srgbClr val="002570"/>
                </a:solidFill>
                <a:latin typeface="Times New Roman" panose="02020603050405020304" pitchFamily="18" charset="0"/>
                <a:cs typeface="Times New Roman" panose="02020603050405020304" pitchFamily="18" charset="0"/>
              </a:rPr>
              <a:t>CT</a:t>
            </a:r>
            <a:r>
              <a:rPr lang="vi-VN" sz="2800" b="1" dirty="0">
                <a:solidFill>
                  <a:srgbClr val="002570"/>
                </a:solidFill>
                <a:latin typeface="Times New Roman" panose="02020603050405020304" pitchFamily="18" charset="0"/>
                <a:cs typeface="Times New Roman" panose="02020603050405020304" pitchFamily="18" charset="0"/>
              </a:rPr>
              <a:t>,</a:t>
            </a:r>
            <a:r>
              <a:rPr lang="en-US" sz="2800" b="1" dirty="0">
                <a:solidFill>
                  <a:srgbClr val="002570"/>
                </a:solidFill>
                <a:latin typeface="Times New Roman" panose="02020603050405020304" pitchFamily="18" charset="0"/>
                <a:cs typeface="Times New Roman" panose="02020603050405020304" pitchFamily="18" charset="0"/>
              </a:rPr>
              <a:t> DL</a:t>
            </a:r>
            <a:r>
              <a:rPr lang="vi-VN" sz="2800" b="1" dirty="0">
                <a:solidFill>
                  <a:srgbClr val="002570"/>
                </a:solidFill>
                <a:latin typeface="Times New Roman" panose="02020603050405020304" pitchFamily="18" charset="0"/>
                <a:cs typeface="Times New Roman" panose="02020603050405020304" pitchFamily="18" charset="0"/>
              </a:rPr>
              <a:t> vi phạm chất lượng</a:t>
            </a:r>
          </a:p>
        </p:txBody>
      </p:sp>
      <p:sp>
        <p:nvSpPr>
          <p:cNvPr id="3" name="Rectangle: Rounded Corners 2">
            <a:extLst>
              <a:ext uri="{FF2B5EF4-FFF2-40B4-BE49-F238E27FC236}">
                <a16:creationId xmlns:a16="http://schemas.microsoft.com/office/drawing/2014/main" id="{607DA29D-8868-41A5-3791-155C41ABD77C}"/>
              </a:ext>
            </a:extLst>
          </p:cNvPr>
          <p:cNvSpPr/>
          <p:nvPr/>
        </p:nvSpPr>
        <p:spPr>
          <a:xfrm>
            <a:off x="354330" y="1643605"/>
            <a:ext cx="11570970" cy="5055220"/>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2100" dirty="0"/>
          </a:p>
        </p:txBody>
      </p:sp>
    </p:spTree>
    <p:extLst>
      <p:ext uri="{BB962C8B-B14F-4D97-AF65-F5344CB8AC3E}">
        <p14:creationId xmlns:p14="http://schemas.microsoft.com/office/powerpoint/2010/main" val="33063194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60FD80-992E-ED65-2781-103DA059F33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FAB0B02-5507-28CE-A00F-E84A1734529E}"/>
              </a:ext>
            </a:extLst>
          </p:cNvPr>
          <p:cNvSpPr txBox="1"/>
          <p:nvPr/>
        </p:nvSpPr>
        <p:spPr>
          <a:xfrm>
            <a:off x="354330" y="1420087"/>
            <a:ext cx="11570970" cy="5111399"/>
          </a:xfrm>
          <a:prstGeom prst="rect">
            <a:avLst/>
          </a:prstGeom>
          <a:noFill/>
        </p:spPr>
        <p:txBody>
          <a:bodyPr wrap="square">
            <a:spAutoFit/>
          </a:bodyPr>
          <a:lstStyle/>
          <a:p>
            <a:pPr algn="just">
              <a:lnSpc>
                <a:spcPct val="114000"/>
              </a:lnSpc>
            </a:pPr>
            <a:r>
              <a:rPr lang="vi-VN" sz="1900" dirty="0">
                <a:solidFill>
                  <a:srgbClr val="002570"/>
                </a:solidFill>
                <a:latin typeface="Times New Roman" panose="02020603050405020304" pitchFamily="18" charset="0"/>
                <a:cs typeface="Times New Roman" panose="02020603050405020304" pitchFamily="18" charset="0"/>
              </a:rPr>
              <a:t>2. </a:t>
            </a:r>
            <a:r>
              <a:rPr lang="vi-VN" sz="2400" dirty="0">
                <a:solidFill>
                  <a:srgbClr val="002570"/>
                </a:solidFill>
                <a:latin typeface="Times New Roman" panose="02020603050405020304" pitchFamily="18" charset="0"/>
                <a:cs typeface="Times New Roman" panose="02020603050405020304" pitchFamily="18" charset="0"/>
              </a:rPr>
              <a:t>Trách nhiệm của cơ quan chuyên môn về y tế thuộc Ủy ban nhân dân cấp</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tỉnh:</a:t>
            </a:r>
          </a:p>
          <a:p>
            <a:pPr algn="just">
              <a:lnSpc>
                <a:spcPct val="114000"/>
              </a:lnSpc>
            </a:pPr>
            <a:r>
              <a:rPr lang="vi-VN" sz="2400" dirty="0">
                <a:solidFill>
                  <a:srgbClr val="002570"/>
                </a:solidFill>
                <a:latin typeface="Times New Roman" panose="02020603050405020304" pitchFamily="18" charset="0"/>
                <a:cs typeface="Times New Roman" panose="02020603050405020304" pitchFamily="18" charset="0"/>
              </a:rPr>
              <a:t>a) Ra quyết định thu hồi thuốc cổ truyền, vị thuốc cổ truyền, dược liệu trên</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địa bàn</a:t>
            </a:r>
            <a:r>
              <a:rPr lang="en-US" sz="2400" dirty="0">
                <a:solidFill>
                  <a:srgbClr val="002570"/>
                </a:solidFill>
                <a:latin typeface="Times New Roman" panose="02020603050405020304" pitchFamily="18" charset="0"/>
                <a:cs typeface="Times New Roman" panose="02020603050405020304" pitchFamily="18" charset="0"/>
              </a:rPr>
              <a:t>:</a:t>
            </a:r>
            <a:r>
              <a:rPr lang="vi-VN" sz="2400" dirty="0">
                <a:solidFill>
                  <a:srgbClr val="002570"/>
                </a:solidFill>
                <a:latin typeface="Times New Roman" panose="02020603050405020304" pitchFamily="18" charset="0"/>
                <a:cs typeface="Times New Roman" panose="02020603050405020304" pitchFamily="18" charset="0"/>
              </a:rPr>
              <a:t> vi phạm</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mức độ 2 và 3. Công bố thông tin quyết định thu hồi trên Trang Thông tin điện tử</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của cơ quan chuyên môn về y tế thuộc </a:t>
            </a:r>
            <a:r>
              <a:rPr lang="en-US" sz="2400" dirty="0">
                <a:solidFill>
                  <a:srgbClr val="002570"/>
                </a:solidFill>
                <a:latin typeface="Times New Roman" panose="02020603050405020304" pitchFamily="18" charset="0"/>
                <a:cs typeface="Times New Roman" panose="02020603050405020304" pitchFamily="18" charset="0"/>
              </a:rPr>
              <a:t>UBND</a:t>
            </a:r>
            <a:r>
              <a:rPr lang="vi-VN" sz="2400" dirty="0">
                <a:solidFill>
                  <a:srgbClr val="002570"/>
                </a:solidFill>
                <a:latin typeface="Times New Roman" panose="02020603050405020304" pitchFamily="18" charset="0"/>
                <a:cs typeface="Times New Roman" panose="02020603050405020304" pitchFamily="18" charset="0"/>
              </a:rPr>
              <a:t> cấp tỉnh;</a:t>
            </a:r>
          </a:p>
          <a:p>
            <a:pPr algn="just">
              <a:lnSpc>
                <a:spcPct val="114000"/>
              </a:lnSpc>
            </a:pPr>
            <a:r>
              <a:rPr lang="vi-VN" sz="2400" dirty="0">
                <a:solidFill>
                  <a:srgbClr val="002570"/>
                </a:solidFill>
                <a:latin typeface="Times New Roman" panose="02020603050405020304" pitchFamily="18" charset="0"/>
                <a:cs typeface="Times New Roman" panose="02020603050405020304" pitchFamily="18" charset="0"/>
              </a:rPr>
              <a:t>b) Tổ chức thông báo, phổ biến cho các cơ sở sản xuất, kinh doanh dược,</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cơ sở khám bệnh, chữa bệnh trên địa bàn về các thông tin thu hồi;</a:t>
            </a:r>
          </a:p>
          <a:p>
            <a:pPr algn="just">
              <a:lnSpc>
                <a:spcPct val="114000"/>
              </a:lnSpc>
            </a:pPr>
            <a:r>
              <a:rPr lang="vi-VN" sz="2400" dirty="0">
                <a:solidFill>
                  <a:srgbClr val="002570"/>
                </a:solidFill>
                <a:latin typeface="Times New Roman" panose="02020603050405020304" pitchFamily="18" charset="0"/>
                <a:cs typeface="Times New Roman" panose="02020603050405020304" pitchFamily="18" charset="0"/>
              </a:rPr>
              <a:t>c) Thực hiện hoặc chỉ đạo Trung tâm kiểm nghiệm phối hợp với cơ sở lấy mẫu bổ sung;</a:t>
            </a:r>
          </a:p>
          <a:p>
            <a:pPr algn="just">
              <a:lnSpc>
                <a:spcPct val="114000"/>
              </a:lnSpc>
            </a:pPr>
            <a:r>
              <a:rPr lang="vi-VN" sz="2400" dirty="0">
                <a:solidFill>
                  <a:srgbClr val="002570"/>
                </a:solidFill>
                <a:latin typeface="Times New Roman" panose="02020603050405020304" pitchFamily="18" charset="0"/>
                <a:cs typeface="Times New Roman" panose="02020603050405020304" pitchFamily="18" charset="0"/>
              </a:rPr>
              <a:t>d) Tổ chức giám sát việc thu hồi, tiêu hủy </a:t>
            </a:r>
            <a:r>
              <a:rPr lang="en-US" sz="2400" dirty="0" err="1">
                <a:solidFill>
                  <a:srgbClr val="002570"/>
                </a:solidFill>
                <a:latin typeface="Times New Roman" panose="02020603050405020304" pitchFamily="18" charset="0"/>
                <a:cs typeface="Times New Roman" panose="02020603050405020304" pitchFamily="18" charset="0"/>
              </a:rPr>
              <a:t>thuốc</a:t>
            </a:r>
            <a:r>
              <a:rPr lang="en-US" sz="2400" dirty="0">
                <a:solidFill>
                  <a:srgbClr val="002570"/>
                </a:solidFill>
                <a:latin typeface="Times New Roman" panose="02020603050405020304" pitchFamily="18" charset="0"/>
                <a:cs typeface="Times New Roman" panose="02020603050405020304" pitchFamily="18" charset="0"/>
              </a:rPr>
              <a:t> CT, DL </a:t>
            </a:r>
            <a:r>
              <a:rPr lang="vi-VN" sz="2400" dirty="0">
                <a:solidFill>
                  <a:srgbClr val="002570"/>
                </a:solidFill>
                <a:latin typeface="Times New Roman" panose="02020603050405020304" pitchFamily="18" charset="0"/>
                <a:cs typeface="Times New Roman" panose="02020603050405020304" pitchFamily="18" charset="0"/>
              </a:rPr>
              <a:t>trên địa bàn; xử lý, xử phạt cơ sở vi phạm theo thẩm quyền; Báo cáo kết</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quả xử lý, xử phạt về Cục </a:t>
            </a:r>
            <a:r>
              <a:rPr lang="en-US" sz="2400" dirty="0">
                <a:solidFill>
                  <a:srgbClr val="002570"/>
                </a:solidFill>
                <a:latin typeface="Times New Roman" panose="02020603050405020304" pitchFamily="18" charset="0"/>
                <a:cs typeface="Times New Roman" panose="02020603050405020304" pitchFamily="18" charset="0"/>
              </a:rPr>
              <a:t>QLYDCT</a:t>
            </a:r>
            <a:r>
              <a:rPr lang="vi-VN" sz="2400" dirty="0">
                <a:solidFill>
                  <a:srgbClr val="002570"/>
                </a:solidFill>
                <a:latin typeface="Times New Roman" panose="02020603050405020304" pitchFamily="18" charset="0"/>
                <a:cs typeface="Times New Roman" panose="02020603050405020304" pitchFamily="18" charset="0"/>
              </a:rPr>
              <a:t>;</a:t>
            </a:r>
          </a:p>
          <a:p>
            <a:pPr algn="just">
              <a:lnSpc>
                <a:spcPct val="114000"/>
              </a:lnSpc>
            </a:pPr>
            <a:r>
              <a:rPr lang="vi-VN" sz="2400" dirty="0">
                <a:solidFill>
                  <a:srgbClr val="002570"/>
                </a:solidFill>
                <a:latin typeface="Times New Roman" panose="02020603050405020304" pitchFamily="18" charset="0"/>
                <a:cs typeface="Times New Roman" panose="02020603050405020304" pitchFamily="18" charset="0"/>
              </a:rPr>
              <a:t>đ) Tham gia hoặc thực hiện đánh giá hiệu quả thu hồi của các cơ sở kinh doanh dược trên địa bàn theo chỉ</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đạo của Cục </a:t>
            </a:r>
            <a:r>
              <a:rPr lang="en-US" sz="2400" dirty="0">
                <a:solidFill>
                  <a:srgbClr val="002570"/>
                </a:solidFill>
                <a:latin typeface="Times New Roman" panose="02020603050405020304" pitchFamily="18" charset="0"/>
                <a:cs typeface="Times New Roman" panose="02020603050405020304" pitchFamily="18" charset="0"/>
              </a:rPr>
              <a:t>QLYDCT, </a:t>
            </a:r>
            <a:r>
              <a:rPr lang="vi-VN" sz="2400" dirty="0">
                <a:solidFill>
                  <a:srgbClr val="002570"/>
                </a:solidFill>
                <a:latin typeface="Times New Roman" panose="02020603050405020304" pitchFamily="18" charset="0"/>
                <a:cs typeface="Times New Roman" panose="02020603050405020304" pitchFamily="18" charset="0"/>
              </a:rPr>
              <a:t> Báo cáo Cục </a:t>
            </a:r>
            <a:r>
              <a:rPr lang="en-US" sz="2400" dirty="0">
                <a:solidFill>
                  <a:srgbClr val="002570"/>
                </a:solidFill>
                <a:latin typeface="Times New Roman" panose="02020603050405020304" pitchFamily="18" charset="0"/>
                <a:cs typeface="Times New Roman" panose="02020603050405020304" pitchFamily="18" charset="0"/>
              </a:rPr>
              <a:t>QLYDCT</a:t>
            </a:r>
            <a:r>
              <a:rPr lang="vi-VN" sz="2400" dirty="0">
                <a:solidFill>
                  <a:srgbClr val="002570"/>
                </a:solidFill>
                <a:latin typeface="Times New Roman" panose="02020603050405020304" pitchFamily="18" charset="0"/>
                <a:cs typeface="Times New Roman" panose="02020603050405020304" pitchFamily="18" charset="0"/>
              </a:rPr>
              <a:t>;</a:t>
            </a:r>
          </a:p>
          <a:p>
            <a:pPr algn="just">
              <a:lnSpc>
                <a:spcPct val="114000"/>
              </a:lnSpc>
            </a:pPr>
            <a:r>
              <a:rPr lang="vi-VN" sz="2400" dirty="0">
                <a:solidFill>
                  <a:srgbClr val="002570"/>
                </a:solidFill>
                <a:latin typeface="Times New Roman" panose="02020603050405020304" pitchFamily="18" charset="0"/>
                <a:cs typeface="Times New Roman" panose="02020603050405020304" pitchFamily="18" charset="0"/>
              </a:rPr>
              <a:t>e) Tổ chức, tham gia việc cưỡng chế thu hồi thuốc cổ truyền, vị thuốc cổ</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truyền, dược liệu.</a:t>
            </a:r>
            <a:endParaRPr lang="vi-VN" sz="1900" dirty="0">
              <a:solidFill>
                <a:srgbClr val="002570"/>
              </a:solidFill>
              <a:latin typeface="Times New Roman" panose="02020603050405020304" pitchFamily="18" charset="0"/>
              <a:cs typeface="Times New Roman" panose="02020603050405020304" pitchFamily="18" charset="0"/>
            </a:endParaRPr>
          </a:p>
        </p:txBody>
      </p:sp>
      <p:pic>
        <p:nvPicPr>
          <p:cNvPr id="1026" name="Picture 2">
            <a:extLst>
              <a:ext uri="{FF2B5EF4-FFF2-40B4-BE49-F238E27FC236}">
                <a16:creationId xmlns:a16="http://schemas.microsoft.com/office/drawing/2014/main" id="{36E258C1-B7DD-B562-7898-CB0B9B06F5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Rounded Corners 2">
            <a:extLst>
              <a:ext uri="{FF2B5EF4-FFF2-40B4-BE49-F238E27FC236}">
                <a16:creationId xmlns:a16="http://schemas.microsoft.com/office/drawing/2014/main" id="{F44E0566-6B4C-32EF-17D6-182E86308C1C}"/>
              </a:ext>
            </a:extLst>
          </p:cNvPr>
          <p:cNvSpPr/>
          <p:nvPr/>
        </p:nvSpPr>
        <p:spPr>
          <a:xfrm>
            <a:off x="354330" y="1420086"/>
            <a:ext cx="11570970" cy="5167969"/>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2100" dirty="0"/>
          </a:p>
        </p:txBody>
      </p:sp>
      <p:sp>
        <p:nvSpPr>
          <p:cNvPr id="5" name="TextBox 4">
            <a:extLst>
              <a:ext uri="{FF2B5EF4-FFF2-40B4-BE49-F238E27FC236}">
                <a16:creationId xmlns:a16="http://schemas.microsoft.com/office/drawing/2014/main" id="{BFA9F772-62A7-09A8-22EB-5F59D642AFC6}"/>
              </a:ext>
            </a:extLst>
          </p:cNvPr>
          <p:cNvSpPr txBox="1"/>
          <p:nvPr/>
        </p:nvSpPr>
        <p:spPr>
          <a:xfrm>
            <a:off x="1277620" y="159175"/>
            <a:ext cx="10914380" cy="892552"/>
          </a:xfrm>
          <a:prstGeom prst="rect">
            <a:avLst/>
          </a:prstGeom>
          <a:noFill/>
        </p:spPr>
        <p:txBody>
          <a:bodyPr wrap="square">
            <a:spAutoFit/>
          </a:bodyPr>
          <a:lstStyle/>
          <a:p>
            <a:pPr marL="0" marR="0" lvl="0" indent="0" algn="ctr" defTabSz="914400" rtl="0" eaLnBrk="1" fontAlgn="auto" latinLnBrk="0" hangingPunct="1">
              <a:spcBef>
                <a:spcPts val="0"/>
              </a:spcBef>
              <a:spcAft>
                <a:spcPts val="0"/>
              </a:spcAft>
              <a:buClrTx/>
              <a:buSzTx/>
              <a:buFontTx/>
              <a:buNone/>
              <a:tabLst/>
              <a:defRPr/>
            </a:pP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Chương VI</a:t>
            </a:r>
            <a:r>
              <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QUY ĐỊNH </a:t>
            </a: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VỀ THU HỒI VÀ XỬ LÝ T</a:t>
            </a:r>
            <a:r>
              <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CT, DL </a:t>
            </a: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VI PHẠM</a:t>
            </a:r>
            <a:endPar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endParaRPr>
          </a:p>
          <a:p>
            <a:pPr algn="ctr"/>
            <a:r>
              <a:rPr lang="vi-VN" sz="2800" b="1" dirty="0">
                <a:solidFill>
                  <a:srgbClr val="002570"/>
                </a:solidFill>
                <a:latin typeface="Times New Roman" panose="02020603050405020304" pitchFamily="18" charset="0"/>
                <a:cs typeface="Times New Roman" panose="02020603050405020304" pitchFamily="18" charset="0"/>
              </a:rPr>
              <a:t>Điều 21. Trách nhiệm xử lý </a:t>
            </a:r>
            <a:r>
              <a:rPr lang="en-US" sz="2800" b="1" dirty="0">
                <a:solidFill>
                  <a:srgbClr val="002570"/>
                </a:solidFill>
                <a:latin typeface="Times New Roman" panose="02020603050405020304" pitchFamily="18" charset="0"/>
                <a:cs typeface="Times New Roman" panose="02020603050405020304" pitchFamily="18" charset="0"/>
              </a:rPr>
              <a:t>TCT</a:t>
            </a:r>
            <a:r>
              <a:rPr lang="vi-VN" sz="2800" b="1" dirty="0">
                <a:solidFill>
                  <a:srgbClr val="002570"/>
                </a:solidFill>
                <a:latin typeface="Times New Roman" panose="02020603050405020304" pitchFamily="18" charset="0"/>
                <a:cs typeface="Times New Roman" panose="02020603050405020304" pitchFamily="18" charset="0"/>
              </a:rPr>
              <a:t>, vị thuốc </a:t>
            </a:r>
            <a:r>
              <a:rPr lang="en-US" sz="2800" b="1" dirty="0">
                <a:solidFill>
                  <a:srgbClr val="002570"/>
                </a:solidFill>
                <a:latin typeface="Times New Roman" panose="02020603050405020304" pitchFamily="18" charset="0"/>
                <a:cs typeface="Times New Roman" panose="02020603050405020304" pitchFamily="18" charset="0"/>
              </a:rPr>
              <a:t>CT</a:t>
            </a:r>
            <a:r>
              <a:rPr lang="vi-VN" sz="2800" b="1" dirty="0">
                <a:solidFill>
                  <a:srgbClr val="002570"/>
                </a:solidFill>
                <a:latin typeface="Times New Roman" panose="02020603050405020304" pitchFamily="18" charset="0"/>
                <a:cs typeface="Times New Roman" panose="02020603050405020304" pitchFamily="18" charset="0"/>
              </a:rPr>
              <a:t>,</a:t>
            </a:r>
            <a:r>
              <a:rPr lang="en-US" sz="2800" b="1" dirty="0">
                <a:solidFill>
                  <a:srgbClr val="002570"/>
                </a:solidFill>
                <a:latin typeface="Times New Roman" panose="02020603050405020304" pitchFamily="18" charset="0"/>
                <a:cs typeface="Times New Roman" panose="02020603050405020304" pitchFamily="18" charset="0"/>
              </a:rPr>
              <a:t> DL</a:t>
            </a:r>
            <a:r>
              <a:rPr lang="vi-VN" sz="2800" b="1" dirty="0">
                <a:solidFill>
                  <a:srgbClr val="002570"/>
                </a:solidFill>
                <a:latin typeface="Times New Roman" panose="02020603050405020304" pitchFamily="18" charset="0"/>
                <a:cs typeface="Times New Roman" panose="02020603050405020304" pitchFamily="18" charset="0"/>
              </a:rPr>
              <a:t> vi phạm chất lượng</a:t>
            </a:r>
          </a:p>
        </p:txBody>
      </p:sp>
    </p:spTree>
    <p:extLst>
      <p:ext uri="{BB962C8B-B14F-4D97-AF65-F5344CB8AC3E}">
        <p14:creationId xmlns:p14="http://schemas.microsoft.com/office/powerpoint/2010/main" val="9907243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6C051B-6411-1E70-BD18-48AA569E73A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1905504-90AD-A026-5EFC-B767602779F8}"/>
              </a:ext>
            </a:extLst>
          </p:cNvPr>
          <p:cNvSpPr txBox="1"/>
          <p:nvPr/>
        </p:nvSpPr>
        <p:spPr>
          <a:xfrm>
            <a:off x="758825" y="1821609"/>
            <a:ext cx="10793730" cy="2585323"/>
          </a:xfrm>
          <a:prstGeom prst="rect">
            <a:avLst/>
          </a:prstGeom>
          <a:noFill/>
        </p:spPr>
        <p:txBody>
          <a:bodyPr wrap="square">
            <a:spAutoFit/>
          </a:bodyPr>
          <a:lstStyle/>
          <a:p>
            <a:pPr algn="just">
              <a:lnSpc>
                <a:spcPct val="114000"/>
              </a:lnSpc>
            </a:pPr>
            <a:r>
              <a:rPr lang="vi-VN" sz="2400" dirty="0">
                <a:solidFill>
                  <a:srgbClr val="002570"/>
                </a:solidFill>
                <a:latin typeface="Times New Roman" panose="02020603050405020304" pitchFamily="18" charset="0"/>
                <a:cs typeface="Times New Roman" panose="02020603050405020304" pitchFamily="18" charset="0"/>
              </a:rPr>
              <a:t>3. Trách nhiệm của cơ sở kinh doanh dược, cơ sở khám bệnh, chữa bệnh và</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người sử dụng:</a:t>
            </a:r>
          </a:p>
          <a:p>
            <a:pPr algn="just">
              <a:lnSpc>
                <a:spcPct val="114000"/>
              </a:lnSpc>
            </a:pPr>
            <a:r>
              <a:rPr lang="vi-VN" sz="2400" dirty="0">
                <a:solidFill>
                  <a:srgbClr val="002570"/>
                </a:solidFill>
                <a:latin typeface="Times New Roman" panose="02020603050405020304" pitchFamily="18" charset="0"/>
                <a:cs typeface="Times New Roman" panose="02020603050405020304" pitchFamily="18" charset="0"/>
              </a:rPr>
              <a:t>a) Thực hiện quy định tại các khoản 1, 2 và 3 Điều 64 Luật Dược;</a:t>
            </a:r>
          </a:p>
          <a:p>
            <a:pPr algn="just">
              <a:lnSpc>
                <a:spcPct val="114000"/>
              </a:lnSpc>
            </a:pPr>
            <a:r>
              <a:rPr lang="vi-VN" sz="2400" dirty="0">
                <a:solidFill>
                  <a:srgbClr val="002570"/>
                </a:solidFill>
                <a:latin typeface="Times New Roman" panose="02020603050405020304" pitchFamily="18" charset="0"/>
                <a:cs typeface="Times New Roman" panose="02020603050405020304" pitchFamily="18" charset="0"/>
              </a:rPr>
              <a:t>b) Thường xuyên kiểm tra, cập nhật thông tin về thu hồi thuốc cổ truyền,</a:t>
            </a:r>
          </a:p>
          <a:p>
            <a:pPr algn="just">
              <a:lnSpc>
                <a:spcPct val="114000"/>
              </a:lnSpc>
            </a:pPr>
            <a:r>
              <a:rPr lang="vi-VN" sz="2400" dirty="0">
                <a:solidFill>
                  <a:srgbClr val="002570"/>
                </a:solidFill>
                <a:latin typeface="Times New Roman" panose="02020603050405020304" pitchFamily="18" charset="0"/>
                <a:cs typeface="Times New Roman" panose="02020603050405020304" pitchFamily="18" charset="0"/>
              </a:rPr>
              <a:t>vị thuốc cổ truyền, dược liệu trên Trang Thông tin điện tử của Cục Quản lý Y,</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Dược cổ truyền và cơ quan chuyên môn về y tế thuộc Ủy ban nhân dân cấp tỉnh</a:t>
            </a:r>
          </a:p>
        </p:txBody>
      </p:sp>
      <p:pic>
        <p:nvPicPr>
          <p:cNvPr id="1026" name="Picture 2">
            <a:extLst>
              <a:ext uri="{FF2B5EF4-FFF2-40B4-BE49-F238E27FC236}">
                <a16:creationId xmlns:a16="http://schemas.microsoft.com/office/drawing/2014/main" id="{0672ACA0-D3C8-A6FD-C9BD-8AA81AFBE4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Rounded Corners 2">
            <a:extLst>
              <a:ext uri="{FF2B5EF4-FFF2-40B4-BE49-F238E27FC236}">
                <a16:creationId xmlns:a16="http://schemas.microsoft.com/office/drawing/2014/main" id="{4A176CFC-CAA6-17BB-A580-A6FEDE7640B6}"/>
              </a:ext>
            </a:extLst>
          </p:cNvPr>
          <p:cNvSpPr/>
          <p:nvPr/>
        </p:nvSpPr>
        <p:spPr>
          <a:xfrm>
            <a:off x="354330" y="1712731"/>
            <a:ext cx="11570970" cy="2722109"/>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2100" dirty="0"/>
          </a:p>
        </p:txBody>
      </p:sp>
      <p:sp>
        <p:nvSpPr>
          <p:cNvPr id="6" name="TextBox 5">
            <a:extLst>
              <a:ext uri="{FF2B5EF4-FFF2-40B4-BE49-F238E27FC236}">
                <a16:creationId xmlns:a16="http://schemas.microsoft.com/office/drawing/2014/main" id="{B889A0DA-5325-F2D2-8645-C50978ED69E1}"/>
              </a:ext>
            </a:extLst>
          </p:cNvPr>
          <p:cNvSpPr txBox="1"/>
          <p:nvPr/>
        </p:nvSpPr>
        <p:spPr>
          <a:xfrm>
            <a:off x="1277620" y="159175"/>
            <a:ext cx="10914380" cy="892552"/>
          </a:xfrm>
          <a:prstGeom prst="rect">
            <a:avLst/>
          </a:prstGeom>
          <a:noFill/>
        </p:spPr>
        <p:txBody>
          <a:bodyPr wrap="square">
            <a:spAutoFit/>
          </a:bodyPr>
          <a:lstStyle/>
          <a:p>
            <a:pPr marL="0" marR="0" lvl="0" indent="0" algn="ctr" defTabSz="914400" rtl="0" eaLnBrk="1" fontAlgn="auto" latinLnBrk="0" hangingPunct="1">
              <a:spcBef>
                <a:spcPts val="0"/>
              </a:spcBef>
              <a:spcAft>
                <a:spcPts val="0"/>
              </a:spcAft>
              <a:buClrTx/>
              <a:buSzTx/>
              <a:buFontTx/>
              <a:buNone/>
              <a:tabLst/>
              <a:defRPr/>
            </a:pP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Chương VI</a:t>
            </a:r>
            <a:r>
              <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QUY ĐỊNH </a:t>
            </a: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VỀ THU HỒI VÀ XỬ LÝ T</a:t>
            </a:r>
            <a:r>
              <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CT, DL </a:t>
            </a: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VI PHẠM</a:t>
            </a:r>
            <a:endPar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endParaRPr>
          </a:p>
          <a:p>
            <a:pPr algn="ctr"/>
            <a:r>
              <a:rPr lang="vi-VN" sz="2800" b="1" dirty="0">
                <a:solidFill>
                  <a:srgbClr val="002570"/>
                </a:solidFill>
                <a:latin typeface="Times New Roman" panose="02020603050405020304" pitchFamily="18" charset="0"/>
                <a:cs typeface="Times New Roman" panose="02020603050405020304" pitchFamily="18" charset="0"/>
              </a:rPr>
              <a:t>Điều 21. Trách nhiệm xử lý </a:t>
            </a:r>
            <a:r>
              <a:rPr lang="en-US" sz="2800" b="1" dirty="0">
                <a:solidFill>
                  <a:srgbClr val="002570"/>
                </a:solidFill>
                <a:latin typeface="Times New Roman" panose="02020603050405020304" pitchFamily="18" charset="0"/>
                <a:cs typeface="Times New Roman" panose="02020603050405020304" pitchFamily="18" charset="0"/>
              </a:rPr>
              <a:t>TCT</a:t>
            </a:r>
            <a:r>
              <a:rPr lang="vi-VN" sz="2800" b="1" dirty="0">
                <a:solidFill>
                  <a:srgbClr val="002570"/>
                </a:solidFill>
                <a:latin typeface="Times New Roman" panose="02020603050405020304" pitchFamily="18" charset="0"/>
                <a:cs typeface="Times New Roman" panose="02020603050405020304" pitchFamily="18" charset="0"/>
              </a:rPr>
              <a:t>, vị thuốc </a:t>
            </a:r>
            <a:r>
              <a:rPr lang="en-US" sz="2800" b="1" dirty="0">
                <a:solidFill>
                  <a:srgbClr val="002570"/>
                </a:solidFill>
                <a:latin typeface="Times New Roman" panose="02020603050405020304" pitchFamily="18" charset="0"/>
                <a:cs typeface="Times New Roman" panose="02020603050405020304" pitchFamily="18" charset="0"/>
              </a:rPr>
              <a:t>CT</a:t>
            </a:r>
            <a:r>
              <a:rPr lang="vi-VN" sz="2800" b="1" dirty="0">
                <a:solidFill>
                  <a:srgbClr val="002570"/>
                </a:solidFill>
                <a:latin typeface="Times New Roman" panose="02020603050405020304" pitchFamily="18" charset="0"/>
                <a:cs typeface="Times New Roman" panose="02020603050405020304" pitchFamily="18" charset="0"/>
              </a:rPr>
              <a:t>,</a:t>
            </a:r>
            <a:r>
              <a:rPr lang="en-US" sz="2800" b="1" dirty="0">
                <a:solidFill>
                  <a:srgbClr val="002570"/>
                </a:solidFill>
                <a:latin typeface="Times New Roman" panose="02020603050405020304" pitchFamily="18" charset="0"/>
                <a:cs typeface="Times New Roman" panose="02020603050405020304" pitchFamily="18" charset="0"/>
              </a:rPr>
              <a:t> DL</a:t>
            </a:r>
            <a:r>
              <a:rPr lang="vi-VN" sz="2800" b="1" dirty="0">
                <a:solidFill>
                  <a:srgbClr val="002570"/>
                </a:solidFill>
                <a:latin typeface="Times New Roman" panose="02020603050405020304" pitchFamily="18" charset="0"/>
                <a:cs typeface="Times New Roman" panose="02020603050405020304" pitchFamily="18" charset="0"/>
              </a:rPr>
              <a:t> vi phạm chất lượng</a:t>
            </a:r>
          </a:p>
        </p:txBody>
      </p:sp>
    </p:spTree>
    <p:extLst>
      <p:ext uri="{BB962C8B-B14F-4D97-AF65-F5344CB8AC3E}">
        <p14:creationId xmlns:p14="http://schemas.microsoft.com/office/powerpoint/2010/main" val="5171402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B5BA5B-6055-D45C-A0D6-A19D677492F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0294090-4E31-89E1-AFC6-D387547C7FCA}"/>
              </a:ext>
            </a:extLst>
          </p:cNvPr>
          <p:cNvSpPr txBox="1"/>
          <p:nvPr/>
        </p:nvSpPr>
        <p:spPr>
          <a:xfrm>
            <a:off x="638808" y="1645281"/>
            <a:ext cx="11034395" cy="4693336"/>
          </a:xfrm>
          <a:prstGeom prst="rect">
            <a:avLst/>
          </a:prstGeom>
          <a:noFill/>
        </p:spPr>
        <p:txBody>
          <a:bodyPr wrap="square">
            <a:spAutoFit/>
          </a:bodyPr>
          <a:lstStyle/>
          <a:p>
            <a:pPr algn="just">
              <a:lnSpc>
                <a:spcPct val="114000"/>
              </a:lnSpc>
            </a:pPr>
            <a:r>
              <a:rPr lang="vi-VN" sz="2200" dirty="0">
                <a:solidFill>
                  <a:srgbClr val="002570"/>
                </a:solidFill>
                <a:latin typeface="Times New Roman" panose="02020603050405020304" pitchFamily="18" charset="0"/>
                <a:cs typeface="Times New Roman" panose="02020603050405020304" pitchFamily="18" charset="0"/>
              </a:rPr>
              <a:t>1. Thông tư này có hiệu lực thi hành kể từ ngày 01 tháng 7 năm 2025.</a:t>
            </a:r>
          </a:p>
          <a:p>
            <a:pPr algn="just">
              <a:lnSpc>
                <a:spcPct val="114000"/>
              </a:lnSpc>
            </a:pPr>
            <a:r>
              <a:rPr lang="vi-VN" sz="2200" dirty="0">
                <a:solidFill>
                  <a:srgbClr val="002570"/>
                </a:solidFill>
                <a:latin typeface="Times New Roman" panose="02020603050405020304" pitchFamily="18" charset="0"/>
                <a:cs typeface="Times New Roman" panose="02020603050405020304" pitchFamily="18" charset="0"/>
              </a:rPr>
              <a:t>2. Thông tư số 38/2021/TT-BYT ngày 31 tháng 12 năm 2021 của Bộ trưởng</a:t>
            </a:r>
            <a:r>
              <a:rPr lang="en-US" sz="2200" dirty="0">
                <a:solidFill>
                  <a:srgbClr val="002570"/>
                </a:solidFill>
                <a:latin typeface="Times New Roman" panose="02020603050405020304" pitchFamily="18" charset="0"/>
                <a:cs typeface="Times New Roman" panose="02020603050405020304" pitchFamily="18" charset="0"/>
              </a:rPr>
              <a:t> </a:t>
            </a:r>
            <a:r>
              <a:rPr lang="vi-VN" sz="2200" dirty="0">
                <a:solidFill>
                  <a:srgbClr val="002570"/>
                </a:solidFill>
                <a:latin typeface="Times New Roman" panose="02020603050405020304" pitchFamily="18" charset="0"/>
                <a:cs typeface="Times New Roman" panose="02020603050405020304" pitchFamily="18" charset="0"/>
              </a:rPr>
              <a:t>Bộ Y tế quy định chất lượng dược liệu, thuốc cổ truyền hết hiệu lực kể từ ngày</a:t>
            </a:r>
            <a:r>
              <a:rPr lang="en-US" sz="2200" dirty="0">
                <a:solidFill>
                  <a:srgbClr val="002570"/>
                </a:solidFill>
                <a:latin typeface="Times New Roman" panose="02020603050405020304" pitchFamily="18" charset="0"/>
                <a:cs typeface="Times New Roman" panose="02020603050405020304" pitchFamily="18" charset="0"/>
              </a:rPr>
              <a:t> </a:t>
            </a:r>
            <a:r>
              <a:rPr lang="vi-VN" sz="2200" dirty="0">
                <a:solidFill>
                  <a:srgbClr val="002570"/>
                </a:solidFill>
                <a:latin typeface="Times New Roman" panose="02020603050405020304" pitchFamily="18" charset="0"/>
                <a:cs typeface="Times New Roman" panose="02020603050405020304" pitchFamily="18" charset="0"/>
              </a:rPr>
              <a:t>Thông tư này có hiệu lực.</a:t>
            </a:r>
          </a:p>
          <a:p>
            <a:pPr algn="just">
              <a:lnSpc>
                <a:spcPct val="114000"/>
              </a:lnSpc>
            </a:pPr>
            <a:r>
              <a:rPr lang="vi-VN" sz="2200" dirty="0">
                <a:solidFill>
                  <a:srgbClr val="002570"/>
                </a:solidFill>
                <a:latin typeface="Times New Roman" panose="02020603050405020304" pitchFamily="18" charset="0"/>
                <a:cs typeface="Times New Roman" panose="02020603050405020304" pitchFamily="18" charset="0"/>
              </a:rPr>
              <a:t>3. Lộ trình thực hiện phân cấp thẩm quyền công bố tiêu chuẩn chất lượng vị</a:t>
            </a:r>
            <a:r>
              <a:rPr lang="en-US" sz="2200" dirty="0">
                <a:solidFill>
                  <a:srgbClr val="002570"/>
                </a:solidFill>
                <a:latin typeface="Times New Roman" panose="02020603050405020304" pitchFamily="18" charset="0"/>
                <a:cs typeface="Times New Roman" panose="02020603050405020304" pitchFamily="18" charset="0"/>
              </a:rPr>
              <a:t> </a:t>
            </a:r>
            <a:r>
              <a:rPr lang="vi-VN" sz="2200" dirty="0">
                <a:solidFill>
                  <a:srgbClr val="002570"/>
                </a:solidFill>
                <a:latin typeface="Times New Roman" panose="02020603050405020304" pitchFamily="18" charset="0"/>
                <a:cs typeface="Times New Roman" panose="02020603050405020304" pitchFamily="18" charset="0"/>
              </a:rPr>
              <a:t>thuốc cổ truyền, dược liệu quy định tại điểm a và b khoản 2 Điều 8 Thông tư này</a:t>
            </a:r>
            <a:r>
              <a:rPr lang="en-US" sz="2200" dirty="0">
                <a:solidFill>
                  <a:srgbClr val="002570"/>
                </a:solidFill>
                <a:latin typeface="Times New Roman" panose="02020603050405020304" pitchFamily="18" charset="0"/>
                <a:cs typeface="Times New Roman" panose="02020603050405020304" pitchFamily="18" charset="0"/>
              </a:rPr>
              <a:t> </a:t>
            </a:r>
            <a:r>
              <a:rPr lang="vi-VN" sz="2200" dirty="0">
                <a:solidFill>
                  <a:srgbClr val="002570"/>
                </a:solidFill>
                <a:latin typeface="Times New Roman" panose="02020603050405020304" pitchFamily="18" charset="0"/>
                <a:cs typeface="Times New Roman" panose="02020603050405020304" pitchFamily="18" charset="0"/>
              </a:rPr>
              <a:t>như sau:</a:t>
            </a:r>
          </a:p>
          <a:p>
            <a:pPr algn="just">
              <a:lnSpc>
                <a:spcPct val="114000"/>
              </a:lnSpc>
            </a:pPr>
            <a:r>
              <a:rPr lang="vi-VN" sz="2200" dirty="0">
                <a:solidFill>
                  <a:srgbClr val="002570"/>
                </a:solidFill>
                <a:latin typeface="Times New Roman" panose="02020603050405020304" pitchFamily="18" charset="0"/>
                <a:cs typeface="Times New Roman" panose="02020603050405020304" pitchFamily="18" charset="0"/>
              </a:rPr>
              <a:t>a) </a:t>
            </a:r>
            <a:r>
              <a:rPr lang="vi-VN" sz="2200" b="1" i="1" dirty="0">
                <a:solidFill>
                  <a:srgbClr val="002570"/>
                </a:solidFill>
                <a:latin typeface="Times New Roman" panose="02020603050405020304" pitchFamily="18" charset="0"/>
                <a:cs typeface="Times New Roman" panose="02020603050405020304" pitchFamily="18" charset="0"/>
              </a:rPr>
              <a:t>Trước ngày 01</a:t>
            </a:r>
            <a:r>
              <a:rPr lang="en-US" sz="2200" b="1" i="1" dirty="0">
                <a:solidFill>
                  <a:srgbClr val="002570"/>
                </a:solidFill>
                <a:latin typeface="Times New Roman" panose="02020603050405020304" pitchFamily="18" charset="0"/>
                <a:cs typeface="Times New Roman" panose="02020603050405020304" pitchFamily="18" charset="0"/>
              </a:rPr>
              <a:t>/</a:t>
            </a:r>
            <a:r>
              <a:rPr lang="vi-VN" sz="2200" b="1" i="1" dirty="0">
                <a:solidFill>
                  <a:srgbClr val="002570"/>
                </a:solidFill>
                <a:latin typeface="Times New Roman" panose="02020603050405020304" pitchFamily="18" charset="0"/>
                <a:cs typeface="Times New Roman" panose="02020603050405020304" pitchFamily="18" charset="0"/>
              </a:rPr>
              <a:t>01</a:t>
            </a:r>
            <a:r>
              <a:rPr lang="en-US" sz="2200" b="1" i="1" dirty="0">
                <a:solidFill>
                  <a:srgbClr val="002570"/>
                </a:solidFill>
                <a:latin typeface="Times New Roman" panose="02020603050405020304" pitchFamily="18" charset="0"/>
                <a:cs typeface="Times New Roman" panose="02020603050405020304" pitchFamily="18" charset="0"/>
              </a:rPr>
              <a:t>/</a:t>
            </a:r>
            <a:r>
              <a:rPr lang="vi-VN" sz="2200" b="1" i="1" dirty="0">
                <a:solidFill>
                  <a:srgbClr val="002570"/>
                </a:solidFill>
                <a:latin typeface="Times New Roman" panose="02020603050405020304" pitchFamily="18" charset="0"/>
                <a:cs typeface="Times New Roman" panose="02020603050405020304" pitchFamily="18" charset="0"/>
              </a:rPr>
              <a:t>2026</a:t>
            </a:r>
            <a:r>
              <a:rPr lang="vi-VN" sz="2200" i="1" dirty="0">
                <a:solidFill>
                  <a:srgbClr val="002570"/>
                </a:solidFill>
                <a:latin typeface="Times New Roman" panose="02020603050405020304" pitchFamily="18" charset="0"/>
                <a:cs typeface="Times New Roman" panose="02020603050405020304" pitchFamily="18" charset="0"/>
              </a:rPr>
              <a:t>, </a:t>
            </a:r>
            <a:r>
              <a:rPr lang="vi-VN" sz="2200" b="1" i="1" dirty="0">
                <a:solidFill>
                  <a:srgbClr val="002570"/>
                </a:solidFill>
                <a:latin typeface="Times New Roman" panose="02020603050405020304" pitchFamily="18" charset="0"/>
                <a:cs typeface="Times New Roman" panose="02020603050405020304" pitchFamily="18" charset="0"/>
              </a:rPr>
              <a:t>Cục </a:t>
            </a:r>
            <a:r>
              <a:rPr lang="en-US" sz="2200" b="1" i="1" dirty="0">
                <a:solidFill>
                  <a:srgbClr val="002570"/>
                </a:solidFill>
                <a:latin typeface="Times New Roman" panose="02020603050405020304" pitchFamily="18" charset="0"/>
                <a:cs typeface="Times New Roman" panose="02020603050405020304" pitchFamily="18" charset="0"/>
              </a:rPr>
              <a:t>QL YDCT </a:t>
            </a:r>
            <a:r>
              <a:rPr lang="vi-VN" sz="2200" dirty="0">
                <a:solidFill>
                  <a:srgbClr val="002570"/>
                </a:solidFill>
                <a:latin typeface="Times New Roman" panose="02020603050405020304" pitchFamily="18" charset="0"/>
                <a:cs typeface="Times New Roman" panose="02020603050405020304" pitchFamily="18" charset="0"/>
              </a:rPr>
              <a:t>thực</a:t>
            </a:r>
            <a:r>
              <a:rPr lang="en-US" sz="2200" dirty="0">
                <a:solidFill>
                  <a:srgbClr val="002570"/>
                </a:solidFill>
                <a:latin typeface="Times New Roman" panose="02020603050405020304" pitchFamily="18" charset="0"/>
                <a:cs typeface="Times New Roman" panose="02020603050405020304" pitchFamily="18" charset="0"/>
              </a:rPr>
              <a:t> </a:t>
            </a:r>
            <a:r>
              <a:rPr lang="vi-VN" sz="2200" dirty="0">
                <a:solidFill>
                  <a:srgbClr val="002570"/>
                </a:solidFill>
                <a:latin typeface="Times New Roman" panose="02020603050405020304" pitchFamily="18" charset="0"/>
                <a:cs typeface="Times New Roman" panose="02020603050405020304" pitchFamily="18" charset="0"/>
              </a:rPr>
              <a:t>hiện thủ tục công bố </a:t>
            </a:r>
            <a:r>
              <a:rPr lang="en-US" sz="2200" dirty="0">
                <a:solidFill>
                  <a:srgbClr val="002570"/>
                </a:solidFill>
                <a:latin typeface="Times New Roman" panose="02020603050405020304" pitchFamily="18" charset="0"/>
                <a:cs typeface="Times New Roman" panose="02020603050405020304" pitchFamily="18" charset="0"/>
              </a:rPr>
              <a:t>TCCL </a:t>
            </a:r>
            <a:r>
              <a:rPr lang="vi-VN" sz="2200" dirty="0">
                <a:solidFill>
                  <a:srgbClr val="002570"/>
                </a:solidFill>
                <a:latin typeface="Times New Roman" panose="02020603050405020304" pitchFamily="18" charset="0"/>
                <a:cs typeface="Times New Roman" panose="02020603050405020304" pitchFamily="18" charset="0"/>
              </a:rPr>
              <a:t>vị thuốc cổ truyền, dược liệu;</a:t>
            </a:r>
          </a:p>
          <a:p>
            <a:pPr algn="just">
              <a:lnSpc>
                <a:spcPct val="114000"/>
              </a:lnSpc>
            </a:pPr>
            <a:r>
              <a:rPr lang="vi-VN" sz="2200" dirty="0">
                <a:solidFill>
                  <a:srgbClr val="002570"/>
                </a:solidFill>
                <a:latin typeface="Times New Roman" panose="02020603050405020304" pitchFamily="18" charset="0"/>
                <a:cs typeface="Times New Roman" panose="02020603050405020304" pitchFamily="18" charset="0"/>
              </a:rPr>
              <a:t>b) </a:t>
            </a:r>
            <a:r>
              <a:rPr lang="vi-VN" sz="2200" b="1" i="1" dirty="0">
                <a:solidFill>
                  <a:srgbClr val="002570"/>
                </a:solidFill>
                <a:latin typeface="Times New Roman" panose="02020603050405020304" pitchFamily="18" charset="0"/>
                <a:cs typeface="Times New Roman" panose="02020603050405020304" pitchFamily="18" charset="0"/>
              </a:rPr>
              <a:t>Kể từ ngày 01/01/2026</a:t>
            </a:r>
            <a:r>
              <a:rPr lang="vi-VN" sz="2200" i="1" dirty="0">
                <a:solidFill>
                  <a:srgbClr val="002570"/>
                </a:solidFill>
                <a:latin typeface="Times New Roman" panose="02020603050405020304" pitchFamily="18" charset="0"/>
                <a:cs typeface="Times New Roman" panose="02020603050405020304" pitchFamily="18" charset="0"/>
              </a:rPr>
              <a:t>, </a:t>
            </a:r>
            <a:r>
              <a:rPr lang="vi-VN" sz="2200" b="1" i="1" dirty="0">
                <a:solidFill>
                  <a:srgbClr val="002570"/>
                </a:solidFill>
                <a:latin typeface="Times New Roman" panose="02020603050405020304" pitchFamily="18" charset="0"/>
                <a:cs typeface="Times New Roman" panose="02020603050405020304" pitchFamily="18" charset="0"/>
              </a:rPr>
              <a:t>Cục </a:t>
            </a:r>
            <a:r>
              <a:rPr lang="en-US" sz="2200" b="1" i="1" dirty="0">
                <a:solidFill>
                  <a:srgbClr val="002570"/>
                </a:solidFill>
                <a:latin typeface="Times New Roman" panose="02020603050405020304" pitchFamily="18" charset="0"/>
                <a:cs typeface="Times New Roman" panose="02020603050405020304" pitchFamily="18" charset="0"/>
              </a:rPr>
              <a:t>QL YDCT </a:t>
            </a:r>
            <a:r>
              <a:rPr lang="vi-VN" sz="2200" dirty="0">
                <a:solidFill>
                  <a:srgbClr val="002570"/>
                </a:solidFill>
                <a:latin typeface="Times New Roman" panose="02020603050405020304" pitchFamily="18" charset="0"/>
                <a:cs typeface="Times New Roman" panose="02020603050405020304" pitchFamily="18" charset="0"/>
              </a:rPr>
              <a:t>thực</a:t>
            </a:r>
            <a:r>
              <a:rPr lang="en-US" sz="2200" dirty="0">
                <a:solidFill>
                  <a:srgbClr val="002570"/>
                </a:solidFill>
                <a:latin typeface="Times New Roman" panose="02020603050405020304" pitchFamily="18" charset="0"/>
                <a:cs typeface="Times New Roman" panose="02020603050405020304" pitchFamily="18" charset="0"/>
              </a:rPr>
              <a:t> </a:t>
            </a:r>
            <a:r>
              <a:rPr lang="vi-VN" sz="2200" dirty="0">
                <a:solidFill>
                  <a:srgbClr val="002570"/>
                </a:solidFill>
                <a:latin typeface="Times New Roman" panose="02020603050405020304" pitchFamily="18" charset="0"/>
                <a:cs typeface="Times New Roman" panose="02020603050405020304" pitchFamily="18" charset="0"/>
              </a:rPr>
              <a:t>hiện thủ tục công bố </a:t>
            </a:r>
            <a:r>
              <a:rPr lang="en-US" sz="2200" dirty="0">
                <a:solidFill>
                  <a:srgbClr val="002570"/>
                </a:solidFill>
                <a:latin typeface="Times New Roman" panose="02020603050405020304" pitchFamily="18" charset="0"/>
                <a:cs typeface="Times New Roman" panose="02020603050405020304" pitchFamily="18" charset="0"/>
              </a:rPr>
              <a:t>TCCL </a:t>
            </a:r>
            <a:r>
              <a:rPr lang="vi-VN" sz="2200" dirty="0">
                <a:solidFill>
                  <a:srgbClr val="002570"/>
                </a:solidFill>
                <a:latin typeface="Times New Roman" panose="02020603050405020304" pitchFamily="18" charset="0"/>
                <a:cs typeface="Times New Roman" panose="02020603050405020304" pitchFamily="18" charset="0"/>
              </a:rPr>
              <a:t>vị thuốc cổ truyền, dược liệu đối với</a:t>
            </a:r>
            <a:r>
              <a:rPr lang="en-US" sz="2200" dirty="0">
                <a:solidFill>
                  <a:srgbClr val="002570"/>
                </a:solidFill>
                <a:latin typeface="Times New Roman" panose="02020603050405020304" pitchFamily="18" charset="0"/>
                <a:cs typeface="Times New Roman" panose="02020603050405020304" pitchFamily="18" charset="0"/>
              </a:rPr>
              <a:t> </a:t>
            </a:r>
            <a:r>
              <a:rPr lang="vi-VN" sz="2200" b="1" i="1" dirty="0">
                <a:solidFill>
                  <a:srgbClr val="002570"/>
                </a:solidFill>
                <a:latin typeface="Times New Roman" panose="02020603050405020304" pitchFamily="18" charset="0"/>
                <a:cs typeface="Times New Roman" panose="02020603050405020304" pitchFamily="18" charset="0"/>
              </a:rPr>
              <a:t>các cơ sở khám bệnh, chữa bệnh trực thuộc Bộ</a:t>
            </a:r>
            <a:r>
              <a:rPr lang="vi-VN" sz="2200" dirty="0">
                <a:solidFill>
                  <a:srgbClr val="002570"/>
                </a:solidFill>
                <a:latin typeface="Times New Roman" panose="02020603050405020304" pitchFamily="18" charset="0"/>
                <a:cs typeface="Times New Roman" panose="02020603050405020304" pitchFamily="18" charset="0"/>
              </a:rPr>
              <a:t>;</a:t>
            </a:r>
          </a:p>
          <a:p>
            <a:pPr algn="just">
              <a:lnSpc>
                <a:spcPct val="114000"/>
              </a:lnSpc>
            </a:pPr>
            <a:r>
              <a:rPr lang="vi-VN" sz="2200" dirty="0">
                <a:solidFill>
                  <a:srgbClr val="002570"/>
                </a:solidFill>
                <a:latin typeface="Times New Roman" panose="02020603050405020304" pitchFamily="18" charset="0"/>
                <a:cs typeface="Times New Roman" panose="02020603050405020304" pitchFamily="18" charset="0"/>
              </a:rPr>
              <a:t>c) Kể từ ngày </a:t>
            </a:r>
            <a:r>
              <a:rPr lang="vi-VN" sz="2200" b="1" i="1" dirty="0">
                <a:solidFill>
                  <a:srgbClr val="002570"/>
                </a:solidFill>
                <a:latin typeface="Times New Roman" panose="02020603050405020304" pitchFamily="18" charset="0"/>
                <a:cs typeface="Times New Roman" panose="02020603050405020304" pitchFamily="18" charset="0"/>
              </a:rPr>
              <a:t>01/01/2026, cơ quan chuyên môn về y tế thuộc</a:t>
            </a:r>
            <a:r>
              <a:rPr lang="en-US" sz="2200" b="1" i="1" dirty="0">
                <a:solidFill>
                  <a:srgbClr val="002570"/>
                </a:solidFill>
                <a:latin typeface="Times New Roman" panose="02020603050405020304" pitchFamily="18" charset="0"/>
                <a:cs typeface="Times New Roman" panose="02020603050405020304" pitchFamily="18" charset="0"/>
              </a:rPr>
              <a:t> UBND</a:t>
            </a:r>
            <a:r>
              <a:rPr lang="vi-VN" sz="2200" b="1" i="1" dirty="0">
                <a:solidFill>
                  <a:srgbClr val="002570"/>
                </a:solidFill>
                <a:latin typeface="Times New Roman" panose="02020603050405020304" pitchFamily="18" charset="0"/>
                <a:cs typeface="Times New Roman" panose="02020603050405020304" pitchFamily="18" charset="0"/>
              </a:rPr>
              <a:t> cấp tỉnh </a:t>
            </a:r>
            <a:r>
              <a:rPr lang="vi-VN" sz="2200" dirty="0">
                <a:solidFill>
                  <a:srgbClr val="002570"/>
                </a:solidFill>
                <a:latin typeface="Times New Roman" panose="02020603050405020304" pitchFamily="18" charset="0"/>
                <a:cs typeface="Times New Roman" panose="02020603050405020304" pitchFamily="18" charset="0"/>
              </a:rPr>
              <a:t>thực hiện thủ tục công bố tiêu chuẩn chất lượng vị thuốc</a:t>
            </a:r>
            <a:r>
              <a:rPr lang="en-US" sz="2200" dirty="0">
                <a:solidFill>
                  <a:srgbClr val="002570"/>
                </a:solidFill>
                <a:latin typeface="Times New Roman" panose="02020603050405020304" pitchFamily="18" charset="0"/>
                <a:cs typeface="Times New Roman" panose="02020603050405020304" pitchFamily="18" charset="0"/>
              </a:rPr>
              <a:t> </a:t>
            </a:r>
            <a:r>
              <a:rPr lang="vi-VN" sz="2200" dirty="0">
                <a:solidFill>
                  <a:srgbClr val="002570"/>
                </a:solidFill>
                <a:latin typeface="Times New Roman" panose="02020603050405020304" pitchFamily="18" charset="0"/>
                <a:cs typeface="Times New Roman" panose="02020603050405020304" pitchFamily="18" charset="0"/>
              </a:rPr>
              <a:t>cổ truyền, dược liệu đối với các </a:t>
            </a:r>
            <a:r>
              <a:rPr lang="vi-VN" sz="2200" b="1" i="1" dirty="0">
                <a:solidFill>
                  <a:srgbClr val="002570"/>
                </a:solidFill>
                <a:latin typeface="Times New Roman" panose="02020603050405020304" pitchFamily="18" charset="0"/>
                <a:cs typeface="Times New Roman" panose="02020603050405020304" pitchFamily="18" charset="0"/>
              </a:rPr>
              <a:t>cơ sở kinh doanh và cơ sở khám bệnh, chữa bệnh</a:t>
            </a:r>
            <a:r>
              <a:rPr lang="en-US" sz="2200" b="1" i="1" dirty="0">
                <a:solidFill>
                  <a:srgbClr val="002570"/>
                </a:solidFill>
                <a:latin typeface="Times New Roman" panose="02020603050405020304" pitchFamily="18" charset="0"/>
                <a:cs typeface="Times New Roman" panose="02020603050405020304" pitchFamily="18" charset="0"/>
              </a:rPr>
              <a:t> </a:t>
            </a:r>
            <a:r>
              <a:rPr lang="vi-VN" sz="2200" b="1" i="1" dirty="0">
                <a:solidFill>
                  <a:srgbClr val="002570"/>
                </a:solidFill>
                <a:latin typeface="Times New Roman" panose="02020603050405020304" pitchFamily="18" charset="0"/>
                <a:cs typeface="Times New Roman" panose="02020603050405020304" pitchFamily="18" charset="0"/>
              </a:rPr>
              <a:t>trên địa bàn quản lý.</a:t>
            </a:r>
          </a:p>
        </p:txBody>
      </p:sp>
      <p:pic>
        <p:nvPicPr>
          <p:cNvPr id="1026" name="Picture 2">
            <a:extLst>
              <a:ext uri="{FF2B5EF4-FFF2-40B4-BE49-F238E27FC236}">
                <a16:creationId xmlns:a16="http://schemas.microsoft.com/office/drawing/2014/main" id="{B7D669F5-F53A-F076-9CD8-DEF2E346FC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44CE3991-C31A-F780-96BC-4D815A630847}"/>
              </a:ext>
            </a:extLst>
          </p:cNvPr>
          <p:cNvSpPr txBox="1"/>
          <p:nvPr/>
        </p:nvSpPr>
        <p:spPr>
          <a:xfrm>
            <a:off x="1277620" y="159175"/>
            <a:ext cx="10914380" cy="892552"/>
          </a:xfrm>
          <a:prstGeom prst="rect">
            <a:avLst/>
          </a:prstGeom>
          <a:noFill/>
        </p:spPr>
        <p:txBody>
          <a:bodyPr wrap="square">
            <a:spAutoFit/>
          </a:bodyPr>
          <a:lstStyle/>
          <a:p>
            <a:pPr algn="ctr"/>
            <a:r>
              <a:rPr lang="en-US" sz="2400" b="1" dirty="0" err="1">
                <a:solidFill>
                  <a:srgbClr val="002570"/>
                </a:solidFill>
                <a:latin typeface="Times New Roman" panose="02020603050405020304" pitchFamily="18" charset="0"/>
                <a:cs typeface="Times New Roman" panose="02020603050405020304" pitchFamily="18" charset="0"/>
              </a:rPr>
              <a:t>Chương</a:t>
            </a:r>
            <a:r>
              <a:rPr lang="en-US" sz="2400" b="1" dirty="0">
                <a:solidFill>
                  <a:srgbClr val="002570"/>
                </a:solidFill>
                <a:latin typeface="Times New Roman" panose="02020603050405020304" pitchFamily="18" charset="0"/>
                <a:cs typeface="Times New Roman" panose="02020603050405020304" pitchFamily="18" charset="0"/>
              </a:rPr>
              <a:t> VII. </a:t>
            </a:r>
            <a:r>
              <a:rPr lang="vi-VN" sz="2400" b="1" dirty="0">
                <a:solidFill>
                  <a:srgbClr val="002570"/>
                </a:solidFill>
                <a:latin typeface="Times New Roman" panose="02020603050405020304" pitchFamily="18" charset="0"/>
                <a:cs typeface="Times New Roman" panose="02020603050405020304" pitchFamily="18" charset="0"/>
              </a:rPr>
              <a:t>ĐIỀU KHOẢN THI HÀNH</a:t>
            </a:r>
            <a:endParaRPr lang="en-US" sz="2400" b="1" dirty="0">
              <a:solidFill>
                <a:srgbClr val="002570"/>
              </a:solidFill>
              <a:latin typeface="Times New Roman" panose="02020603050405020304" pitchFamily="18" charset="0"/>
              <a:cs typeface="Times New Roman" panose="02020603050405020304" pitchFamily="18" charset="0"/>
            </a:endParaRPr>
          </a:p>
          <a:p>
            <a:pPr algn="ctr"/>
            <a:r>
              <a:rPr lang="vi-VN" sz="2800" b="1" dirty="0">
                <a:solidFill>
                  <a:srgbClr val="002570"/>
                </a:solidFill>
                <a:latin typeface="Times New Roman" panose="02020603050405020304" pitchFamily="18" charset="0"/>
                <a:cs typeface="Times New Roman" panose="02020603050405020304" pitchFamily="18" charset="0"/>
              </a:rPr>
              <a:t>Điều 22. Hiệu lực thi hành</a:t>
            </a:r>
          </a:p>
        </p:txBody>
      </p:sp>
      <p:sp>
        <p:nvSpPr>
          <p:cNvPr id="3" name="Rectangle: Rounded Corners 2">
            <a:extLst>
              <a:ext uri="{FF2B5EF4-FFF2-40B4-BE49-F238E27FC236}">
                <a16:creationId xmlns:a16="http://schemas.microsoft.com/office/drawing/2014/main" id="{3B477EFB-6BD4-D699-BBF1-0E3F03515223}"/>
              </a:ext>
            </a:extLst>
          </p:cNvPr>
          <p:cNvSpPr/>
          <p:nvPr/>
        </p:nvSpPr>
        <p:spPr>
          <a:xfrm>
            <a:off x="639444" y="1709779"/>
            <a:ext cx="11034395" cy="4628838"/>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2100" dirty="0"/>
          </a:p>
        </p:txBody>
      </p:sp>
    </p:spTree>
    <p:extLst>
      <p:ext uri="{BB962C8B-B14F-4D97-AF65-F5344CB8AC3E}">
        <p14:creationId xmlns:p14="http://schemas.microsoft.com/office/powerpoint/2010/main" val="38490693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6315A2-46C4-F392-9076-7EEC576F0C65}"/>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20D5F25B-7377-309F-A21B-AC66DDED3C8D}"/>
              </a:ext>
            </a:extLst>
          </p:cNvPr>
          <p:cNvSpPr txBox="1"/>
          <p:nvPr/>
        </p:nvSpPr>
        <p:spPr>
          <a:xfrm>
            <a:off x="638808" y="1599144"/>
            <a:ext cx="11034395" cy="1322285"/>
          </a:xfrm>
          <a:prstGeom prst="rect">
            <a:avLst/>
          </a:prstGeom>
          <a:noFill/>
        </p:spPr>
        <p:txBody>
          <a:bodyPr wrap="square">
            <a:spAutoFit/>
          </a:bodyPr>
          <a:lstStyle/>
          <a:p>
            <a:pPr algn="just">
              <a:lnSpc>
                <a:spcPct val="114000"/>
              </a:lnSpc>
            </a:pPr>
            <a:r>
              <a:rPr lang="vi-VN" sz="2400" dirty="0">
                <a:solidFill>
                  <a:srgbClr val="002570"/>
                </a:solidFill>
                <a:latin typeface="Times New Roman" panose="02020603050405020304" pitchFamily="18" charset="0"/>
                <a:cs typeface="Times New Roman" panose="02020603050405020304" pitchFamily="18" charset="0"/>
              </a:rPr>
              <a:t>Trường hợp các văn bản dẫn chiếu trong Thông tư này được thay thế hoặc</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sửa đổi, bổ sung thì áp dụng theo văn bản thay thế hoặc sửa đổi, bổ sung</a:t>
            </a:r>
            <a:endParaRPr lang="en-US" sz="2400" dirty="0">
              <a:solidFill>
                <a:srgbClr val="002570"/>
              </a:solidFill>
              <a:latin typeface="Times New Roman" panose="02020603050405020304" pitchFamily="18" charset="0"/>
              <a:cs typeface="Times New Roman" panose="02020603050405020304" pitchFamily="18" charset="0"/>
            </a:endParaRPr>
          </a:p>
          <a:p>
            <a:pPr algn="just">
              <a:lnSpc>
                <a:spcPct val="114000"/>
              </a:lnSpc>
            </a:pPr>
            <a:endParaRPr lang="vi-VN" sz="2400" dirty="0">
              <a:solidFill>
                <a:srgbClr val="002570"/>
              </a:solidFill>
              <a:latin typeface="Times New Roman" panose="02020603050405020304" pitchFamily="18" charset="0"/>
              <a:cs typeface="Times New Roman" panose="02020603050405020304" pitchFamily="18" charset="0"/>
            </a:endParaRPr>
          </a:p>
        </p:txBody>
      </p:sp>
      <p:pic>
        <p:nvPicPr>
          <p:cNvPr id="1026" name="Picture 2">
            <a:extLst>
              <a:ext uri="{FF2B5EF4-FFF2-40B4-BE49-F238E27FC236}">
                <a16:creationId xmlns:a16="http://schemas.microsoft.com/office/drawing/2014/main" id="{38D8D920-4A70-7EAB-72A3-0CAFB28A01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0B829145-C54E-B177-7BA0-4102800A2BEC}"/>
              </a:ext>
            </a:extLst>
          </p:cNvPr>
          <p:cNvSpPr txBox="1"/>
          <p:nvPr/>
        </p:nvSpPr>
        <p:spPr>
          <a:xfrm>
            <a:off x="1277621" y="159175"/>
            <a:ext cx="9591008" cy="892552"/>
          </a:xfrm>
          <a:prstGeom prst="rect">
            <a:avLst/>
          </a:prstGeom>
          <a:noFill/>
        </p:spPr>
        <p:txBody>
          <a:bodyPr wrap="square">
            <a:spAutoFit/>
          </a:bodyPr>
          <a:lstStyle/>
          <a:p>
            <a:pPr algn="ctr"/>
            <a:r>
              <a:rPr lang="en-US" sz="2400" b="1" dirty="0" err="1">
                <a:solidFill>
                  <a:srgbClr val="002570"/>
                </a:solidFill>
                <a:latin typeface="Times New Roman" panose="02020603050405020304" pitchFamily="18" charset="0"/>
                <a:cs typeface="Times New Roman" panose="02020603050405020304" pitchFamily="18" charset="0"/>
              </a:rPr>
              <a:t>Chương</a:t>
            </a:r>
            <a:r>
              <a:rPr lang="en-US" sz="2400" b="1" dirty="0">
                <a:solidFill>
                  <a:srgbClr val="002570"/>
                </a:solidFill>
                <a:latin typeface="Times New Roman" panose="02020603050405020304" pitchFamily="18" charset="0"/>
                <a:cs typeface="Times New Roman" panose="02020603050405020304" pitchFamily="18" charset="0"/>
              </a:rPr>
              <a:t> VII. </a:t>
            </a:r>
            <a:r>
              <a:rPr lang="vi-VN" sz="2400" b="1" dirty="0">
                <a:solidFill>
                  <a:srgbClr val="002570"/>
                </a:solidFill>
                <a:latin typeface="Times New Roman" panose="02020603050405020304" pitchFamily="18" charset="0"/>
                <a:cs typeface="Times New Roman" panose="02020603050405020304" pitchFamily="18" charset="0"/>
              </a:rPr>
              <a:t>ĐIỀU KHOẢN THI HÀNH</a:t>
            </a:r>
            <a:endParaRPr lang="en-US" sz="2400" b="1" dirty="0">
              <a:solidFill>
                <a:srgbClr val="002570"/>
              </a:solidFill>
              <a:latin typeface="Times New Roman" panose="02020603050405020304" pitchFamily="18" charset="0"/>
              <a:cs typeface="Times New Roman" panose="02020603050405020304" pitchFamily="18" charset="0"/>
            </a:endParaRPr>
          </a:p>
          <a:p>
            <a:pPr algn="ctr"/>
            <a:r>
              <a:rPr lang="vi-VN" sz="2800" b="1" dirty="0">
                <a:solidFill>
                  <a:srgbClr val="002570"/>
                </a:solidFill>
                <a:latin typeface="Times New Roman" panose="02020603050405020304" pitchFamily="18" charset="0"/>
                <a:cs typeface="Times New Roman" panose="02020603050405020304" pitchFamily="18" charset="0"/>
              </a:rPr>
              <a:t>Điều 23. Điều khoản tham chiếu</a:t>
            </a:r>
          </a:p>
        </p:txBody>
      </p:sp>
      <p:sp>
        <p:nvSpPr>
          <p:cNvPr id="3" name="Rectangle: Rounded Corners 2">
            <a:extLst>
              <a:ext uri="{FF2B5EF4-FFF2-40B4-BE49-F238E27FC236}">
                <a16:creationId xmlns:a16="http://schemas.microsoft.com/office/drawing/2014/main" id="{7BC98898-D4CC-15D6-E78B-4C0AD9B48C9A}"/>
              </a:ext>
            </a:extLst>
          </p:cNvPr>
          <p:cNvSpPr/>
          <p:nvPr/>
        </p:nvSpPr>
        <p:spPr>
          <a:xfrm>
            <a:off x="639444" y="1478281"/>
            <a:ext cx="11034395" cy="1142999"/>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2100" dirty="0"/>
          </a:p>
        </p:txBody>
      </p:sp>
      <p:sp>
        <p:nvSpPr>
          <p:cNvPr id="5" name="TextBox 4">
            <a:extLst>
              <a:ext uri="{FF2B5EF4-FFF2-40B4-BE49-F238E27FC236}">
                <a16:creationId xmlns:a16="http://schemas.microsoft.com/office/drawing/2014/main" id="{3F0EDB7C-0CEE-5115-9052-A92376E1C142}"/>
              </a:ext>
            </a:extLst>
          </p:cNvPr>
          <p:cNvSpPr txBox="1"/>
          <p:nvPr/>
        </p:nvSpPr>
        <p:spPr>
          <a:xfrm>
            <a:off x="3046828" y="3141600"/>
            <a:ext cx="6098344"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Điều 24. Điều khoản chuyển tiếp</a:t>
            </a:r>
          </a:p>
        </p:txBody>
      </p:sp>
      <p:pic>
        <p:nvPicPr>
          <p:cNvPr id="6" name="Picture 5">
            <a:extLst>
              <a:ext uri="{FF2B5EF4-FFF2-40B4-BE49-F238E27FC236}">
                <a16:creationId xmlns:a16="http://schemas.microsoft.com/office/drawing/2014/main" id="{465DFCF9-8814-DED3-04EC-CFDB0E91E357}"/>
              </a:ext>
            </a:extLst>
          </p:cNvPr>
          <p:cNvPicPr>
            <a:picLocks noChangeAspect="1"/>
          </p:cNvPicPr>
          <p:nvPr/>
        </p:nvPicPr>
        <p:blipFill>
          <a:blip r:embed="rId3"/>
          <a:stretch>
            <a:fillRect/>
          </a:stretch>
        </p:blipFill>
        <p:spPr>
          <a:xfrm>
            <a:off x="569497" y="4185139"/>
            <a:ext cx="11053006" cy="1609483"/>
          </a:xfrm>
          <a:prstGeom prst="rect">
            <a:avLst/>
          </a:prstGeom>
        </p:spPr>
      </p:pic>
      <p:sp>
        <p:nvSpPr>
          <p:cNvPr id="8" name="TextBox 7">
            <a:extLst>
              <a:ext uri="{FF2B5EF4-FFF2-40B4-BE49-F238E27FC236}">
                <a16:creationId xmlns:a16="http://schemas.microsoft.com/office/drawing/2014/main" id="{06B29D3D-A116-8000-6A29-1D32CE865AD1}"/>
              </a:ext>
            </a:extLst>
          </p:cNvPr>
          <p:cNvSpPr txBox="1"/>
          <p:nvPr/>
        </p:nvSpPr>
        <p:spPr>
          <a:xfrm>
            <a:off x="638808" y="4316992"/>
            <a:ext cx="10812293" cy="1322285"/>
          </a:xfrm>
          <a:prstGeom prst="rect">
            <a:avLst/>
          </a:prstGeom>
          <a:noFill/>
        </p:spPr>
        <p:txBody>
          <a:bodyPr wrap="square">
            <a:spAutoFit/>
          </a:bodyPr>
          <a:lstStyle/>
          <a:p>
            <a:pPr marL="0" marR="0" lvl="0" indent="0" algn="just" defTabSz="914400" rtl="0" eaLnBrk="1" fontAlgn="auto" latinLnBrk="0" hangingPunct="1">
              <a:lnSpc>
                <a:spcPct val="114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Hồ sơ công bố tiêu chuẩn chất lượng dược liệu đã nộp trước ngày Thông tư</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vi-VN"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này có hiệu lực thì tiếp tục thực hiện theo Thông tư số 38/2021/TT-BYT ngày 31</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vi-VN"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tháng 12 năm 2021 của Bộ trưởng Bộ Y tế quy định chất lượng dược liệu, thuốc</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vi-VN"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cổ truyền.</a:t>
            </a:r>
          </a:p>
        </p:txBody>
      </p:sp>
    </p:spTree>
    <p:extLst>
      <p:ext uri="{BB962C8B-B14F-4D97-AF65-F5344CB8AC3E}">
        <p14:creationId xmlns:p14="http://schemas.microsoft.com/office/powerpoint/2010/main" val="2625371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A9A275-046F-3C1E-8251-ABE934F92304}"/>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30DEE8E3-0E10-9462-6BEC-55EA04C267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45F75AF9-001B-D3F0-251E-8BE3211531F8}"/>
              </a:ext>
            </a:extLst>
          </p:cNvPr>
          <p:cNvSpPr txBox="1"/>
          <p:nvPr/>
        </p:nvSpPr>
        <p:spPr>
          <a:xfrm>
            <a:off x="1420863" y="385582"/>
            <a:ext cx="9351411" cy="584775"/>
          </a:xfrm>
          <a:prstGeom prst="rect">
            <a:avLst/>
          </a:prstGeom>
          <a:noFill/>
        </p:spPr>
        <p:txBody>
          <a:bodyPr wrap="square">
            <a:spAutoFit/>
          </a:bodyPr>
          <a:lstStyle/>
          <a:p>
            <a:pPr algn="ctr"/>
            <a:r>
              <a:rPr lang="en-US" sz="3200" b="1" dirty="0">
                <a:solidFill>
                  <a:srgbClr val="002570"/>
                </a:solidFill>
                <a:latin typeface="Times New Roman" panose="02020603050405020304" pitchFamily="18" charset="0"/>
                <a:cs typeface="Times New Roman" panose="02020603050405020304" pitchFamily="18" charset="0"/>
              </a:rPr>
              <a:t>CẤU TRÚC THÔNG TƯ 32/2025/TT-BYT</a:t>
            </a:r>
          </a:p>
        </p:txBody>
      </p:sp>
      <p:sp>
        <p:nvSpPr>
          <p:cNvPr id="3" name="Rectangle: Rounded Corners 2">
            <a:extLst>
              <a:ext uri="{FF2B5EF4-FFF2-40B4-BE49-F238E27FC236}">
                <a16:creationId xmlns:a16="http://schemas.microsoft.com/office/drawing/2014/main" id="{D467E6F3-0D2A-BB2B-7506-CC057F83B7B3}"/>
              </a:ext>
            </a:extLst>
          </p:cNvPr>
          <p:cNvSpPr/>
          <p:nvPr/>
        </p:nvSpPr>
        <p:spPr>
          <a:xfrm>
            <a:off x="1428357" y="1349667"/>
            <a:ext cx="9960320" cy="587699"/>
          </a:xfrm>
          <a:prstGeom prst="roundRect">
            <a:avLst/>
          </a:prstGeom>
          <a:solidFill>
            <a:srgbClr val="FDEFE7"/>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Chương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I: Quy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định</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chung</a:t>
            </a:r>
            <a:endParaRPr lang="en-US" sz="24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2" name="Rectangle: Rounded Corners 1">
            <a:extLst>
              <a:ext uri="{FF2B5EF4-FFF2-40B4-BE49-F238E27FC236}">
                <a16:creationId xmlns:a16="http://schemas.microsoft.com/office/drawing/2014/main" id="{4EC6CDFA-D686-4F6D-1AB3-94BDAD121868}"/>
              </a:ext>
            </a:extLst>
          </p:cNvPr>
          <p:cNvSpPr/>
          <p:nvPr/>
        </p:nvSpPr>
        <p:spPr>
          <a:xfrm>
            <a:off x="1428357" y="2109450"/>
            <a:ext cx="9960320" cy="587699"/>
          </a:xfrm>
          <a:prstGeom prst="roundRect">
            <a:avLst/>
          </a:prstGeom>
          <a:solidFill>
            <a:srgbClr val="FDEFE7"/>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Chương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II: Á</a:t>
            </a:r>
            <a:r>
              <a:rPr lang="vi-VN" sz="2400" b="1" dirty="0">
                <a:solidFill>
                  <a:schemeClr val="tx1">
                    <a:lumMod val="95000"/>
                    <a:lumOff val="5000"/>
                  </a:schemeClr>
                </a:solidFill>
                <a:latin typeface="Times New Roman" panose="02020603050405020304" pitchFamily="18" charset="0"/>
                <a:cs typeface="Times New Roman" panose="02020603050405020304" pitchFamily="18" charset="0"/>
              </a:rPr>
              <a:t>p dụng tiêu chuẩn chất lượng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vi-VN" sz="2400" b="1" dirty="0">
                <a:solidFill>
                  <a:schemeClr val="tx1">
                    <a:lumMod val="95000"/>
                    <a:lumOff val="5000"/>
                  </a:schemeClr>
                </a:solidFill>
                <a:latin typeface="Times New Roman" panose="02020603050405020304" pitchFamily="18" charset="0"/>
                <a:cs typeface="Times New Roman" panose="02020603050405020304" pitchFamily="18" charset="0"/>
              </a:rPr>
              <a:t>TCT, vị thuốc CT, dược liệu</a:t>
            </a:r>
            <a:endParaRPr lang="en-US" sz="24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5" name="Rectangle: Rounded Corners 4">
            <a:extLst>
              <a:ext uri="{FF2B5EF4-FFF2-40B4-BE49-F238E27FC236}">
                <a16:creationId xmlns:a16="http://schemas.microsoft.com/office/drawing/2014/main" id="{2A5EB289-983B-5276-725F-82621746E55E}"/>
              </a:ext>
            </a:extLst>
          </p:cNvPr>
          <p:cNvSpPr/>
          <p:nvPr/>
        </p:nvSpPr>
        <p:spPr>
          <a:xfrm>
            <a:off x="1428357" y="2869233"/>
            <a:ext cx="9960320" cy="587700"/>
          </a:xfrm>
          <a:prstGeom prst="roundRect">
            <a:avLst/>
          </a:prstGeom>
          <a:solidFill>
            <a:srgbClr val="FDEFE7"/>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Chương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III: C</a:t>
            </a:r>
            <a:r>
              <a:rPr lang="vi-VN" sz="2400" b="1" dirty="0">
                <a:solidFill>
                  <a:schemeClr val="tx1">
                    <a:lumMod val="95000"/>
                    <a:lumOff val="5000"/>
                  </a:schemeClr>
                </a:solidFill>
                <a:latin typeface="Times New Roman" panose="02020603050405020304" pitchFamily="18" charset="0"/>
                <a:cs typeface="Times New Roman" panose="02020603050405020304" pitchFamily="18" charset="0"/>
              </a:rPr>
              <a:t>ông bố tiêu chuẩn chất lượng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vi-VN" sz="2400" b="1" dirty="0">
                <a:solidFill>
                  <a:schemeClr val="tx1">
                    <a:lumMod val="95000"/>
                    <a:lumOff val="5000"/>
                  </a:schemeClr>
                </a:solidFill>
                <a:latin typeface="Times New Roman" panose="02020603050405020304" pitchFamily="18" charset="0"/>
                <a:cs typeface="Times New Roman" panose="02020603050405020304" pitchFamily="18" charset="0"/>
              </a:rPr>
              <a:t>vị thuốc </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CT</a:t>
            </a:r>
            <a:r>
              <a:rPr lang="vi-VN" sz="2400" b="1" dirty="0">
                <a:solidFill>
                  <a:schemeClr val="tx1">
                    <a:lumMod val="95000"/>
                    <a:lumOff val="5000"/>
                  </a:schemeClr>
                </a:solidFill>
                <a:latin typeface="Times New Roman" panose="02020603050405020304" pitchFamily="18" charset="0"/>
                <a:cs typeface="Times New Roman" panose="02020603050405020304" pitchFamily="18" charset="0"/>
              </a:rPr>
              <a:t>,</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vi-VN" sz="2400" b="1" dirty="0">
                <a:solidFill>
                  <a:schemeClr val="tx1">
                    <a:lumMod val="95000"/>
                    <a:lumOff val="5000"/>
                  </a:schemeClr>
                </a:solidFill>
                <a:latin typeface="Times New Roman" panose="02020603050405020304" pitchFamily="18" charset="0"/>
                <a:cs typeface="Times New Roman" panose="02020603050405020304" pitchFamily="18" charset="0"/>
              </a:rPr>
              <a:t>dược liệu</a:t>
            </a:r>
            <a:endParaRPr lang="en-US" sz="24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9F37C796-DE75-B0FF-A21A-EDAB7F427BE6}"/>
              </a:ext>
            </a:extLst>
          </p:cNvPr>
          <p:cNvSpPr/>
          <p:nvPr/>
        </p:nvSpPr>
        <p:spPr>
          <a:xfrm>
            <a:off x="1428357" y="3629017"/>
            <a:ext cx="9960320" cy="587699"/>
          </a:xfrm>
          <a:prstGeom prst="roundRect">
            <a:avLst/>
          </a:prstGeom>
          <a:solidFill>
            <a:srgbClr val="FDEFE7"/>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Chương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IV:</a:t>
            </a:r>
            <a:r>
              <a:rPr lang="vi-VN"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Ki</a:t>
            </a:r>
            <a:r>
              <a:rPr lang="vi-VN" sz="2400" b="1" dirty="0">
                <a:solidFill>
                  <a:schemeClr val="tx1">
                    <a:lumMod val="95000"/>
                    <a:lumOff val="5000"/>
                  </a:schemeClr>
                </a:solidFill>
                <a:latin typeface="Times New Roman" panose="02020603050405020304" pitchFamily="18" charset="0"/>
                <a:cs typeface="Times New Roman" panose="02020603050405020304" pitchFamily="18" charset="0"/>
              </a:rPr>
              <a:t>ểm nghiệm chất lượng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vi-VN" sz="2400" b="1" dirty="0">
                <a:solidFill>
                  <a:schemeClr val="tx1">
                    <a:lumMod val="95000"/>
                    <a:lumOff val="5000"/>
                  </a:schemeClr>
                </a:solidFill>
                <a:latin typeface="Times New Roman" panose="02020603050405020304" pitchFamily="18" charset="0"/>
                <a:cs typeface="Times New Roman" panose="02020603050405020304" pitchFamily="18" charset="0"/>
              </a:rPr>
              <a:t>thuốc </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CT</a:t>
            </a:r>
            <a:r>
              <a:rPr lang="vi-VN" sz="2400" b="1" dirty="0">
                <a:solidFill>
                  <a:schemeClr val="tx1">
                    <a:lumMod val="95000"/>
                    <a:lumOff val="5000"/>
                  </a:schemeClr>
                </a:solidFill>
                <a:latin typeface="Times New Roman" panose="02020603050405020304" pitchFamily="18" charset="0"/>
                <a:cs typeface="Times New Roman" panose="02020603050405020304" pitchFamily="18" charset="0"/>
              </a:rPr>
              <a:t>, vị thuốc </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CT</a:t>
            </a:r>
            <a:r>
              <a:rPr lang="vi-VN" sz="2400" b="1" dirty="0">
                <a:solidFill>
                  <a:schemeClr val="tx1">
                    <a:lumMod val="95000"/>
                    <a:lumOff val="5000"/>
                  </a:schemeClr>
                </a:solidFill>
                <a:latin typeface="Times New Roman" panose="02020603050405020304" pitchFamily="18" charset="0"/>
                <a:cs typeface="Times New Roman" panose="02020603050405020304" pitchFamily="18" charset="0"/>
              </a:rPr>
              <a:t>, dược liệu</a:t>
            </a:r>
            <a:endParaRPr lang="en-US" sz="24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413740B3-53A6-0EBA-EF92-5D15BF82DE62}"/>
              </a:ext>
            </a:extLst>
          </p:cNvPr>
          <p:cNvSpPr/>
          <p:nvPr/>
        </p:nvSpPr>
        <p:spPr>
          <a:xfrm>
            <a:off x="1428357" y="4388800"/>
            <a:ext cx="9960320" cy="587699"/>
          </a:xfrm>
          <a:prstGeom prst="roundRect">
            <a:avLst/>
          </a:prstGeom>
          <a:solidFill>
            <a:srgbClr val="FDEFE7"/>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Chương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V: T</a:t>
            </a:r>
            <a:r>
              <a:rPr lang="vi-VN" sz="2400" b="1" dirty="0">
                <a:solidFill>
                  <a:schemeClr val="tx1">
                    <a:lumMod val="95000"/>
                    <a:lumOff val="5000"/>
                  </a:schemeClr>
                </a:solidFill>
                <a:latin typeface="Times New Roman" panose="02020603050405020304" pitchFamily="18" charset="0"/>
                <a:cs typeface="Times New Roman" panose="02020603050405020304" pitchFamily="18" charset="0"/>
              </a:rPr>
              <a:t>ruy xuất nguồn gốc, xuất xứ </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TCT</a:t>
            </a:r>
            <a:r>
              <a:rPr lang="vi-VN" sz="2400" b="1" dirty="0">
                <a:solidFill>
                  <a:schemeClr val="tx1">
                    <a:lumMod val="95000"/>
                    <a:lumOff val="5000"/>
                  </a:schemeClr>
                </a:solidFill>
                <a:latin typeface="Times New Roman" panose="02020603050405020304" pitchFamily="18" charset="0"/>
                <a:cs typeface="Times New Roman" panose="02020603050405020304" pitchFamily="18" charset="0"/>
              </a:rPr>
              <a:t>,</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vi-VN" sz="2400" b="1" dirty="0">
                <a:solidFill>
                  <a:schemeClr val="tx1">
                    <a:lumMod val="95000"/>
                    <a:lumOff val="5000"/>
                  </a:schemeClr>
                </a:solidFill>
                <a:latin typeface="Times New Roman" panose="02020603050405020304" pitchFamily="18" charset="0"/>
                <a:cs typeface="Times New Roman" panose="02020603050405020304" pitchFamily="18" charset="0"/>
              </a:rPr>
              <a:t>vị thuốc </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CT</a:t>
            </a:r>
            <a:r>
              <a:rPr lang="vi-VN" sz="2400" b="1" dirty="0">
                <a:solidFill>
                  <a:schemeClr val="tx1">
                    <a:lumMod val="95000"/>
                    <a:lumOff val="5000"/>
                  </a:schemeClr>
                </a:solidFill>
                <a:latin typeface="Times New Roman" panose="02020603050405020304" pitchFamily="18" charset="0"/>
                <a:cs typeface="Times New Roman" panose="02020603050405020304" pitchFamily="18" charset="0"/>
              </a:rPr>
              <a:t>, dược liệu</a:t>
            </a:r>
          </a:p>
        </p:txBody>
      </p:sp>
      <p:sp>
        <p:nvSpPr>
          <p:cNvPr id="8" name="Rectangle: Rounded Corners 7">
            <a:extLst>
              <a:ext uri="{FF2B5EF4-FFF2-40B4-BE49-F238E27FC236}">
                <a16:creationId xmlns:a16="http://schemas.microsoft.com/office/drawing/2014/main" id="{CA954818-7EC7-AB40-7D07-D15799D92913}"/>
              </a:ext>
            </a:extLst>
          </p:cNvPr>
          <p:cNvSpPr/>
          <p:nvPr/>
        </p:nvSpPr>
        <p:spPr>
          <a:xfrm>
            <a:off x="1428357" y="5148583"/>
            <a:ext cx="9960320" cy="587837"/>
          </a:xfrm>
          <a:prstGeom prst="roundRect">
            <a:avLst/>
          </a:prstGeom>
          <a:solidFill>
            <a:srgbClr val="FDEFE7"/>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Chương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VI: </a:t>
            </a:r>
            <a:r>
              <a:rPr lang="en-US" sz="2250" b="1" dirty="0" err="1">
                <a:solidFill>
                  <a:schemeClr val="tx1">
                    <a:lumMod val="95000"/>
                    <a:lumOff val="5000"/>
                  </a:schemeClr>
                </a:solidFill>
                <a:latin typeface="Times New Roman" panose="02020603050405020304" pitchFamily="18" charset="0"/>
                <a:cs typeface="Times New Roman" panose="02020603050405020304" pitchFamily="18" charset="0"/>
              </a:rPr>
              <a:t>Quy</a:t>
            </a:r>
            <a:r>
              <a:rPr lang="en-US" sz="225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vi-VN" sz="2250" b="1" dirty="0">
                <a:solidFill>
                  <a:schemeClr val="tx1">
                    <a:lumMod val="95000"/>
                    <a:lumOff val="5000"/>
                  </a:schemeClr>
                </a:solidFill>
                <a:latin typeface="Times New Roman" panose="02020603050405020304" pitchFamily="18" charset="0"/>
                <a:cs typeface="Times New Roman" panose="02020603050405020304" pitchFamily="18" charset="0"/>
              </a:rPr>
              <a:t>định về thu hồi</a:t>
            </a:r>
            <a:r>
              <a:rPr lang="en-US" sz="2250" b="1" dirty="0">
                <a:solidFill>
                  <a:schemeClr val="tx1">
                    <a:lumMod val="95000"/>
                    <a:lumOff val="5000"/>
                  </a:schemeClr>
                </a:solidFill>
                <a:latin typeface="Times New Roman" panose="02020603050405020304" pitchFamily="18" charset="0"/>
                <a:cs typeface="Times New Roman" panose="02020603050405020304" pitchFamily="18" charset="0"/>
              </a:rPr>
              <a:t> &amp;</a:t>
            </a:r>
            <a:r>
              <a:rPr lang="vi-VN" sz="2250" b="1" dirty="0">
                <a:solidFill>
                  <a:schemeClr val="tx1">
                    <a:lumMod val="95000"/>
                    <a:lumOff val="5000"/>
                  </a:schemeClr>
                </a:solidFill>
                <a:latin typeface="Times New Roman" panose="02020603050405020304" pitchFamily="18" charset="0"/>
                <a:cs typeface="Times New Roman" panose="02020603050405020304" pitchFamily="18" charset="0"/>
              </a:rPr>
              <a:t> xử lý TCT, vị thuốc CT, dược liệu vi</a:t>
            </a:r>
            <a:r>
              <a:rPr lang="en-US" sz="225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vi-VN" sz="2250" b="1" dirty="0">
                <a:solidFill>
                  <a:schemeClr val="tx1">
                    <a:lumMod val="95000"/>
                    <a:lumOff val="5000"/>
                  </a:schemeClr>
                </a:solidFill>
                <a:latin typeface="Times New Roman" panose="02020603050405020304" pitchFamily="18" charset="0"/>
                <a:cs typeface="Times New Roman" panose="02020603050405020304" pitchFamily="18" charset="0"/>
              </a:rPr>
              <a:t>phạm</a:t>
            </a:r>
            <a:endParaRPr lang="en-US" sz="225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56C1509B-B580-69F9-1B68-A1A0F2C46270}"/>
              </a:ext>
            </a:extLst>
          </p:cNvPr>
          <p:cNvSpPr/>
          <p:nvPr/>
        </p:nvSpPr>
        <p:spPr>
          <a:xfrm>
            <a:off x="1428357" y="5908504"/>
            <a:ext cx="9960320" cy="587837"/>
          </a:xfrm>
          <a:prstGeom prst="roundRect">
            <a:avLst/>
          </a:prstGeom>
          <a:solidFill>
            <a:srgbClr val="FDEFE7"/>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Chương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VII: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Điều</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khoản</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thi</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hành</a:t>
            </a:r>
            <a:endParaRPr lang="en-US" sz="24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31336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995C16-DE12-E480-D3FF-86FEC0C16EC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9E7614F9-5348-9CC2-87B4-620761B822E1}"/>
              </a:ext>
            </a:extLst>
          </p:cNvPr>
          <p:cNvSpPr txBox="1"/>
          <p:nvPr/>
        </p:nvSpPr>
        <p:spPr>
          <a:xfrm>
            <a:off x="578802" y="1254640"/>
            <a:ext cx="11034395" cy="5709705"/>
          </a:xfrm>
          <a:prstGeom prst="rect">
            <a:avLst/>
          </a:prstGeom>
          <a:noFill/>
        </p:spPr>
        <p:txBody>
          <a:bodyPr wrap="square">
            <a:spAutoFit/>
          </a:bodyPr>
          <a:lstStyle/>
          <a:p>
            <a:pPr algn="just">
              <a:lnSpc>
                <a:spcPct val="114000"/>
              </a:lnSpc>
            </a:pPr>
            <a:r>
              <a:rPr lang="vi-VN" sz="2250" dirty="0">
                <a:solidFill>
                  <a:srgbClr val="002570"/>
                </a:solidFill>
                <a:latin typeface="Times New Roman" panose="02020603050405020304" pitchFamily="18" charset="0"/>
                <a:cs typeface="Times New Roman" panose="02020603050405020304" pitchFamily="18" charset="0"/>
              </a:rPr>
              <a:t>1. Cục Quản lý Y, Dược cổ truyền có trách nhiệm:</a:t>
            </a:r>
          </a:p>
          <a:p>
            <a:pPr algn="just">
              <a:lnSpc>
                <a:spcPct val="114000"/>
              </a:lnSpc>
            </a:pPr>
            <a:r>
              <a:rPr lang="vi-VN" sz="2250" dirty="0">
                <a:solidFill>
                  <a:srgbClr val="002570"/>
                </a:solidFill>
                <a:latin typeface="Times New Roman" panose="02020603050405020304" pitchFamily="18" charset="0"/>
                <a:cs typeface="Times New Roman" panose="02020603050405020304" pitchFamily="18" charset="0"/>
              </a:rPr>
              <a:t>a) Chủ trì, phối hợp với các đơn vị liên quan tổ chức tuyên truyền, hướng dẫn, triển khai </a:t>
            </a:r>
          </a:p>
          <a:p>
            <a:pPr algn="just">
              <a:lnSpc>
                <a:spcPct val="114000"/>
              </a:lnSpc>
            </a:pPr>
            <a:r>
              <a:rPr lang="vi-VN" sz="2250" dirty="0">
                <a:solidFill>
                  <a:srgbClr val="002570"/>
                </a:solidFill>
                <a:latin typeface="Times New Roman" panose="02020603050405020304" pitchFamily="18" charset="0"/>
                <a:cs typeface="Times New Roman" panose="02020603050405020304" pitchFamily="18" charset="0"/>
              </a:rPr>
              <a:t>b) Cung cấp cho cơ sở </a:t>
            </a:r>
            <a:r>
              <a:rPr lang="en-US" sz="2250" dirty="0">
                <a:solidFill>
                  <a:srgbClr val="002570"/>
                </a:solidFill>
                <a:latin typeface="Times New Roman" panose="02020603050405020304" pitchFamily="18" charset="0"/>
                <a:cs typeface="Times New Roman" panose="02020603050405020304" pitchFamily="18" charset="0"/>
              </a:rPr>
              <a:t>KN </a:t>
            </a:r>
            <a:r>
              <a:rPr lang="vi-VN" sz="2250" dirty="0">
                <a:solidFill>
                  <a:srgbClr val="002570"/>
                </a:solidFill>
                <a:latin typeface="Times New Roman" panose="02020603050405020304" pitchFamily="18" charset="0"/>
                <a:cs typeface="Times New Roman" panose="02020603050405020304" pitchFamily="18" charset="0"/>
              </a:rPr>
              <a:t>thuốc tuyến </a:t>
            </a:r>
            <a:r>
              <a:rPr lang="en-US" sz="2250" dirty="0">
                <a:solidFill>
                  <a:srgbClr val="002570"/>
                </a:solidFill>
                <a:latin typeface="Times New Roman" panose="02020603050405020304" pitchFamily="18" charset="0"/>
                <a:cs typeface="Times New Roman" panose="02020603050405020304" pitchFamily="18" charset="0"/>
              </a:rPr>
              <a:t>TW TCCL</a:t>
            </a:r>
            <a:r>
              <a:rPr lang="vi-VN" sz="2250" dirty="0">
                <a:solidFill>
                  <a:srgbClr val="002570"/>
                </a:solidFill>
                <a:latin typeface="Times New Roman" panose="02020603050405020304" pitchFamily="18" charset="0"/>
                <a:cs typeface="Times New Roman" panose="02020603050405020304" pitchFamily="18" charset="0"/>
              </a:rPr>
              <a:t> của </a:t>
            </a:r>
            <a:r>
              <a:rPr lang="en-US" sz="2250" dirty="0">
                <a:solidFill>
                  <a:srgbClr val="002570"/>
                </a:solidFill>
                <a:latin typeface="Times New Roman" panose="02020603050405020304" pitchFamily="18" charset="0"/>
                <a:cs typeface="Times New Roman" panose="02020603050405020304" pitchFamily="18" charset="0"/>
              </a:rPr>
              <a:t>TCT </a:t>
            </a:r>
            <a:r>
              <a:rPr lang="vi-VN" sz="2250" dirty="0">
                <a:solidFill>
                  <a:srgbClr val="002570"/>
                </a:solidFill>
                <a:latin typeface="Times New Roman" panose="02020603050405020304" pitchFamily="18" charset="0"/>
                <a:cs typeface="Times New Roman" panose="02020603050405020304" pitchFamily="18" charset="0"/>
              </a:rPr>
              <a:t>đã được cấp giấy </a:t>
            </a:r>
            <a:r>
              <a:rPr lang="en-US" sz="2250" dirty="0">
                <a:solidFill>
                  <a:srgbClr val="002570"/>
                </a:solidFill>
                <a:latin typeface="Times New Roman" panose="02020603050405020304" pitchFamily="18" charset="0"/>
                <a:cs typeface="Times New Roman" panose="02020603050405020304" pitchFamily="18" charset="0"/>
              </a:rPr>
              <a:t>ĐKLH</a:t>
            </a:r>
            <a:r>
              <a:rPr lang="vi-VN" sz="2250" dirty="0">
                <a:solidFill>
                  <a:srgbClr val="002570"/>
                </a:solidFill>
                <a:latin typeface="Times New Roman" panose="02020603050405020304" pitchFamily="18" charset="0"/>
                <a:cs typeface="Times New Roman" panose="02020603050405020304" pitchFamily="18" charset="0"/>
              </a:rPr>
              <a:t>;</a:t>
            </a:r>
          </a:p>
          <a:p>
            <a:pPr algn="just">
              <a:lnSpc>
                <a:spcPct val="114000"/>
              </a:lnSpc>
            </a:pPr>
            <a:r>
              <a:rPr lang="vi-VN" sz="2250" dirty="0">
                <a:solidFill>
                  <a:srgbClr val="002570"/>
                </a:solidFill>
                <a:latin typeface="Times New Roman" panose="02020603050405020304" pitchFamily="18" charset="0"/>
                <a:cs typeface="Times New Roman" panose="02020603050405020304" pitchFamily="18" charset="0"/>
              </a:rPr>
              <a:t>c) Tổ chức kiểm tra chất lượng thuốc cổ truyền, vị thuốc cổ truyền, dược</a:t>
            </a:r>
            <a:r>
              <a:rPr lang="en-US" sz="2250" dirty="0">
                <a:solidFill>
                  <a:srgbClr val="002570"/>
                </a:solidFill>
                <a:latin typeface="Times New Roman" panose="02020603050405020304" pitchFamily="18" charset="0"/>
                <a:cs typeface="Times New Roman" panose="02020603050405020304" pitchFamily="18" charset="0"/>
              </a:rPr>
              <a:t> </a:t>
            </a:r>
            <a:r>
              <a:rPr lang="vi-VN" sz="2250" dirty="0">
                <a:solidFill>
                  <a:srgbClr val="002570"/>
                </a:solidFill>
                <a:latin typeface="Times New Roman" panose="02020603050405020304" pitchFamily="18" charset="0"/>
                <a:cs typeface="Times New Roman" panose="02020603050405020304" pitchFamily="18" charset="0"/>
              </a:rPr>
              <a:t>liệu trên</a:t>
            </a:r>
            <a:r>
              <a:rPr lang="en-US" sz="2250" dirty="0">
                <a:solidFill>
                  <a:srgbClr val="002570"/>
                </a:solidFill>
                <a:latin typeface="Times New Roman" panose="02020603050405020304" pitchFamily="18" charset="0"/>
                <a:cs typeface="Times New Roman" panose="02020603050405020304" pitchFamily="18" charset="0"/>
              </a:rPr>
              <a:t> </a:t>
            </a:r>
            <a:r>
              <a:rPr lang="vi-VN" sz="2250" dirty="0">
                <a:solidFill>
                  <a:srgbClr val="002570"/>
                </a:solidFill>
                <a:latin typeface="Times New Roman" panose="02020603050405020304" pitchFamily="18" charset="0"/>
                <a:cs typeface="Times New Roman" panose="02020603050405020304" pitchFamily="18" charset="0"/>
              </a:rPr>
              <a:t>toàn quốc; chỉ đạo, giám sát hệ thống kiểm nghiệm thuốc trên toàn quốc thực hiện</a:t>
            </a:r>
            <a:r>
              <a:rPr lang="en-US" sz="2250" dirty="0">
                <a:solidFill>
                  <a:srgbClr val="002570"/>
                </a:solidFill>
                <a:latin typeface="Times New Roman" panose="02020603050405020304" pitchFamily="18" charset="0"/>
                <a:cs typeface="Times New Roman" panose="02020603050405020304" pitchFamily="18" charset="0"/>
              </a:rPr>
              <a:t> </a:t>
            </a:r>
            <a:r>
              <a:rPr lang="vi-VN" sz="2250" dirty="0">
                <a:solidFill>
                  <a:srgbClr val="002570"/>
                </a:solidFill>
                <a:latin typeface="Times New Roman" panose="02020603050405020304" pitchFamily="18" charset="0"/>
                <a:cs typeface="Times New Roman" panose="02020603050405020304" pitchFamily="18" charset="0"/>
              </a:rPr>
              <a:t>kiểm nghiệm; kết luận về chất lượng</a:t>
            </a:r>
            <a:r>
              <a:rPr lang="en-US" sz="2250" dirty="0">
                <a:solidFill>
                  <a:srgbClr val="002570"/>
                </a:solidFill>
                <a:latin typeface="Times New Roman" panose="02020603050405020304" pitchFamily="18" charset="0"/>
                <a:cs typeface="Times New Roman" panose="02020603050405020304" pitchFamily="18" charset="0"/>
              </a:rPr>
              <a:t> </a:t>
            </a:r>
            <a:r>
              <a:rPr lang="vi-VN" sz="2250" dirty="0">
                <a:solidFill>
                  <a:srgbClr val="002570"/>
                </a:solidFill>
                <a:latin typeface="Times New Roman" panose="02020603050405020304" pitchFamily="18" charset="0"/>
                <a:cs typeface="Times New Roman" panose="02020603050405020304" pitchFamily="18" charset="0"/>
              </a:rPr>
              <a:t>trên cơ sở kết quả kiểm nghiệm</a:t>
            </a:r>
            <a:r>
              <a:rPr lang="en-US" sz="2250" dirty="0">
                <a:solidFill>
                  <a:srgbClr val="002570"/>
                </a:solidFill>
                <a:latin typeface="Times New Roman" panose="02020603050405020304" pitchFamily="18" charset="0"/>
                <a:cs typeface="Times New Roman" panose="02020603050405020304" pitchFamily="18" charset="0"/>
              </a:rPr>
              <a:t> </a:t>
            </a:r>
            <a:r>
              <a:rPr lang="vi-VN" sz="2250" dirty="0">
                <a:solidFill>
                  <a:srgbClr val="002570"/>
                </a:solidFill>
                <a:latin typeface="Times New Roman" panose="02020603050405020304" pitchFamily="18" charset="0"/>
                <a:cs typeface="Times New Roman" panose="02020603050405020304" pitchFamily="18" charset="0"/>
              </a:rPr>
              <a:t>thuốc cổ truyền, vị thuốc cổ truyền, dược liệu của cơ sở kiểm nghiệm nhà nước</a:t>
            </a:r>
            <a:r>
              <a:rPr lang="en-US" sz="2250" dirty="0">
                <a:solidFill>
                  <a:srgbClr val="002570"/>
                </a:solidFill>
                <a:latin typeface="Times New Roman" panose="02020603050405020304" pitchFamily="18" charset="0"/>
                <a:cs typeface="Times New Roman" panose="02020603050405020304" pitchFamily="18" charset="0"/>
              </a:rPr>
              <a:t> </a:t>
            </a:r>
            <a:r>
              <a:rPr lang="vi-VN" sz="2250" dirty="0">
                <a:solidFill>
                  <a:srgbClr val="002570"/>
                </a:solidFill>
                <a:latin typeface="Times New Roman" panose="02020603050405020304" pitchFamily="18" charset="0"/>
                <a:cs typeface="Times New Roman" panose="02020603050405020304" pitchFamily="18" charset="0"/>
              </a:rPr>
              <a:t>và các hồ sơ liên quan;</a:t>
            </a:r>
            <a:endParaRPr lang="en-US" sz="2250" dirty="0">
              <a:solidFill>
                <a:srgbClr val="002570"/>
              </a:solidFill>
              <a:latin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14000"/>
              </a:lnSpc>
              <a:spcBef>
                <a:spcPts val="0"/>
              </a:spcBef>
              <a:spcAft>
                <a:spcPts val="0"/>
              </a:spcAft>
              <a:buClrTx/>
              <a:buSzTx/>
              <a:buFontTx/>
              <a:buNone/>
              <a:tabLst/>
              <a:defRPr/>
            </a:pPr>
            <a:r>
              <a:rPr kumimoji="0" lang="vi-VN" sz="225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d) </a:t>
            </a:r>
            <a:r>
              <a:rPr kumimoji="0" lang="en-US" sz="225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K</a:t>
            </a:r>
            <a:r>
              <a:rPr kumimoji="0" lang="vi-VN" sz="225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iểm tra nhà nước, thanh tra</a:t>
            </a:r>
            <a:r>
              <a:rPr kumimoji="0" lang="en-US" sz="225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vi-VN" sz="225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và xử lý vi phạm pháp luật về chất lượng theo thẩm quyền;</a:t>
            </a:r>
          </a:p>
          <a:p>
            <a:pPr marL="0" marR="0" lvl="0" indent="0" algn="just" defTabSz="914400" rtl="0" eaLnBrk="1" fontAlgn="auto" latinLnBrk="0" hangingPunct="1">
              <a:lnSpc>
                <a:spcPct val="114000"/>
              </a:lnSpc>
              <a:spcBef>
                <a:spcPts val="0"/>
              </a:spcBef>
              <a:spcAft>
                <a:spcPts val="0"/>
              </a:spcAft>
              <a:buClrTx/>
              <a:buSzTx/>
              <a:buFontTx/>
              <a:buNone/>
              <a:tabLst/>
              <a:defRPr/>
            </a:pPr>
            <a:r>
              <a:rPr kumimoji="0" lang="vi-VN" sz="225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đ) Xây dựng, triển khai hệ thống truy xuất nguồn gốc xuất xứ;</a:t>
            </a:r>
          </a:p>
          <a:p>
            <a:pPr marL="0" marR="0" lvl="0" indent="0" algn="just" defTabSz="914400" rtl="0" eaLnBrk="1" fontAlgn="auto" latinLnBrk="0" hangingPunct="1">
              <a:lnSpc>
                <a:spcPct val="114000"/>
              </a:lnSpc>
              <a:spcBef>
                <a:spcPts val="0"/>
              </a:spcBef>
              <a:spcAft>
                <a:spcPts val="0"/>
              </a:spcAft>
              <a:buClrTx/>
              <a:buSzTx/>
              <a:buFontTx/>
              <a:buNone/>
              <a:tabLst/>
              <a:defRPr/>
            </a:pPr>
            <a:r>
              <a:rPr kumimoji="0" lang="vi-VN" sz="225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e) Phối hợp với Viện Kiểm nghiệm thuốc Trung ương, Viện Kiểm nghiệm</a:t>
            </a:r>
            <a:r>
              <a:rPr kumimoji="0" lang="en-US" sz="225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vi-VN" sz="225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thuốc thành phố Hồ Chí Minh xây dựng kế hoạch lấy mẫu thuốc cổ truyền, vị</a:t>
            </a:r>
            <a:r>
              <a:rPr kumimoji="0" lang="en-US" sz="225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vi-VN" sz="225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thuốc cổ truyền, dược liệu để kiểm tra chất lượng </a:t>
            </a:r>
            <a:endParaRPr kumimoji="0" lang="en-US" sz="225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14000"/>
              </a:lnSpc>
              <a:spcBef>
                <a:spcPts val="0"/>
              </a:spcBef>
              <a:spcAft>
                <a:spcPts val="0"/>
              </a:spcAft>
              <a:buClrTx/>
              <a:buSzTx/>
              <a:buFontTx/>
              <a:buNone/>
              <a:tabLst/>
              <a:defRPr/>
            </a:pPr>
            <a:r>
              <a:rPr kumimoji="0" lang="vi-VN" sz="225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g) Cung cấp thông tin về khoa học kỹ thuật liên quan đến bảo đảm chất</a:t>
            </a:r>
            <a:r>
              <a:rPr kumimoji="0" lang="en-US" sz="225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vi-VN" sz="225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lượng thuốc cổ truyền, vị thuốc cổ truyền, dược liệu</a:t>
            </a:r>
            <a:endParaRPr lang="vi-VN" sz="2250" dirty="0">
              <a:solidFill>
                <a:srgbClr val="002570"/>
              </a:solidFill>
              <a:latin typeface="Times New Roman" panose="02020603050405020304" pitchFamily="18" charset="0"/>
              <a:cs typeface="Times New Roman" panose="02020603050405020304" pitchFamily="18" charset="0"/>
            </a:endParaRPr>
          </a:p>
        </p:txBody>
      </p:sp>
      <p:pic>
        <p:nvPicPr>
          <p:cNvPr id="1026" name="Picture 2">
            <a:extLst>
              <a:ext uri="{FF2B5EF4-FFF2-40B4-BE49-F238E27FC236}">
                <a16:creationId xmlns:a16="http://schemas.microsoft.com/office/drawing/2014/main" id="{56BEDDEA-7917-43F8-0D6B-6602447A92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E036525C-F7A6-1885-5B8A-321E585224FB}"/>
              </a:ext>
            </a:extLst>
          </p:cNvPr>
          <p:cNvSpPr txBox="1"/>
          <p:nvPr/>
        </p:nvSpPr>
        <p:spPr>
          <a:xfrm>
            <a:off x="1277620" y="159175"/>
            <a:ext cx="10914380" cy="892552"/>
          </a:xfrm>
          <a:prstGeom prst="rect">
            <a:avLst/>
          </a:prstGeom>
          <a:noFill/>
        </p:spPr>
        <p:txBody>
          <a:bodyPr wrap="square">
            <a:spAutoFit/>
          </a:bodyPr>
          <a:lstStyle/>
          <a:p>
            <a:pPr algn="ctr"/>
            <a:r>
              <a:rPr lang="en-US" sz="2400" b="1" dirty="0" err="1">
                <a:solidFill>
                  <a:srgbClr val="002570"/>
                </a:solidFill>
                <a:latin typeface="Times New Roman" panose="02020603050405020304" pitchFamily="18" charset="0"/>
                <a:cs typeface="Times New Roman" panose="02020603050405020304" pitchFamily="18" charset="0"/>
              </a:rPr>
              <a:t>Chương</a:t>
            </a:r>
            <a:r>
              <a:rPr lang="en-US" sz="2400" b="1" dirty="0">
                <a:solidFill>
                  <a:srgbClr val="002570"/>
                </a:solidFill>
                <a:latin typeface="Times New Roman" panose="02020603050405020304" pitchFamily="18" charset="0"/>
                <a:cs typeface="Times New Roman" panose="02020603050405020304" pitchFamily="18" charset="0"/>
              </a:rPr>
              <a:t> VII. </a:t>
            </a:r>
            <a:r>
              <a:rPr lang="vi-VN" sz="2400" b="1" dirty="0">
                <a:solidFill>
                  <a:srgbClr val="002570"/>
                </a:solidFill>
                <a:latin typeface="Times New Roman" panose="02020603050405020304" pitchFamily="18" charset="0"/>
                <a:cs typeface="Times New Roman" panose="02020603050405020304" pitchFamily="18" charset="0"/>
              </a:rPr>
              <a:t>ĐIỀU KHOẢN THI HÀNH</a:t>
            </a:r>
            <a:endParaRPr lang="en-US" sz="2400" b="1" dirty="0">
              <a:solidFill>
                <a:srgbClr val="002570"/>
              </a:solidFill>
              <a:latin typeface="Times New Roman" panose="02020603050405020304" pitchFamily="18" charset="0"/>
              <a:cs typeface="Times New Roman" panose="02020603050405020304" pitchFamily="18" charset="0"/>
            </a:endParaRPr>
          </a:p>
          <a:p>
            <a:pPr algn="ctr"/>
            <a:r>
              <a:rPr lang="vi-VN" sz="2800" b="1" dirty="0">
                <a:solidFill>
                  <a:srgbClr val="002570"/>
                </a:solidFill>
                <a:latin typeface="Times New Roman" panose="02020603050405020304" pitchFamily="18" charset="0"/>
                <a:cs typeface="Times New Roman" panose="02020603050405020304" pitchFamily="18" charset="0"/>
              </a:rPr>
              <a:t>Điều 25. Trách nhiệm tổ chức thực hiện</a:t>
            </a:r>
          </a:p>
        </p:txBody>
      </p:sp>
      <p:sp>
        <p:nvSpPr>
          <p:cNvPr id="3" name="Rectangle: Rounded Corners 2">
            <a:extLst>
              <a:ext uri="{FF2B5EF4-FFF2-40B4-BE49-F238E27FC236}">
                <a16:creationId xmlns:a16="http://schemas.microsoft.com/office/drawing/2014/main" id="{56ABD61C-3A74-C9A1-972E-3890827CB89E}"/>
              </a:ext>
            </a:extLst>
          </p:cNvPr>
          <p:cNvSpPr/>
          <p:nvPr/>
        </p:nvSpPr>
        <p:spPr>
          <a:xfrm>
            <a:off x="578802" y="1280247"/>
            <a:ext cx="11034395" cy="5452831"/>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2100" dirty="0"/>
          </a:p>
        </p:txBody>
      </p:sp>
    </p:spTree>
    <p:extLst>
      <p:ext uri="{BB962C8B-B14F-4D97-AF65-F5344CB8AC3E}">
        <p14:creationId xmlns:p14="http://schemas.microsoft.com/office/powerpoint/2010/main" val="20800067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C0EFD3-0B11-91C7-5E5B-238958D4427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1F80698-2E1F-C37F-777B-5F492A8897B4}"/>
              </a:ext>
            </a:extLst>
          </p:cNvPr>
          <p:cNvSpPr txBox="1"/>
          <p:nvPr/>
        </p:nvSpPr>
        <p:spPr>
          <a:xfrm>
            <a:off x="467360" y="1487384"/>
            <a:ext cx="11379200" cy="4976812"/>
          </a:xfrm>
          <a:prstGeom prst="rect">
            <a:avLst/>
          </a:prstGeom>
          <a:noFill/>
        </p:spPr>
        <p:txBody>
          <a:bodyPr wrap="square">
            <a:spAutoFit/>
          </a:bodyPr>
          <a:lstStyle/>
          <a:p>
            <a:pPr algn="just">
              <a:lnSpc>
                <a:spcPct val="114000"/>
              </a:lnSpc>
            </a:pPr>
            <a:r>
              <a:rPr lang="vi-VN" sz="2000" dirty="0">
                <a:solidFill>
                  <a:srgbClr val="002570"/>
                </a:solidFill>
                <a:latin typeface="Times New Roman" panose="02020603050405020304" pitchFamily="18" charset="0"/>
                <a:cs typeface="Times New Roman" panose="02020603050405020304" pitchFamily="18" charset="0"/>
              </a:rPr>
              <a:t>2. Cơ quan chuyên môn về y tế thuộc </a:t>
            </a:r>
            <a:r>
              <a:rPr lang="en-US" sz="2000" dirty="0">
                <a:solidFill>
                  <a:srgbClr val="002570"/>
                </a:solidFill>
                <a:latin typeface="Times New Roman" panose="02020603050405020304" pitchFamily="18" charset="0"/>
                <a:cs typeface="Times New Roman" panose="02020603050405020304" pitchFamily="18" charset="0"/>
              </a:rPr>
              <a:t>UBND</a:t>
            </a:r>
            <a:r>
              <a:rPr lang="vi-VN" sz="2000" dirty="0">
                <a:solidFill>
                  <a:srgbClr val="002570"/>
                </a:solidFill>
                <a:latin typeface="Times New Roman" panose="02020603050405020304" pitchFamily="18" charset="0"/>
                <a:cs typeface="Times New Roman" panose="02020603050405020304" pitchFamily="18" charset="0"/>
              </a:rPr>
              <a:t> cấp tỉnh có trách</a:t>
            </a:r>
            <a:r>
              <a:rPr lang="en-US" sz="2000" dirty="0">
                <a:solidFill>
                  <a:srgbClr val="002570"/>
                </a:solidFill>
                <a:latin typeface="Times New Roman" panose="02020603050405020304" pitchFamily="18" charset="0"/>
                <a:cs typeface="Times New Roman" panose="02020603050405020304" pitchFamily="18" charset="0"/>
              </a:rPr>
              <a:t> </a:t>
            </a:r>
            <a:r>
              <a:rPr lang="vi-VN" sz="2000" dirty="0">
                <a:solidFill>
                  <a:srgbClr val="002570"/>
                </a:solidFill>
                <a:latin typeface="Times New Roman" panose="02020603050405020304" pitchFamily="18" charset="0"/>
                <a:cs typeface="Times New Roman" panose="02020603050405020304" pitchFamily="18" charset="0"/>
              </a:rPr>
              <a:t>nhiệm:</a:t>
            </a:r>
          </a:p>
          <a:p>
            <a:pPr algn="just">
              <a:lnSpc>
                <a:spcPct val="114000"/>
              </a:lnSpc>
            </a:pPr>
            <a:r>
              <a:rPr lang="vi-VN" sz="2000" dirty="0">
                <a:solidFill>
                  <a:srgbClr val="002570"/>
                </a:solidFill>
                <a:latin typeface="Times New Roman" panose="02020603050405020304" pitchFamily="18" charset="0"/>
                <a:cs typeface="Times New Roman" panose="02020603050405020304" pitchFamily="18" charset="0"/>
              </a:rPr>
              <a:t>a) Tổ chức thực hiện việc kiểm tra chất lượng thuốc cổ truyền, vị thuốc cổ</a:t>
            </a:r>
            <a:r>
              <a:rPr lang="en-US" sz="2000" dirty="0">
                <a:solidFill>
                  <a:srgbClr val="002570"/>
                </a:solidFill>
                <a:latin typeface="Times New Roman" panose="02020603050405020304" pitchFamily="18" charset="0"/>
                <a:cs typeface="Times New Roman" panose="02020603050405020304" pitchFamily="18" charset="0"/>
              </a:rPr>
              <a:t> </a:t>
            </a:r>
            <a:r>
              <a:rPr lang="vi-VN" sz="2000" dirty="0">
                <a:solidFill>
                  <a:srgbClr val="002570"/>
                </a:solidFill>
                <a:latin typeface="Times New Roman" panose="02020603050405020304" pitchFamily="18" charset="0"/>
                <a:cs typeface="Times New Roman" panose="02020603050405020304" pitchFamily="18" charset="0"/>
              </a:rPr>
              <a:t>truyền, dược liệu trên địa bàn tỉnh, thành phố và xử lý vi phạm theo quy định của</a:t>
            </a:r>
            <a:r>
              <a:rPr lang="en-US" sz="2000" dirty="0">
                <a:solidFill>
                  <a:srgbClr val="002570"/>
                </a:solidFill>
                <a:latin typeface="Times New Roman" panose="02020603050405020304" pitchFamily="18" charset="0"/>
                <a:cs typeface="Times New Roman" panose="02020603050405020304" pitchFamily="18" charset="0"/>
              </a:rPr>
              <a:t> </a:t>
            </a:r>
            <a:r>
              <a:rPr lang="vi-VN" sz="2000" dirty="0">
                <a:solidFill>
                  <a:srgbClr val="002570"/>
                </a:solidFill>
                <a:latin typeface="Times New Roman" panose="02020603050405020304" pitchFamily="18" charset="0"/>
                <a:cs typeface="Times New Roman" panose="02020603050405020304" pitchFamily="18" charset="0"/>
              </a:rPr>
              <a:t>pháp luật;</a:t>
            </a:r>
          </a:p>
          <a:p>
            <a:pPr algn="just">
              <a:lnSpc>
                <a:spcPct val="114000"/>
              </a:lnSpc>
            </a:pPr>
            <a:r>
              <a:rPr lang="vi-VN" sz="2000" dirty="0">
                <a:solidFill>
                  <a:srgbClr val="002570"/>
                </a:solidFill>
                <a:latin typeface="Times New Roman" panose="02020603050405020304" pitchFamily="18" charset="0"/>
                <a:cs typeface="Times New Roman" panose="02020603050405020304" pitchFamily="18" charset="0"/>
              </a:rPr>
              <a:t>b) Chủ trì hoặc phối hợp thực hiện chức năng kiểm tra nhà nước, thanh tra</a:t>
            </a:r>
            <a:r>
              <a:rPr lang="en-US" sz="2000" dirty="0">
                <a:solidFill>
                  <a:srgbClr val="002570"/>
                </a:solidFill>
                <a:latin typeface="Times New Roman" panose="02020603050405020304" pitchFamily="18" charset="0"/>
                <a:cs typeface="Times New Roman" panose="02020603050405020304" pitchFamily="18" charset="0"/>
              </a:rPr>
              <a:t> </a:t>
            </a:r>
            <a:r>
              <a:rPr lang="vi-VN" sz="2000" dirty="0">
                <a:solidFill>
                  <a:srgbClr val="002570"/>
                </a:solidFill>
                <a:latin typeface="Times New Roman" panose="02020603050405020304" pitchFamily="18" charset="0"/>
                <a:cs typeface="Times New Roman" panose="02020603050405020304" pitchFamily="18" charset="0"/>
              </a:rPr>
              <a:t>và xử lý vi phạm pháp luật về chất lượng thuốc cổ truyền, vị thuốc cổ truyền, dược</a:t>
            </a:r>
            <a:r>
              <a:rPr lang="en-US" sz="2000" dirty="0">
                <a:solidFill>
                  <a:srgbClr val="002570"/>
                </a:solidFill>
                <a:latin typeface="Times New Roman" panose="02020603050405020304" pitchFamily="18" charset="0"/>
                <a:cs typeface="Times New Roman" panose="02020603050405020304" pitchFamily="18" charset="0"/>
              </a:rPr>
              <a:t> </a:t>
            </a:r>
            <a:r>
              <a:rPr lang="vi-VN" sz="2000" dirty="0">
                <a:solidFill>
                  <a:srgbClr val="002570"/>
                </a:solidFill>
                <a:latin typeface="Times New Roman" panose="02020603050405020304" pitchFamily="18" charset="0"/>
                <a:cs typeface="Times New Roman" panose="02020603050405020304" pitchFamily="18" charset="0"/>
              </a:rPr>
              <a:t>liệu theo thẩm quyền;</a:t>
            </a:r>
          </a:p>
          <a:p>
            <a:pPr algn="just">
              <a:lnSpc>
                <a:spcPct val="114000"/>
              </a:lnSpc>
            </a:pPr>
            <a:r>
              <a:rPr lang="vi-VN" sz="2000" dirty="0">
                <a:solidFill>
                  <a:srgbClr val="002570"/>
                </a:solidFill>
                <a:latin typeface="Times New Roman" panose="02020603050405020304" pitchFamily="18" charset="0"/>
                <a:cs typeface="Times New Roman" panose="02020603050405020304" pitchFamily="18" charset="0"/>
              </a:rPr>
              <a:t>c) Chỉ đạo Trung tâm kiểm nghiệm tỉnh, thành phố xây dựng kế hoạch lấy</a:t>
            </a:r>
            <a:r>
              <a:rPr lang="en-US" sz="2000" dirty="0">
                <a:solidFill>
                  <a:srgbClr val="002570"/>
                </a:solidFill>
                <a:latin typeface="Times New Roman" panose="02020603050405020304" pitchFamily="18" charset="0"/>
                <a:cs typeface="Times New Roman" panose="02020603050405020304" pitchFamily="18" charset="0"/>
              </a:rPr>
              <a:t> </a:t>
            </a:r>
            <a:r>
              <a:rPr lang="vi-VN" sz="2000" dirty="0">
                <a:solidFill>
                  <a:srgbClr val="002570"/>
                </a:solidFill>
                <a:latin typeface="Times New Roman" panose="02020603050405020304" pitchFamily="18" charset="0"/>
                <a:cs typeface="Times New Roman" panose="02020603050405020304" pitchFamily="18" charset="0"/>
              </a:rPr>
              <a:t>mẫu thuốc cổ truyền, vị thuốc cổ truyền, dược liệu kiểm tra chất lượng;</a:t>
            </a:r>
          </a:p>
          <a:p>
            <a:pPr algn="just">
              <a:lnSpc>
                <a:spcPct val="114000"/>
              </a:lnSpc>
            </a:pPr>
            <a:r>
              <a:rPr lang="vi-VN" sz="2000" dirty="0">
                <a:solidFill>
                  <a:srgbClr val="002570"/>
                </a:solidFill>
                <a:latin typeface="Times New Roman" panose="02020603050405020304" pitchFamily="18" charset="0"/>
                <a:cs typeface="Times New Roman" panose="02020603050405020304" pitchFamily="18" charset="0"/>
              </a:rPr>
              <a:t>d) Cập nhật vào hệ thống dữ liệu thông tin kiểm tra chất lượng thuốc cổ</a:t>
            </a:r>
            <a:r>
              <a:rPr lang="en-US" sz="2000" dirty="0">
                <a:solidFill>
                  <a:srgbClr val="002570"/>
                </a:solidFill>
                <a:latin typeface="Times New Roman" panose="02020603050405020304" pitchFamily="18" charset="0"/>
                <a:cs typeface="Times New Roman" panose="02020603050405020304" pitchFamily="18" charset="0"/>
              </a:rPr>
              <a:t> </a:t>
            </a:r>
            <a:r>
              <a:rPr lang="vi-VN" sz="2000" dirty="0">
                <a:solidFill>
                  <a:srgbClr val="002570"/>
                </a:solidFill>
                <a:latin typeface="Times New Roman" panose="02020603050405020304" pitchFamily="18" charset="0"/>
                <a:cs typeface="Times New Roman" panose="02020603050405020304" pitchFamily="18" charset="0"/>
              </a:rPr>
              <a:t>truyền, vị thuốc cổ truyền, dược liệu của Bộ Y tế các thông tin về mẫu thuốc cổ</a:t>
            </a:r>
            <a:r>
              <a:rPr lang="en-US" sz="2000" dirty="0">
                <a:solidFill>
                  <a:srgbClr val="002570"/>
                </a:solidFill>
                <a:latin typeface="Times New Roman" panose="02020603050405020304" pitchFamily="18" charset="0"/>
                <a:cs typeface="Times New Roman" panose="02020603050405020304" pitchFamily="18" charset="0"/>
              </a:rPr>
              <a:t> </a:t>
            </a:r>
            <a:r>
              <a:rPr lang="vi-VN" sz="2000" dirty="0">
                <a:solidFill>
                  <a:srgbClr val="002570"/>
                </a:solidFill>
                <a:latin typeface="Times New Roman" panose="02020603050405020304" pitchFamily="18" charset="0"/>
                <a:cs typeface="Times New Roman" panose="02020603050405020304" pitchFamily="18" charset="0"/>
              </a:rPr>
              <a:t>truyền, vị thuốc cổ truyền, dược liệu được lấy;</a:t>
            </a:r>
          </a:p>
          <a:p>
            <a:pPr algn="just">
              <a:lnSpc>
                <a:spcPct val="114000"/>
              </a:lnSpc>
            </a:pPr>
            <a:r>
              <a:rPr lang="vi-VN" sz="2000" dirty="0">
                <a:solidFill>
                  <a:srgbClr val="002570"/>
                </a:solidFill>
                <a:latin typeface="Times New Roman" panose="02020603050405020304" pitchFamily="18" charset="0"/>
                <a:cs typeface="Times New Roman" panose="02020603050405020304" pitchFamily="18" charset="0"/>
              </a:rPr>
              <a:t>đ) Tổ chức thu thập thông tin và cập nhật đăng tải trên Trang Thông tin</a:t>
            </a:r>
            <a:r>
              <a:rPr lang="en-US" sz="2000" dirty="0">
                <a:solidFill>
                  <a:srgbClr val="002570"/>
                </a:solidFill>
                <a:latin typeface="Times New Roman" panose="02020603050405020304" pitchFamily="18" charset="0"/>
                <a:cs typeface="Times New Roman" panose="02020603050405020304" pitchFamily="18" charset="0"/>
              </a:rPr>
              <a:t> </a:t>
            </a:r>
            <a:r>
              <a:rPr lang="en-US" sz="2000" dirty="0" err="1">
                <a:solidFill>
                  <a:srgbClr val="002570"/>
                </a:solidFill>
                <a:latin typeface="Times New Roman" panose="02020603050405020304" pitchFamily="18" charset="0"/>
                <a:cs typeface="Times New Roman" panose="02020603050405020304" pitchFamily="18" charset="0"/>
              </a:rPr>
              <a:t>điện</a:t>
            </a:r>
            <a:r>
              <a:rPr lang="en-US" sz="2000" dirty="0">
                <a:solidFill>
                  <a:srgbClr val="002570"/>
                </a:solidFill>
                <a:latin typeface="Times New Roman" panose="02020603050405020304" pitchFamily="18" charset="0"/>
                <a:cs typeface="Times New Roman" panose="02020603050405020304" pitchFamily="18" charset="0"/>
              </a:rPr>
              <a:t> </a:t>
            </a:r>
            <a:r>
              <a:rPr lang="vi-VN" sz="2000" dirty="0">
                <a:solidFill>
                  <a:srgbClr val="002570"/>
                </a:solidFill>
                <a:latin typeface="Times New Roman" panose="02020603050405020304" pitchFamily="18" charset="0"/>
                <a:cs typeface="Times New Roman" panose="02020603050405020304" pitchFamily="18" charset="0"/>
              </a:rPr>
              <a:t>tử của cơ quan chuyên môn về y tế thuộc Ủy ban nhân dân cấp tỉnh dan</a:t>
            </a:r>
            <a:r>
              <a:rPr lang="en-US" sz="2000" dirty="0">
                <a:solidFill>
                  <a:srgbClr val="002570"/>
                </a:solidFill>
                <a:latin typeface="Times New Roman" panose="02020603050405020304" pitchFamily="18" charset="0"/>
                <a:cs typeface="Times New Roman" panose="02020603050405020304" pitchFamily="18" charset="0"/>
              </a:rPr>
              <a:t>h </a:t>
            </a:r>
            <a:r>
              <a:rPr lang="vi-VN" sz="2000" dirty="0">
                <a:solidFill>
                  <a:srgbClr val="002570"/>
                </a:solidFill>
                <a:latin typeface="Times New Roman" panose="02020603050405020304" pitchFamily="18" charset="0"/>
                <a:cs typeface="Times New Roman" panose="02020603050405020304" pitchFamily="18" charset="0"/>
              </a:rPr>
              <a:t>sách các cơ sở, địa điểm nuôi trồng, thu hái, khai thác dược liệu tại địa phương;</a:t>
            </a:r>
          </a:p>
          <a:p>
            <a:pPr algn="just">
              <a:lnSpc>
                <a:spcPct val="114000"/>
              </a:lnSpc>
            </a:pPr>
            <a:r>
              <a:rPr lang="vi-VN" sz="2000" dirty="0">
                <a:solidFill>
                  <a:srgbClr val="002570"/>
                </a:solidFill>
                <a:latin typeface="Times New Roman" panose="02020603050405020304" pitchFamily="18" charset="0"/>
                <a:cs typeface="Times New Roman" panose="02020603050405020304" pitchFamily="18" charset="0"/>
              </a:rPr>
              <a:t>e) Cung cấp cho cơ quan kiểm nghiệm thuốc và nguyên liệu làm thuốc tiêu</a:t>
            </a:r>
            <a:r>
              <a:rPr lang="en-US" sz="2000" dirty="0">
                <a:solidFill>
                  <a:srgbClr val="002570"/>
                </a:solidFill>
                <a:latin typeface="Times New Roman" panose="02020603050405020304" pitchFamily="18" charset="0"/>
                <a:cs typeface="Times New Roman" panose="02020603050405020304" pitchFamily="18" charset="0"/>
              </a:rPr>
              <a:t> </a:t>
            </a:r>
            <a:r>
              <a:rPr lang="vi-VN" sz="2000" dirty="0">
                <a:solidFill>
                  <a:srgbClr val="002570"/>
                </a:solidFill>
                <a:latin typeface="Times New Roman" panose="02020603050405020304" pitchFamily="18" charset="0"/>
                <a:cs typeface="Times New Roman" panose="02020603050405020304" pitchFamily="18" charset="0"/>
              </a:rPr>
              <a:t>chuẩn chất lượng của vị thuốc cổ truyền, dược liệu đã được công bố hoặc đã cấp</a:t>
            </a:r>
            <a:r>
              <a:rPr lang="en-US" sz="2000" dirty="0">
                <a:solidFill>
                  <a:srgbClr val="002570"/>
                </a:solidFill>
                <a:latin typeface="Times New Roman" panose="02020603050405020304" pitchFamily="18" charset="0"/>
                <a:cs typeface="Times New Roman" panose="02020603050405020304" pitchFamily="18" charset="0"/>
              </a:rPr>
              <a:t> </a:t>
            </a:r>
            <a:r>
              <a:rPr lang="vi-VN" sz="2000" dirty="0">
                <a:solidFill>
                  <a:srgbClr val="002570"/>
                </a:solidFill>
                <a:latin typeface="Times New Roman" panose="02020603050405020304" pitchFamily="18" charset="0"/>
                <a:cs typeface="Times New Roman" panose="02020603050405020304" pitchFamily="18" charset="0"/>
              </a:rPr>
              <a:t>giấy đăng ký lưu hành.</a:t>
            </a:r>
          </a:p>
        </p:txBody>
      </p:sp>
      <p:pic>
        <p:nvPicPr>
          <p:cNvPr id="1026" name="Picture 2">
            <a:extLst>
              <a:ext uri="{FF2B5EF4-FFF2-40B4-BE49-F238E27FC236}">
                <a16:creationId xmlns:a16="http://schemas.microsoft.com/office/drawing/2014/main" id="{3C651A7D-CEA5-E261-E1E8-1C6051A6AD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Rounded Corners 2">
            <a:extLst>
              <a:ext uri="{FF2B5EF4-FFF2-40B4-BE49-F238E27FC236}">
                <a16:creationId xmlns:a16="http://schemas.microsoft.com/office/drawing/2014/main" id="{F6EF32A2-C133-5497-695A-1DCA02E70B80}"/>
              </a:ext>
            </a:extLst>
          </p:cNvPr>
          <p:cNvSpPr/>
          <p:nvPr/>
        </p:nvSpPr>
        <p:spPr>
          <a:xfrm>
            <a:off x="470648" y="1478280"/>
            <a:ext cx="11375912" cy="5044439"/>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2100" dirty="0"/>
          </a:p>
        </p:txBody>
      </p:sp>
      <p:sp>
        <p:nvSpPr>
          <p:cNvPr id="4" name="TextBox 3">
            <a:extLst>
              <a:ext uri="{FF2B5EF4-FFF2-40B4-BE49-F238E27FC236}">
                <a16:creationId xmlns:a16="http://schemas.microsoft.com/office/drawing/2014/main" id="{B78B9F3A-8C2E-6E89-0D14-780643BBA84C}"/>
              </a:ext>
            </a:extLst>
          </p:cNvPr>
          <p:cNvSpPr txBox="1"/>
          <p:nvPr/>
        </p:nvSpPr>
        <p:spPr>
          <a:xfrm>
            <a:off x="1277620" y="159175"/>
            <a:ext cx="10914380" cy="892552"/>
          </a:xfrm>
          <a:prstGeom prst="rect">
            <a:avLst/>
          </a:prstGeom>
          <a:noFill/>
        </p:spPr>
        <p:txBody>
          <a:bodyPr wrap="square">
            <a:spAutoFit/>
          </a:bodyPr>
          <a:lstStyle/>
          <a:p>
            <a:pPr algn="ctr"/>
            <a:r>
              <a:rPr lang="en-US" sz="2400" b="1" dirty="0" err="1">
                <a:solidFill>
                  <a:srgbClr val="002570"/>
                </a:solidFill>
                <a:latin typeface="Times New Roman" panose="02020603050405020304" pitchFamily="18" charset="0"/>
                <a:cs typeface="Times New Roman" panose="02020603050405020304" pitchFamily="18" charset="0"/>
              </a:rPr>
              <a:t>Chương</a:t>
            </a:r>
            <a:r>
              <a:rPr lang="en-US" sz="2400" b="1" dirty="0">
                <a:solidFill>
                  <a:srgbClr val="002570"/>
                </a:solidFill>
                <a:latin typeface="Times New Roman" panose="02020603050405020304" pitchFamily="18" charset="0"/>
                <a:cs typeface="Times New Roman" panose="02020603050405020304" pitchFamily="18" charset="0"/>
              </a:rPr>
              <a:t> VII. </a:t>
            </a:r>
            <a:r>
              <a:rPr lang="vi-VN" sz="2400" b="1" dirty="0">
                <a:solidFill>
                  <a:srgbClr val="002570"/>
                </a:solidFill>
                <a:latin typeface="Times New Roman" panose="02020603050405020304" pitchFamily="18" charset="0"/>
                <a:cs typeface="Times New Roman" panose="02020603050405020304" pitchFamily="18" charset="0"/>
              </a:rPr>
              <a:t>ĐIỀU KHOẢN THI HÀNH</a:t>
            </a:r>
            <a:endParaRPr lang="en-US" sz="2400" b="1" dirty="0">
              <a:solidFill>
                <a:srgbClr val="002570"/>
              </a:solidFill>
              <a:latin typeface="Times New Roman" panose="02020603050405020304" pitchFamily="18" charset="0"/>
              <a:cs typeface="Times New Roman" panose="02020603050405020304" pitchFamily="18" charset="0"/>
            </a:endParaRPr>
          </a:p>
          <a:p>
            <a:pPr algn="ctr"/>
            <a:r>
              <a:rPr lang="vi-VN" sz="2800" b="1" dirty="0">
                <a:solidFill>
                  <a:srgbClr val="002570"/>
                </a:solidFill>
                <a:latin typeface="Times New Roman" panose="02020603050405020304" pitchFamily="18" charset="0"/>
                <a:cs typeface="Times New Roman" panose="02020603050405020304" pitchFamily="18" charset="0"/>
              </a:rPr>
              <a:t>Điều 25. Trách nhiệm tổ chức thực hiện</a:t>
            </a:r>
          </a:p>
        </p:txBody>
      </p:sp>
    </p:spTree>
    <p:extLst>
      <p:ext uri="{BB962C8B-B14F-4D97-AF65-F5344CB8AC3E}">
        <p14:creationId xmlns:p14="http://schemas.microsoft.com/office/powerpoint/2010/main" val="14696921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44337A-59CA-7442-BDDA-ADC75455CE55}"/>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2E9D5F8-C10D-5A82-7C5E-08B8473407D1}"/>
              </a:ext>
            </a:extLst>
          </p:cNvPr>
          <p:cNvSpPr txBox="1"/>
          <p:nvPr/>
        </p:nvSpPr>
        <p:spPr>
          <a:xfrm>
            <a:off x="467360" y="1487384"/>
            <a:ext cx="11379200" cy="4976812"/>
          </a:xfrm>
          <a:prstGeom prst="rect">
            <a:avLst/>
          </a:prstGeom>
          <a:noFill/>
        </p:spPr>
        <p:txBody>
          <a:bodyPr wrap="square">
            <a:spAutoFit/>
          </a:bodyPr>
          <a:lstStyle/>
          <a:p>
            <a:pPr algn="just">
              <a:lnSpc>
                <a:spcPct val="114000"/>
              </a:lnSpc>
            </a:pPr>
            <a:r>
              <a:rPr lang="vi-VN" sz="2000" dirty="0">
                <a:solidFill>
                  <a:srgbClr val="002570"/>
                </a:solidFill>
                <a:latin typeface="Times New Roman" panose="02020603050405020304" pitchFamily="18" charset="0"/>
                <a:cs typeface="Times New Roman" panose="02020603050405020304" pitchFamily="18" charset="0"/>
              </a:rPr>
              <a:t>3. Cơ sở kiểm nghiệm thuốc tuyến Trung ương có trách nhiệm:</a:t>
            </a:r>
          </a:p>
          <a:p>
            <a:pPr algn="just">
              <a:lnSpc>
                <a:spcPct val="114000"/>
              </a:lnSpc>
            </a:pPr>
            <a:r>
              <a:rPr lang="vi-VN" sz="2000" dirty="0">
                <a:solidFill>
                  <a:srgbClr val="002570"/>
                </a:solidFill>
                <a:latin typeface="Times New Roman" panose="02020603050405020304" pitchFamily="18" charset="0"/>
                <a:cs typeface="Times New Roman" panose="02020603050405020304" pitchFamily="18" charset="0"/>
              </a:rPr>
              <a:t>a) Hằng năm, xây dựng kế hoạch lấy mẫu thuốc cổ truyền, vị thuốc cổ</a:t>
            </a:r>
            <a:r>
              <a:rPr lang="en-US" sz="2000" dirty="0">
                <a:solidFill>
                  <a:srgbClr val="002570"/>
                </a:solidFill>
                <a:latin typeface="Times New Roman" panose="02020603050405020304" pitchFamily="18" charset="0"/>
                <a:cs typeface="Times New Roman" panose="02020603050405020304" pitchFamily="18" charset="0"/>
              </a:rPr>
              <a:t> </a:t>
            </a:r>
            <a:r>
              <a:rPr lang="vi-VN" sz="2000" dirty="0">
                <a:solidFill>
                  <a:srgbClr val="002570"/>
                </a:solidFill>
                <a:latin typeface="Times New Roman" panose="02020603050405020304" pitchFamily="18" charset="0"/>
                <a:cs typeface="Times New Roman" panose="02020603050405020304" pitchFamily="18" charset="0"/>
              </a:rPr>
              <a:t>truyền, dược liệu kiểm tra chất lượng, trình Bộ trưởng Bộ Y tế xem xét, phê duyệt</a:t>
            </a:r>
            <a:r>
              <a:rPr lang="en-US" sz="2000" dirty="0">
                <a:solidFill>
                  <a:srgbClr val="002570"/>
                </a:solidFill>
                <a:latin typeface="Times New Roman" panose="02020603050405020304" pitchFamily="18" charset="0"/>
                <a:cs typeface="Times New Roman" panose="02020603050405020304" pitchFamily="18" charset="0"/>
              </a:rPr>
              <a:t> </a:t>
            </a:r>
            <a:r>
              <a:rPr lang="vi-VN" sz="2000" dirty="0">
                <a:solidFill>
                  <a:srgbClr val="002570"/>
                </a:solidFill>
                <a:latin typeface="Times New Roman" panose="02020603050405020304" pitchFamily="18" charset="0"/>
                <a:cs typeface="Times New Roman" panose="02020603050405020304" pitchFamily="18" charset="0"/>
              </a:rPr>
              <a:t>và bố trí ngân sách thực hiện kế hoạch theo thẩm quyền;</a:t>
            </a:r>
          </a:p>
          <a:p>
            <a:pPr algn="just">
              <a:lnSpc>
                <a:spcPct val="114000"/>
              </a:lnSpc>
            </a:pPr>
            <a:r>
              <a:rPr lang="vi-VN" sz="2000" dirty="0">
                <a:solidFill>
                  <a:srgbClr val="002570"/>
                </a:solidFill>
                <a:latin typeface="Times New Roman" panose="02020603050405020304" pitchFamily="18" charset="0"/>
                <a:cs typeface="Times New Roman" panose="02020603050405020304" pitchFamily="18" charset="0"/>
              </a:rPr>
              <a:t>b) Triển khai việc lấy mẫu thuốc cổ truyền, vị thuốc cổ truyền, dược liệu</a:t>
            </a:r>
            <a:r>
              <a:rPr lang="en-US" sz="2000" dirty="0">
                <a:solidFill>
                  <a:srgbClr val="002570"/>
                </a:solidFill>
                <a:latin typeface="Times New Roman" panose="02020603050405020304" pitchFamily="18" charset="0"/>
                <a:cs typeface="Times New Roman" panose="02020603050405020304" pitchFamily="18" charset="0"/>
              </a:rPr>
              <a:t> </a:t>
            </a:r>
            <a:r>
              <a:rPr lang="vi-VN" sz="2000" dirty="0">
                <a:solidFill>
                  <a:srgbClr val="002570"/>
                </a:solidFill>
                <a:latin typeface="Times New Roman" panose="02020603050405020304" pitchFamily="18" charset="0"/>
                <a:cs typeface="Times New Roman" panose="02020603050405020304" pitchFamily="18" charset="0"/>
              </a:rPr>
              <a:t>kiểm tra chất lượng;</a:t>
            </a:r>
          </a:p>
          <a:p>
            <a:pPr algn="just">
              <a:lnSpc>
                <a:spcPct val="114000"/>
              </a:lnSpc>
            </a:pPr>
            <a:r>
              <a:rPr lang="en-US" sz="2000" dirty="0">
                <a:solidFill>
                  <a:srgbClr val="002570"/>
                </a:solidFill>
                <a:latin typeface="Times New Roman" panose="02020603050405020304" pitchFamily="18" charset="0"/>
                <a:cs typeface="Times New Roman" panose="02020603050405020304" pitchFamily="18" charset="0"/>
              </a:rPr>
              <a:t>c)</a:t>
            </a:r>
            <a:r>
              <a:rPr lang="vi-VN" sz="2000" dirty="0">
                <a:solidFill>
                  <a:srgbClr val="002570"/>
                </a:solidFill>
                <a:latin typeface="Times New Roman" panose="02020603050405020304" pitchFamily="18" charset="0"/>
                <a:cs typeface="Times New Roman" panose="02020603050405020304" pitchFamily="18" charset="0"/>
              </a:rPr>
              <a:t> Thực hiện phân tích, kiểm nghiệm mẫu xác định chất lượng thuốc cổ</a:t>
            </a:r>
            <a:r>
              <a:rPr lang="en-US" sz="2000" dirty="0">
                <a:solidFill>
                  <a:srgbClr val="002570"/>
                </a:solidFill>
                <a:latin typeface="Times New Roman" panose="02020603050405020304" pitchFamily="18" charset="0"/>
                <a:cs typeface="Times New Roman" panose="02020603050405020304" pitchFamily="18" charset="0"/>
              </a:rPr>
              <a:t> </a:t>
            </a:r>
            <a:r>
              <a:rPr lang="vi-VN" sz="2000" dirty="0">
                <a:solidFill>
                  <a:srgbClr val="002570"/>
                </a:solidFill>
                <a:latin typeface="Times New Roman" panose="02020603050405020304" pitchFamily="18" charset="0"/>
                <a:cs typeface="Times New Roman" panose="02020603050405020304" pitchFamily="18" charset="0"/>
              </a:rPr>
              <a:t>truyền, vị thuốc cổ truyền, dược liệu nhập khẩu; nuôi trồng, thu hái, khai thác; sản</a:t>
            </a:r>
            <a:r>
              <a:rPr lang="en-US" sz="2000" dirty="0">
                <a:solidFill>
                  <a:srgbClr val="002570"/>
                </a:solidFill>
                <a:latin typeface="Times New Roman" panose="02020603050405020304" pitchFamily="18" charset="0"/>
                <a:cs typeface="Times New Roman" panose="02020603050405020304" pitchFamily="18" charset="0"/>
              </a:rPr>
              <a:t> </a:t>
            </a:r>
            <a:r>
              <a:rPr lang="vi-VN" sz="2000" dirty="0">
                <a:solidFill>
                  <a:srgbClr val="002570"/>
                </a:solidFill>
                <a:latin typeface="Times New Roman" panose="02020603050405020304" pitchFamily="18" charset="0"/>
                <a:cs typeface="Times New Roman" panose="02020603050405020304" pitchFamily="18" charset="0"/>
              </a:rPr>
              <a:t>xuất, chế biến; lưu hành; sử dụng. Báo cáo kết quả kiểm nghiệm về Cục Quản lý</a:t>
            </a:r>
            <a:r>
              <a:rPr lang="en-US" sz="2000" dirty="0">
                <a:solidFill>
                  <a:srgbClr val="002570"/>
                </a:solidFill>
                <a:latin typeface="Times New Roman" panose="02020603050405020304" pitchFamily="18" charset="0"/>
                <a:cs typeface="Times New Roman" panose="02020603050405020304" pitchFamily="18" charset="0"/>
              </a:rPr>
              <a:t> </a:t>
            </a:r>
            <a:r>
              <a:rPr lang="vi-VN" sz="2000" dirty="0">
                <a:solidFill>
                  <a:srgbClr val="002570"/>
                </a:solidFill>
                <a:latin typeface="Times New Roman" panose="02020603050405020304" pitchFamily="18" charset="0"/>
                <a:cs typeface="Times New Roman" panose="02020603050405020304" pitchFamily="18" charset="0"/>
              </a:rPr>
              <a:t>Y, Dược cổ truyền;</a:t>
            </a:r>
          </a:p>
          <a:p>
            <a:pPr algn="just">
              <a:lnSpc>
                <a:spcPct val="114000"/>
              </a:lnSpc>
            </a:pPr>
            <a:r>
              <a:rPr lang="vi-VN" sz="2000" dirty="0">
                <a:solidFill>
                  <a:srgbClr val="002570"/>
                </a:solidFill>
                <a:latin typeface="Times New Roman" panose="02020603050405020304" pitchFamily="18" charset="0"/>
                <a:cs typeface="Times New Roman" panose="02020603050405020304" pitchFamily="18" charset="0"/>
              </a:rPr>
              <a:t>d) Nghiên cứu, thiết lập và công bố trên Trang Thông tin điện tử của các</a:t>
            </a:r>
            <a:r>
              <a:rPr lang="en-US" sz="2000" dirty="0">
                <a:solidFill>
                  <a:srgbClr val="002570"/>
                </a:solidFill>
                <a:latin typeface="Times New Roman" panose="02020603050405020304" pitchFamily="18" charset="0"/>
                <a:cs typeface="Times New Roman" panose="02020603050405020304" pitchFamily="18" charset="0"/>
              </a:rPr>
              <a:t> </a:t>
            </a:r>
            <a:r>
              <a:rPr lang="vi-VN" sz="2000" dirty="0">
                <a:solidFill>
                  <a:srgbClr val="002570"/>
                </a:solidFill>
                <a:latin typeface="Times New Roman" panose="02020603050405020304" pitchFamily="18" charset="0"/>
                <a:cs typeface="Times New Roman" panose="02020603050405020304" pitchFamily="18" charset="0"/>
              </a:rPr>
              <a:t>Viện danh mục các chất chuẩn, chất đối chiếu, tạp chất chuẩn phục vụ cho việc</a:t>
            </a:r>
            <a:r>
              <a:rPr lang="en-US" sz="2000" dirty="0">
                <a:solidFill>
                  <a:srgbClr val="002570"/>
                </a:solidFill>
                <a:latin typeface="Times New Roman" panose="02020603050405020304" pitchFamily="18" charset="0"/>
                <a:cs typeface="Times New Roman" panose="02020603050405020304" pitchFamily="18" charset="0"/>
              </a:rPr>
              <a:t> </a:t>
            </a:r>
            <a:r>
              <a:rPr lang="vi-VN" sz="2000" dirty="0">
                <a:solidFill>
                  <a:srgbClr val="002570"/>
                </a:solidFill>
                <a:latin typeface="Times New Roman" panose="02020603050405020304" pitchFamily="18" charset="0"/>
                <a:cs typeface="Times New Roman" panose="02020603050405020304" pitchFamily="18" charset="0"/>
              </a:rPr>
              <a:t>phân tích, kiểm nghiệm mẫu thuốc cổ truyền, vị thuốc cổ truyền, dược liệu được</a:t>
            </a:r>
            <a:r>
              <a:rPr lang="en-US" sz="2000" dirty="0">
                <a:solidFill>
                  <a:srgbClr val="002570"/>
                </a:solidFill>
                <a:latin typeface="Times New Roman" panose="02020603050405020304" pitchFamily="18" charset="0"/>
                <a:cs typeface="Times New Roman" panose="02020603050405020304" pitchFamily="18" charset="0"/>
              </a:rPr>
              <a:t> </a:t>
            </a:r>
            <a:r>
              <a:rPr lang="vi-VN" sz="2000" dirty="0">
                <a:solidFill>
                  <a:srgbClr val="002570"/>
                </a:solidFill>
                <a:latin typeface="Times New Roman" panose="02020603050405020304" pitchFamily="18" charset="0"/>
                <a:cs typeface="Times New Roman" panose="02020603050405020304" pitchFamily="18" charset="0"/>
              </a:rPr>
              <a:t>nhập khẩu; nuôi trồng, thu hái, khai thác; sản xuất, chế biến; lưu hành; sử dụng</a:t>
            </a:r>
            <a:r>
              <a:rPr lang="en-US" sz="2000" dirty="0">
                <a:solidFill>
                  <a:srgbClr val="002570"/>
                </a:solidFill>
                <a:latin typeface="Times New Roman" panose="02020603050405020304" pitchFamily="18" charset="0"/>
                <a:cs typeface="Times New Roman" panose="02020603050405020304" pitchFamily="18" charset="0"/>
              </a:rPr>
              <a:t> </a:t>
            </a:r>
            <a:r>
              <a:rPr lang="vi-VN" sz="2000" dirty="0">
                <a:solidFill>
                  <a:srgbClr val="002570"/>
                </a:solidFill>
                <a:latin typeface="Times New Roman" panose="02020603050405020304" pitchFamily="18" charset="0"/>
                <a:cs typeface="Times New Roman" panose="02020603050405020304" pitchFamily="18" charset="0"/>
              </a:rPr>
              <a:t>trên lãnh thổ Việt Nam;</a:t>
            </a:r>
          </a:p>
          <a:p>
            <a:pPr algn="just">
              <a:lnSpc>
                <a:spcPct val="114000"/>
              </a:lnSpc>
            </a:pPr>
            <a:r>
              <a:rPr lang="vi-VN" sz="2000" dirty="0">
                <a:solidFill>
                  <a:srgbClr val="002570"/>
                </a:solidFill>
                <a:latin typeface="Times New Roman" panose="02020603050405020304" pitchFamily="18" charset="0"/>
                <a:cs typeface="Times New Roman" panose="02020603050405020304" pitchFamily="18" charset="0"/>
              </a:rPr>
              <a:t>đ) Chịu trách nhiệm cung cấp cho Trung tâm kiểm nghiệm thuốc các tỉnh,</a:t>
            </a:r>
            <a:r>
              <a:rPr lang="en-US" sz="2000" dirty="0">
                <a:solidFill>
                  <a:srgbClr val="002570"/>
                </a:solidFill>
                <a:latin typeface="Times New Roman" panose="02020603050405020304" pitchFamily="18" charset="0"/>
                <a:cs typeface="Times New Roman" panose="02020603050405020304" pitchFamily="18" charset="0"/>
              </a:rPr>
              <a:t> </a:t>
            </a:r>
            <a:r>
              <a:rPr lang="vi-VN" sz="2000" dirty="0">
                <a:solidFill>
                  <a:srgbClr val="002570"/>
                </a:solidFill>
                <a:latin typeface="Times New Roman" panose="02020603050405020304" pitchFamily="18" charset="0"/>
                <a:cs typeface="Times New Roman" panose="02020603050405020304" pitchFamily="18" charset="0"/>
              </a:rPr>
              <a:t>thành phố trực thuộc Trung ương theo địa bàn được phân công bản sao hoặc văn</a:t>
            </a:r>
            <a:r>
              <a:rPr lang="en-US" sz="2000" dirty="0">
                <a:solidFill>
                  <a:srgbClr val="002570"/>
                </a:solidFill>
                <a:latin typeface="Times New Roman" panose="02020603050405020304" pitchFamily="18" charset="0"/>
                <a:cs typeface="Times New Roman" panose="02020603050405020304" pitchFamily="18" charset="0"/>
              </a:rPr>
              <a:t> </a:t>
            </a:r>
            <a:r>
              <a:rPr lang="vi-VN" sz="2000" dirty="0">
                <a:solidFill>
                  <a:srgbClr val="002570"/>
                </a:solidFill>
                <a:latin typeface="Times New Roman" panose="02020603050405020304" pitchFamily="18" charset="0"/>
                <a:cs typeface="Times New Roman" panose="02020603050405020304" pitchFamily="18" charset="0"/>
              </a:rPr>
              <a:t>bản điện tử của tiêu chuẩn chất lượng của thuốc cổ truyền, vị thuốc cổ truyền,</a:t>
            </a:r>
            <a:r>
              <a:rPr lang="en-US" sz="2000" dirty="0">
                <a:solidFill>
                  <a:srgbClr val="002570"/>
                </a:solidFill>
                <a:latin typeface="Times New Roman" panose="02020603050405020304" pitchFamily="18" charset="0"/>
                <a:cs typeface="Times New Roman" panose="02020603050405020304" pitchFamily="18" charset="0"/>
              </a:rPr>
              <a:t> </a:t>
            </a:r>
            <a:r>
              <a:rPr lang="vi-VN" sz="2000" dirty="0">
                <a:solidFill>
                  <a:srgbClr val="002570"/>
                </a:solidFill>
                <a:latin typeface="Times New Roman" panose="02020603050405020304" pitchFamily="18" charset="0"/>
                <a:cs typeface="Times New Roman" panose="02020603050405020304" pitchFamily="18" charset="0"/>
              </a:rPr>
              <a:t>dược liệu.</a:t>
            </a:r>
          </a:p>
        </p:txBody>
      </p:sp>
      <p:pic>
        <p:nvPicPr>
          <p:cNvPr id="1026" name="Picture 2">
            <a:extLst>
              <a:ext uri="{FF2B5EF4-FFF2-40B4-BE49-F238E27FC236}">
                <a16:creationId xmlns:a16="http://schemas.microsoft.com/office/drawing/2014/main" id="{FB6D0C58-06F5-1BE0-A565-C0C2C63D7A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Rounded Corners 2">
            <a:extLst>
              <a:ext uri="{FF2B5EF4-FFF2-40B4-BE49-F238E27FC236}">
                <a16:creationId xmlns:a16="http://schemas.microsoft.com/office/drawing/2014/main" id="{1234C7AA-2E6B-BAC6-0535-29D868C2137D}"/>
              </a:ext>
            </a:extLst>
          </p:cNvPr>
          <p:cNvSpPr/>
          <p:nvPr/>
        </p:nvSpPr>
        <p:spPr>
          <a:xfrm>
            <a:off x="470648" y="1478280"/>
            <a:ext cx="11375912" cy="5044439"/>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2100" dirty="0"/>
          </a:p>
        </p:txBody>
      </p:sp>
      <p:sp>
        <p:nvSpPr>
          <p:cNvPr id="4" name="TextBox 3">
            <a:extLst>
              <a:ext uri="{FF2B5EF4-FFF2-40B4-BE49-F238E27FC236}">
                <a16:creationId xmlns:a16="http://schemas.microsoft.com/office/drawing/2014/main" id="{3F2351EE-D82B-5730-A46B-B43313E6C8CF}"/>
              </a:ext>
            </a:extLst>
          </p:cNvPr>
          <p:cNvSpPr txBox="1"/>
          <p:nvPr/>
        </p:nvSpPr>
        <p:spPr>
          <a:xfrm>
            <a:off x="1277620" y="159175"/>
            <a:ext cx="10914380" cy="892552"/>
          </a:xfrm>
          <a:prstGeom prst="rect">
            <a:avLst/>
          </a:prstGeom>
          <a:noFill/>
        </p:spPr>
        <p:txBody>
          <a:bodyPr wrap="square">
            <a:spAutoFit/>
          </a:bodyPr>
          <a:lstStyle/>
          <a:p>
            <a:pPr algn="ctr"/>
            <a:r>
              <a:rPr lang="en-US" sz="2400" b="1" dirty="0" err="1">
                <a:solidFill>
                  <a:srgbClr val="002570"/>
                </a:solidFill>
                <a:latin typeface="Times New Roman" panose="02020603050405020304" pitchFamily="18" charset="0"/>
                <a:cs typeface="Times New Roman" panose="02020603050405020304" pitchFamily="18" charset="0"/>
              </a:rPr>
              <a:t>Chương</a:t>
            </a:r>
            <a:r>
              <a:rPr lang="en-US" sz="2400" b="1" dirty="0">
                <a:solidFill>
                  <a:srgbClr val="002570"/>
                </a:solidFill>
                <a:latin typeface="Times New Roman" panose="02020603050405020304" pitchFamily="18" charset="0"/>
                <a:cs typeface="Times New Roman" panose="02020603050405020304" pitchFamily="18" charset="0"/>
              </a:rPr>
              <a:t> VII. </a:t>
            </a:r>
            <a:r>
              <a:rPr lang="vi-VN" sz="2400" b="1" dirty="0">
                <a:solidFill>
                  <a:srgbClr val="002570"/>
                </a:solidFill>
                <a:latin typeface="Times New Roman" panose="02020603050405020304" pitchFamily="18" charset="0"/>
                <a:cs typeface="Times New Roman" panose="02020603050405020304" pitchFamily="18" charset="0"/>
              </a:rPr>
              <a:t>ĐIỀU KHOẢN THI HÀNH</a:t>
            </a:r>
            <a:endParaRPr lang="en-US" sz="2400" b="1" dirty="0">
              <a:solidFill>
                <a:srgbClr val="002570"/>
              </a:solidFill>
              <a:latin typeface="Times New Roman" panose="02020603050405020304" pitchFamily="18" charset="0"/>
              <a:cs typeface="Times New Roman" panose="02020603050405020304" pitchFamily="18" charset="0"/>
            </a:endParaRPr>
          </a:p>
          <a:p>
            <a:pPr algn="ctr"/>
            <a:r>
              <a:rPr lang="vi-VN" sz="2800" b="1" dirty="0">
                <a:solidFill>
                  <a:srgbClr val="002570"/>
                </a:solidFill>
                <a:latin typeface="Times New Roman" panose="02020603050405020304" pitchFamily="18" charset="0"/>
                <a:cs typeface="Times New Roman" panose="02020603050405020304" pitchFamily="18" charset="0"/>
              </a:rPr>
              <a:t>Điều 25. Trách nhiệm tổ chức thực hiện</a:t>
            </a:r>
          </a:p>
        </p:txBody>
      </p:sp>
    </p:spTree>
    <p:extLst>
      <p:ext uri="{BB962C8B-B14F-4D97-AF65-F5344CB8AC3E}">
        <p14:creationId xmlns:p14="http://schemas.microsoft.com/office/powerpoint/2010/main" val="4110667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FE86A4-FF0A-DA5A-5097-A4399E59D94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4481310-B8A4-2885-2D2A-4401A34247C9}"/>
              </a:ext>
            </a:extLst>
          </p:cNvPr>
          <p:cNvSpPr txBox="1"/>
          <p:nvPr/>
        </p:nvSpPr>
        <p:spPr>
          <a:xfrm>
            <a:off x="467360" y="1487384"/>
            <a:ext cx="11379200" cy="5079276"/>
          </a:xfrm>
          <a:prstGeom prst="rect">
            <a:avLst/>
          </a:prstGeom>
          <a:noFill/>
        </p:spPr>
        <p:txBody>
          <a:bodyPr wrap="square">
            <a:spAutoFit/>
          </a:bodyPr>
          <a:lstStyle/>
          <a:p>
            <a:pPr algn="just">
              <a:lnSpc>
                <a:spcPct val="114000"/>
              </a:lnSpc>
            </a:pPr>
            <a:r>
              <a:rPr lang="vi-VN" sz="2200" dirty="0">
                <a:solidFill>
                  <a:srgbClr val="002570"/>
                </a:solidFill>
                <a:latin typeface="Times New Roman" panose="02020603050405020304" pitchFamily="18" charset="0"/>
                <a:cs typeface="Times New Roman" panose="02020603050405020304" pitchFamily="18" charset="0"/>
              </a:rPr>
              <a:t>4. Trung tâm Kiểm nghiệm tỉnh, thành phố trực thuộc Trung ương: </a:t>
            </a:r>
            <a:endParaRPr lang="en-US" sz="2200" dirty="0">
              <a:solidFill>
                <a:srgbClr val="002570"/>
              </a:solidFill>
              <a:latin typeface="Times New Roman" panose="02020603050405020304" pitchFamily="18" charset="0"/>
              <a:cs typeface="Times New Roman" panose="02020603050405020304" pitchFamily="18" charset="0"/>
            </a:endParaRPr>
          </a:p>
          <a:p>
            <a:pPr marL="457200" indent="-457200" algn="just">
              <a:lnSpc>
                <a:spcPct val="114000"/>
              </a:lnSpc>
              <a:buAutoNum type="alphaLcParenR"/>
            </a:pPr>
            <a:r>
              <a:rPr lang="vi-VN" sz="2200" dirty="0">
                <a:solidFill>
                  <a:srgbClr val="002570"/>
                </a:solidFill>
                <a:latin typeface="Times New Roman" panose="02020603050405020304" pitchFamily="18" charset="0"/>
                <a:cs typeface="Times New Roman" panose="02020603050405020304" pitchFamily="18" charset="0"/>
              </a:rPr>
              <a:t>Hằng năm, xây dựng kế hoạch lấy mẫu thuốc cổ truyền, vị thuốc cổ truyền, dược liệu kiểm tra chất lượng, trình Bộ trưởng Bộ Y tế xem xét, phê duyệt và bố trí ngân sách thực hiện kế hoạch theo thẩm quyền; </a:t>
            </a:r>
            <a:endParaRPr lang="en-US" sz="2200" dirty="0">
              <a:solidFill>
                <a:srgbClr val="002570"/>
              </a:solidFill>
              <a:latin typeface="Times New Roman" panose="02020603050405020304" pitchFamily="18" charset="0"/>
              <a:cs typeface="Times New Roman" panose="02020603050405020304" pitchFamily="18" charset="0"/>
            </a:endParaRPr>
          </a:p>
          <a:p>
            <a:pPr marL="457200" indent="-457200" algn="just">
              <a:lnSpc>
                <a:spcPct val="114000"/>
              </a:lnSpc>
              <a:buAutoNum type="alphaLcParenR"/>
            </a:pPr>
            <a:r>
              <a:rPr lang="vi-VN" sz="2200" dirty="0">
                <a:solidFill>
                  <a:srgbClr val="002570"/>
                </a:solidFill>
                <a:latin typeface="Times New Roman" panose="02020603050405020304" pitchFamily="18" charset="0"/>
                <a:cs typeface="Times New Roman" panose="02020603050405020304" pitchFamily="18" charset="0"/>
              </a:rPr>
              <a:t>Thực hiện phân tích, kiểm nghiệm mẫu xác định chất lượng thuốc cổ truyền, vị thuốc cổ truyền, dược liệu nhập khẩu; nuôi trồng, thu hái, khai thác; sản xuất, chế biến; lưu hành; sử dụng. Báo cáo kết quả kiểm nghiệm về Cục Quản lý Y, Dược cổ truyền và cơ quan chuyên môn về y tế thuộc Ủy ban nhân dân cấp tỉnh nơi lấy mẫu. Thông báo về Cục Quản lý Y, Dược cổ truyền, Viện Kiểm nghiệm thuốc tuyến Trung ương danh mục các chỉ tiêu kiểm nghiệm đã được thẩm định và cấp Giấy chứng nhận theo quy định; </a:t>
            </a:r>
            <a:endParaRPr lang="en-US" sz="2200" dirty="0">
              <a:solidFill>
                <a:srgbClr val="002570"/>
              </a:solidFill>
              <a:latin typeface="Times New Roman" panose="02020603050405020304" pitchFamily="18" charset="0"/>
              <a:cs typeface="Times New Roman" panose="02020603050405020304" pitchFamily="18" charset="0"/>
            </a:endParaRPr>
          </a:p>
          <a:p>
            <a:pPr marL="457200" indent="-457200" algn="just">
              <a:lnSpc>
                <a:spcPct val="114000"/>
              </a:lnSpc>
              <a:buAutoNum type="alphaLcParenR"/>
            </a:pPr>
            <a:r>
              <a:rPr lang="vi-VN" sz="2200" dirty="0">
                <a:solidFill>
                  <a:srgbClr val="002570"/>
                </a:solidFill>
                <a:latin typeface="Times New Roman" panose="02020603050405020304" pitchFamily="18" charset="0"/>
                <a:cs typeface="Times New Roman" panose="02020603050405020304" pitchFamily="18" charset="0"/>
              </a:rPr>
              <a:t>Thu hồi phí lấy mẫu do cơ sở kinh doanh, đơn vị hoàn trả và chi phí kiểm nghiệm đối với mẫu thuốc cổ truyền, vị thuốc cổ truyền, dược liệu không đạt tiêu chuẩn chất lượng theo quy định của pháp luật. </a:t>
            </a:r>
          </a:p>
        </p:txBody>
      </p:sp>
      <p:pic>
        <p:nvPicPr>
          <p:cNvPr id="1026" name="Picture 2">
            <a:extLst>
              <a:ext uri="{FF2B5EF4-FFF2-40B4-BE49-F238E27FC236}">
                <a16:creationId xmlns:a16="http://schemas.microsoft.com/office/drawing/2014/main" id="{D4F9B33C-3DB6-E51A-1613-2714B51C4D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Rounded Corners 2">
            <a:extLst>
              <a:ext uri="{FF2B5EF4-FFF2-40B4-BE49-F238E27FC236}">
                <a16:creationId xmlns:a16="http://schemas.microsoft.com/office/drawing/2014/main" id="{2D8995CB-644F-1740-A43D-B7884CD00BBC}"/>
              </a:ext>
            </a:extLst>
          </p:cNvPr>
          <p:cNvSpPr/>
          <p:nvPr/>
        </p:nvSpPr>
        <p:spPr>
          <a:xfrm>
            <a:off x="470648" y="1478280"/>
            <a:ext cx="11375912" cy="5044439"/>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2100" dirty="0"/>
          </a:p>
        </p:txBody>
      </p:sp>
      <p:sp>
        <p:nvSpPr>
          <p:cNvPr id="4" name="TextBox 3">
            <a:extLst>
              <a:ext uri="{FF2B5EF4-FFF2-40B4-BE49-F238E27FC236}">
                <a16:creationId xmlns:a16="http://schemas.microsoft.com/office/drawing/2014/main" id="{31F826B0-D979-97ED-90C8-F049F412ADDE}"/>
              </a:ext>
            </a:extLst>
          </p:cNvPr>
          <p:cNvSpPr txBox="1"/>
          <p:nvPr/>
        </p:nvSpPr>
        <p:spPr>
          <a:xfrm>
            <a:off x="1277620" y="159175"/>
            <a:ext cx="10914380" cy="892552"/>
          </a:xfrm>
          <a:prstGeom prst="rect">
            <a:avLst/>
          </a:prstGeom>
          <a:noFill/>
        </p:spPr>
        <p:txBody>
          <a:bodyPr wrap="square">
            <a:spAutoFit/>
          </a:bodyPr>
          <a:lstStyle/>
          <a:p>
            <a:pPr algn="ctr"/>
            <a:r>
              <a:rPr lang="en-US" sz="2400" b="1" dirty="0" err="1">
                <a:solidFill>
                  <a:srgbClr val="002570"/>
                </a:solidFill>
                <a:latin typeface="Times New Roman" panose="02020603050405020304" pitchFamily="18" charset="0"/>
                <a:cs typeface="Times New Roman" panose="02020603050405020304" pitchFamily="18" charset="0"/>
              </a:rPr>
              <a:t>Chương</a:t>
            </a:r>
            <a:r>
              <a:rPr lang="en-US" sz="2400" b="1" dirty="0">
                <a:solidFill>
                  <a:srgbClr val="002570"/>
                </a:solidFill>
                <a:latin typeface="Times New Roman" panose="02020603050405020304" pitchFamily="18" charset="0"/>
                <a:cs typeface="Times New Roman" panose="02020603050405020304" pitchFamily="18" charset="0"/>
              </a:rPr>
              <a:t> VII. </a:t>
            </a:r>
            <a:r>
              <a:rPr lang="vi-VN" sz="2400" b="1" dirty="0">
                <a:solidFill>
                  <a:srgbClr val="002570"/>
                </a:solidFill>
                <a:latin typeface="Times New Roman" panose="02020603050405020304" pitchFamily="18" charset="0"/>
                <a:cs typeface="Times New Roman" panose="02020603050405020304" pitchFamily="18" charset="0"/>
              </a:rPr>
              <a:t>ĐIỀU KHOẢN THI HÀNH</a:t>
            </a:r>
            <a:endParaRPr lang="en-US" sz="2400" b="1" dirty="0">
              <a:solidFill>
                <a:srgbClr val="002570"/>
              </a:solidFill>
              <a:latin typeface="Times New Roman" panose="02020603050405020304" pitchFamily="18" charset="0"/>
              <a:cs typeface="Times New Roman" panose="02020603050405020304" pitchFamily="18" charset="0"/>
            </a:endParaRPr>
          </a:p>
          <a:p>
            <a:pPr algn="ctr"/>
            <a:r>
              <a:rPr lang="vi-VN" sz="2800" b="1" dirty="0">
                <a:solidFill>
                  <a:srgbClr val="002570"/>
                </a:solidFill>
                <a:latin typeface="Times New Roman" panose="02020603050405020304" pitchFamily="18" charset="0"/>
                <a:cs typeface="Times New Roman" panose="02020603050405020304" pitchFamily="18" charset="0"/>
              </a:rPr>
              <a:t>Điều 25. Trách nhiệm tổ chức thực hiện</a:t>
            </a:r>
          </a:p>
        </p:txBody>
      </p:sp>
    </p:spTree>
    <p:extLst>
      <p:ext uri="{BB962C8B-B14F-4D97-AF65-F5344CB8AC3E}">
        <p14:creationId xmlns:p14="http://schemas.microsoft.com/office/powerpoint/2010/main" val="4513030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129738-38E7-5A25-9C51-E92A2522A08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99AF2D8-10AB-38CF-B9C6-95628DF8E81C}"/>
              </a:ext>
            </a:extLst>
          </p:cNvPr>
          <p:cNvSpPr txBox="1"/>
          <p:nvPr/>
        </p:nvSpPr>
        <p:spPr>
          <a:xfrm>
            <a:off x="470648" y="1392629"/>
            <a:ext cx="11379200" cy="5306196"/>
          </a:xfrm>
          <a:prstGeom prst="rect">
            <a:avLst/>
          </a:prstGeom>
          <a:noFill/>
        </p:spPr>
        <p:txBody>
          <a:bodyPr wrap="square">
            <a:spAutoFit/>
          </a:bodyPr>
          <a:lstStyle/>
          <a:p>
            <a:pPr algn="just">
              <a:lnSpc>
                <a:spcPct val="114000"/>
              </a:lnSpc>
            </a:pPr>
            <a:r>
              <a:rPr lang="en-US" sz="2300" dirty="0">
                <a:solidFill>
                  <a:srgbClr val="002570"/>
                </a:solidFill>
                <a:latin typeface="Times New Roman" panose="02020603050405020304" pitchFamily="18" charset="0"/>
                <a:cs typeface="Times New Roman" panose="02020603050405020304" pitchFamily="18" charset="0"/>
              </a:rPr>
              <a:t>5.</a:t>
            </a:r>
            <a:r>
              <a:rPr lang="vi-VN" sz="2300" dirty="0">
                <a:solidFill>
                  <a:srgbClr val="002570"/>
                </a:solidFill>
                <a:latin typeface="Times New Roman" panose="02020603050405020304" pitchFamily="18" charset="0"/>
                <a:cs typeface="Times New Roman" panose="02020603050405020304" pitchFamily="18" charset="0"/>
              </a:rPr>
              <a:t> Cơ sở kinh doanh dược có trách nhiệm: </a:t>
            </a:r>
            <a:endParaRPr lang="en-US" sz="2300" dirty="0">
              <a:solidFill>
                <a:srgbClr val="002570"/>
              </a:solidFill>
              <a:latin typeface="Times New Roman" panose="02020603050405020304" pitchFamily="18" charset="0"/>
              <a:cs typeface="Times New Roman" panose="02020603050405020304" pitchFamily="18" charset="0"/>
            </a:endParaRPr>
          </a:p>
          <a:p>
            <a:pPr marL="457200" indent="-457200" algn="just">
              <a:lnSpc>
                <a:spcPct val="114000"/>
              </a:lnSpc>
              <a:buAutoNum type="alphaLcParenR"/>
            </a:pPr>
            <a:r>
              <a:rPr lang="vi-VN" sz="2300" dirty="0">
                <a:solidFill>
                  <a:srgbClr val="002570"/>
                </a:solidFill>
                <a:latin typeface="Times New Roman" panose="02020603050405020304" pitchFamily="18" charset="0"/>
                <a:cs typeface="Times New Roman" panose="02020603050405020304" pitchFamily="18" charset="0"/>
              </a:rPr>
              <a:t>Tổ chức nghiên cứu để triển khai thực hiện Thông tư này; </a:t>
            </a:r>
            <a:endParaRPr lang="en-US" sz="2300" dirty="0">
              <a:solidFill>
                <a:srgbClr val="002570"/>
              </a:solidFill>
              <a:latin typeface="Times New Roman" panose="02020603050405020304" pitchFamily="18" charset="0"/>
              <a:cs typeface="Times New Roman" panose="02020603050405020304" pitchFamily="18" charset="0"/>
            </a:endParaRPr>
          </a:p>
          <a:p>
            <a:pPr marL="457200" indent="-457200" algn="just">
              <a:lnSpc>
                <a:spcPct val="114000"/>
              </a:lnSpc>
              <a:buAutoNum type="alphaLcParenR"/>
            </a:pPr>
            <a:r>
              <a:rPr lang="vi-VN" sz="2300" dirty="0">
                <a:solidFill>
                  <a:srgbClr val="002570"/>
                </a:solidFill>
                <a:latin typeface="Times New Roman" panose="02020603050405020304" pitchFamily="18" charset="0"/>
                <a:cs typeface="Times New Roman" panose="02020603050405020304" pitchFamily="18" charset="0"/>
              </a:rPr>
              <a:t>Bảo đảm chất lượng </a:t>
            </a:r>
            <a:r>
              <a:rPr lang="en-US" sz="2300" dirty="0">
                <a:solidFill>
                  <a:srgbClr val="002570"/>
                </a:solidFill>
                <a:latin typeface="Times New Roman" panose="02020603050405020304" pitchFamily="18" charset="0"/>
                <a:cs typeface="Times New Roman" panose="02020603050405020304" pitchFamily="18" charset="0"/>
              </a:rPr>
              <a:t>TCT, DL </a:t>
            </a:r>
            <a:r>
              <a:rPr lang="vi-VN" sz="2300" dirty="0">
                <a:solidFill>
                  <a:srgbClr val="002570"/>
                </a:solidFill>
                <a:latin typeface="Times New Roman" panose="02020603050405020304" pitchFamily="18" charset="0"/>
                <a:cs typeface="Times New Roman" panose="02020603050405020304" pitchFamily="18" charset="0"/>
              </a:rPr>
              <a:t>trong toàn bộ quá trình hoạt động của cơ sở và theo phạm vi kinh doanh dược cơ sở được cấp phép trên cơ sở tuân thủ các quy định của pháp luật; </a:t>
            </a:r>
            <a:endParaRPr lang="en-US" sz="2300" dirty="0">
              <a:solidFill>
                <a:srgbClr val="002570"/>
              </a:solidFill>
              <a:latin typeface="Times New Roman" panose="02020603050405020304" pitchFamily="18" charset="0"/>
              <a:cs typeface="Times New Roman" panose="02020603050405020304" pitchFamily="18" charset="0"/>
            </a:endParaRPr>
          </a:p>
          <a:p>
            <a:pPr marL="457200" indent="-457200" algn="just">
              <a:lnSpc>
                <a:spcPct val="114000"/>
              </a:lnSpc>
              <a:buAutoNum type="alphaLcParenR"/>
            </a:pPr>
            <a:r>
              <a:rPr lang="vi-VN" sz="2300" dirty="0">
                <a:solidFill>
                  <a:srgbClr val="002570"/>
                </a:solidFill>
                <a:latin typeface="Times New Roman" panose="02020603050405020304" pitchFamily="18" charset="0"/>
                <a:cs typeface="Times New Roman" panose="02020603050405020304" pitchFamily="18" charset="0"/>
              </a:rPr>
              <a:t>Định kì trước ngày 15 tháng 1 hàng năm, báo cáo tình hình nuôi trồng, thu hái, khai thác dược liệu</a:t>
            </a:r>
            <a:r>
              <a:rPr lang="en-US" sz="2300" dirty="0">
                <a:solidFill>
                  <a:srgbClr val="002570"/>
                </a:solidFill>
                <a:latin typeface="Times New Roman" panose="02020603050405020304" pitchFamily="18" charset="0"/>
                <a:cs typeface="Times New Roman" panose="02020603050405020304" pitchFamily="18" charset="0"/>
              </a:rPr>
              <a:t> (</a:t>
            </a:r>
            <a:r>
              <a:rPr lang="vi-VN" sz="2300" dirty="0">
                <a:solidFill>
                  <a:srgbClr val="002570"/>
                </a:solidFill>
                <a:latin typeface="Times New Roman" panose="02020603050405020304" pitchFamily="18" charset="0"/>
                <a:cs typeface="Times New Roman" panose="02020603050405020304" pitchFamily="18" charset="0"/>
              </a:rPr>
              <a:t>Mẫu số 11 Phụ lục I</a:t>
            </a:r>
            <a:r>
              <a:rPr lang="en-US" sz="2300" dirty="0">
                <a:solidFill>
                  <a:srgbClr val="002570"/>
                </a:solidFill>
                <a:latin typeface="Times New Roman" panose="02020603050405020304" pitchFamily="18" charset="0"/>
                <a:cs typeface="Times New Roman" panose="02020603050405020304" pitchFamily="18" charset="0"/>
              </a:rPr>
              <a:t>) </a:t>
            </a:r>
          </a:p>
          <a:p>
            <a:pPr marL="457200" indent="-457200" algn="just">
              <a:lnSpc>
                <a:spcPct val="114000"/>
              </a:lnSpc>
              <a:buAutoNum type="alphaLcParenR"/>
            </a:pPr>
            <a:r>
              <a:rPr lang="vi-VN" sz="2300" dirty="0">
                <a:solidFill>
                  <a:srgbClr val="002570"/>
                </a:solidFill>
                <a:latin typeface="Times New Roman" panose="02020603050405020304" pitchFamily="18" charset="0"/>
                <a:cs typeface="Times New Roman" panose="02020603050405020304" pitchFamily="18" charset="0"/>
              </a:rPr>
              <a:t>Tự cập nhật và chịu trách nhiệm hoàn toàn về nội dung, tính pháp lý của các tài liệu chứng minh nguồn gốc xuất xứ của </a:t>
            </a:r>
            <a:r>
              <a:rPr lang="en-US" sz="2300" dirty="0">
                <a:solidFill>
                  <a:srgbClr val="002570"/>
                </a:solidFill>
                <a:latin typeface="Times New Roman" panose="02020603050405020304" pitchFamily="18" charset="0"/>
                <a:cs typeface="Times New Roman" panose="02020603050405020304" pitchFamily="18" charset="0"/>
              </a:rPr>
              <a:t>TCT, DL </a:t>
            </a:r>
            <a:r>
              <a:rPr lang="vi-VN" sz="2300" dirty="0">
                <a:solidFill>
                  <a:srgbClr val="002570"/>
                </a:solidFill>
                <a:latin typeface="Times New Roman" panose="02020603050405020304" pitchFamily="18" charset="0"/>
                <a:cs typeface="Times New Roman" panose="02020603050405020304" pitchFamily="18" charset="0"/>
              </a:rPr>
              <a:t>trên </a:t>
            </a:r>
            <a:r>
              <a:rPr lang="en-US" sz="2300" dirty="0">
                <a:solidFill>
                  <a:srgbClr val="002570"/>
                </a:solidFill>
                <a:latin typeface="Times New Roman" panose="02020603050405020304" pitchFamily="18" charset="0"/>
                <a:cs typeface="Times New Roman" panose="02020603050405020304" pitchFamily="18" charset="0"/>
              </a:rPr>
              <a:t>website</a:t>
            </a:r>
            <a:r>
              <a:rPr lang="vi-VN" sz="2300" dirty="0">
                <a:solidFill>
                  <a:srgbClr val="002570"/>
                </a:solidFill>
                <a:latin typeface="Times New Roman" panose="02020603050405020304" pitchFamily="18" charset="0"/>
                <a:cs typeface="Times New Roman" panose="02020603050405020304" pitchFamily="18" charset="0"/>
              </a:rPr>
              <a:t> Cục </a:t>
            </a:r>
            <a:r>
              <a:rPr lang="en-US" sz="2300" dirty="0">
                <a:solidFill>
                  <a:srgbClr val="002570"/>
                </a:solidFill>
                <a:latin typeface="Times New Roman" panose="02020603050405020304" pitchFamily="18" charset="0"/>
                <a:cs typeface="Times New Roman" panose="02020603050405020304" pitchFamily="18" charset="0"/>
              </a:rPr>
              <a:t>QL YDCT</a:t>
            </a:r>
            <a:r>
              <a:rPr lang="vi-VN" sz="2300" dirty="0">
                <a:solidFill>
                  <a:srgbClr val="002570"/>
                </a:solidFill>
                <a:latin typeface="Times New Roman" panose="02020603050405020304" pitchFamily="18" charset="0"/>
                <a:cs typeface="Times New Roman" panose="02020603050405020304" pitchFamily="18" charset="0"/>
              </a:rPr>
              <a:t>; </a:t>
            </a:r>
            <a:endParaRPr lang="en-US" sz="2300" dirty="0">
              <a:solidFill>
                <a:srgbClr val="002570"/>
              </a:solidFill>
              <a:latin typeface="Times New Roman" panose="02020603050405020304" pitchFamily="18" charset="0"/>
              <a:cs typeface="Times New Roman" panose="02020603050405020304" pitchFamily="18" charset="0"/>
            </a:endParaRPr>
          </a:p>
          <a:p>
            <a:pPr marL="457200" indent="-457200" algn="just">
              <a:lnSpc>
                <a:spcPct val="114000"/>
              </a:lnSpc>
              <a:buAutoNum type="alphaLcParenR"/>
            </a:pPr>
            <a:r>
              <a:rPr lang="vi-VN" sz="2300" dirty="0">
                <a:solidFill>
                  <a:srgbClr val="002570"/>
                </a:solidFill>
                <a:latin typeface="Times New Roman" panose="02020603050405020304" pitchFamily="18" charset="0"/>
                <a:cs typeface="Times New Roman" panose="02020603050405020304" pitchFamily="18" charset="0"/>
              </a:rPr>
              <a:t>Khi phát hiện </a:t>
            </a:r>
            <a:r>
              <a:rPr lang="en-US" sz="2300" dirty="0">
                <a:solidFill>
                  <a:srgbClr val="002570"/>
                </a:solidFill>
                <a:latin typeface="Times New Roman" panose="02020603050405020304" pitchFamily="18" charset="0"/>
                <a:cs typeface="Times New Roman" panose="02020603050405020304" pitchFamily="18" charset="0"/>
              </a:rPr>
              <a:t>TCT, DL </a:t>
            </a:r>
            <a:r>
              <a:rPr lang="vi-VN" sz="2300" dirty="0">
                <a:solidFill>
                  <a:srgbClr val="002570"/>
                </a:solidFill>
                <a:latin typeface="Times New Roman" panose="02020603050405020304" pitchFamily="18" charset="0"/>
                <a:cs typeface="Times New Roman" panose="02020603050405020304" pitchFamily="18" charset="0"/>
              </a:rPr>
              <a:t>giả, kém chất lượng, lập tức thực hiện ngay việc truy xuất nguồn gốc và thông báo ngay cho cơ quan quản lý nhà nước, cơ quan kiểm nghiệm nhà nước và các cơ sở kinh doanh khác;</a:t>
            </a:r>
          </a:p>
          <a:p>
            <a:pPr marL="457200" indent="-457200" algn="just">
              <a:lnSpc>
                <a:spcPct val="114000"/>
              </a:lnSpc>
              <a:buAutoNum type="alphaLcParenR"/>
            </a:pPr>
            <a:r>
              <a:rPr lang="vi-VN" sz="2300" dirty="0">
                <a:solidFill>
                  <a:srgbClr val="002570"/>
                </a:solidFill>
                <a:latin typeface="Times New Roman" panose="02020603050405020304" pitchFamily="18" charset="0"/>
                <a:cs typeface="Times New Roman" panose="02020603050405020304" pitchFamily="18" charset="0"/>
              </a:rPr>
              <a:t>Lưu giữ các hồ sơ, tài liệu, thông tin liên quan và kiểm tra, kiểm soát chất lượng của thuốc cổ truyền, vị thuốc cổ truyền, dược liệu; </a:t>
            </a:r>
          </a:p>
        </p:txBody>
      </p:sp>
      <p:pic>
        <p:nvPicPr>
          <p:cNvPr id="1026" name="Picture 2">
            <a:extLst>
              <a:ext uri="{FF2B5EF4-FFF2-40B4-BE49-F238E27FC236}">
                <a16:creationId xmlns:a16="http://schemas.microsoft.com/office/drawing/2014/main" id="{7A1948EA-D422-17FB-847C-EE27792667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224EA6A-F5D2-9B4A-5DA6-0C088238A1B6}"/>
              </a:ext>
            </a:extLst>
          </p:cNvPr>
          <p:cNvSpPr txBox="1"/>
          <p:nvPr/>
        </p:nvSpPr>
        <p:spPr>
          <a:xfrm>
            <a:off x="1277620" y="159175"/>
            <a:ext cx="10914380" cy="892552"/>
          </a:xfrm>
          <a:prstGeom prst="rect">
            <a:avLst/>
          </a:prstGeom>
          <a:noFill/>
        </p:spPr>
        <p:txBody>
          <a:bodyPr wrap="square">
            <a:spAutoFit/>
          </a:bodyPr>
          <a:lstStyle/>
          <a:p>
            <a:pPr algn="ctr"/>
            <a:r>
              <a:rPr lang="en-US" sz="2400" b="1" dirty="0" err="1">
                <a:solidFill>
                  <a:srgbClr val="002570"/>
                </a:solidFill>
                <a:latin typeface="Times New Roman" panose="02020603050405020304" pitchFamily="18" charset="0"/>
                <a:cs typeface="Times New Roman" panose="02020603050405020304" pitchFamily="18" charset="0"/>
              </a:rPr>
              <a:t>Chương</a:t>
            </a:r>
            <a:r>
              <a:rPr lang="en-US" sz="2400" b="1" dirty="0">
                <a:solidFill>
                  <a:srgbClr val="002570"/>
                </a:solidFill>
                <a:latin typeface="Times New Roman" panose="02020603050405020304" pitchFamily="18" charset="0"/>
                <a:cs typeface="Times New Roman" panose="02020603050405020304" pitchFamily="18" charset="0"/>
              </a:rPr>
              <a:t> VII. </a:t>
            </a:r>
            <a:r>
              <a:rPr lang="vi-VN" sz="2400" b="1" dirty="0">
                <a:solidFill>
                  <a:srgbClr val="002570"/>
                </a:solidFill>
                <a:latin typeface="Times New Roman" panose="02020603050405020304" pitchFamily="18" charset="0"/>
                <a:cs typeface="Times New Roman" panose="02020603050405020304" pitchFamily="18" charset="0"/>
              </a:rPr>
              <a:t>ĐIỀU KHOẢN THI HÀNH</a:t>
            </a:r>
            <a:endParaRPr lang="en-US" sz="2400" b="1" dirty="0">
              <a:solidFill>
                <a:srgbClr val="002570"/>
              </a:solidFill>
              <a:latin typeface="Times New Roman" panose="02020603050405020304" pitchFamily="18" charset="0"/>
              <a:cs typeface="Times New Roman" panose="02020603050405020304" pitchFamily="18" charset="0"/>
            </a:endParaRPr>
          </a:p>
          <a:p>
            <a:pPr algn="ctr"/>
            <a:r>
              <a:rPr lang="vi-VN" sz="2800" b="1" dirty="0">
                <a:solidFill>
                  <a:srgbClr val="002570"/>
                </a:solidFill>
                <a:latin typeface="Times New Roman" panose="02020603050405020304" pitchFamily="18" charset="0"/>
                <a:cs typeface="Times New Roman" panose="02020603050405020304" pitchFamily="18" charset="0"/>
              </a:rPr>
              <a:t>Điều 25. Trách nhiệm tổ chức thực hiện</a:t>
            </a:r>
          </a:p>
        </p:txBody>
      </p:sp>
      <p:sp>
        <p:nvSpPr>
          <p:cNvPr id="5" name="Rectangle: Rounded Corners 4">
            <a:extLst>
              <a:ext uri="{FF2B5EF4-FFF2-40B4-BE49-F238E27FC236}">
                <a16:creationId xmlns:a16="http://schemas.microsoft.com/office/drawing/2014/main" id="{9048971C-6339-F696-1F40-AD5629F1D8AA}"/>
              </a:ext>
            </a:extLst>
          </p:cNvPr>
          <p:cNvSpPr/>
          <p:nvPr/>
        </p:nvSpPr>
        <p:spPr>
          <a:xfrm>
            <a:off x="470648" y="1478280"/>
            <a:ext cx="11375912" cy="5130864"/>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2100" dirty="0"/>
          </a:p>
        </p:txBody>
      </p:sp>
    </p:spTree>
    <p:extLst>
      <p:ext uri="{BB962C8B-B14F-4D97-AF65-F5344CB8AC3E}">
        <p14:creationId xmlns:p14="http://schemas.microsoft.com/office/powerpoint/2010/main" val="13081737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23D59F-87D7-79EF-D17A-372D81BB23E5}"/>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53AB3E2-7FDA-AF82-9951-A480D916B33A}"/>
              </a:ext>
            </a:extLst>
          </p:cNvPr>
          <p:cNvSpPr txBox="1"/>
          <p:nvPr/>
        </p:nvSpPr>
        <p:spPr>
          <a:xfrm>
            <a:off x="467360" y="1487384"/>
            <a:ext cx="11379200" cy="4690387"/>
          </a:xfrm>
          <a:prstGeom prst="rect">
            <a:avLst/>
          </a:prstGeom>
          <a:noFill/>
        </p:spPr>
        <p:txBody>
          <a:bodyPr wrap="square">
            <a:spAutoFit/>
          </a:bodyPr>
          <a:lstStyle/>
          <a:p>
            <a:pPr algn="just">
              <a:lnSpc>
                <a:spcPct val="114000"/>
              </a:lnSpc>
            </a:pPr>
            <a:r>
              <a:rPr lang="en-US" sz="2400" dirty="0">
                <a:solidFill>
                  <a:srgbClr val="002570"/>
                </a:solidFill>
                <a:latin typeface="Times New Roman" panose="02020603050405020304" pitchFamily="18" charset="0"/>
                <a:cs typeface="Times New Roman" panose="02020603050405020304" pitchFamily="18" charset="0"/>
              </a:rPr>
              <a:t>5.</a:t>
            </a:r>
            <a:r>
              <a:rPr lang="vi-VN" sz="2400" dirty="0">
                <a:solidFill>
                  <a:srgbClr val="002570"/>
                </a:solidFill>
                <a:latin typeface="Times New Roman" panose="02020603050405020304" pitchFamily="18" charset="0"/>
                <a:cs typeface="Times New Roman" panose="02020603050405020304" pitchFamily="18" charset="0"/>
              </a:rPr>
              <a:t> Cơ sở kinh doanh dược có trách nhiệm: </a:t>
            </a:r>
            <a:endParaRPr lang="en-US" sz="2400" dirty="0">
              <a:solidFill>
                <a:srgbClr val="002570"/>
              </a:solidFill>
              <a:latin typeface="Times New Roman" panose="02020603050405020304" pitchFamily="18" charset="0"/>
              <a:cs typeface="Times New Roman" panose="02020603050405020304" pitchFamily="18" charset="0"/>
            </a:endParaRPr>
          </a:p>
          <a:p>
            <a:pPr algn="just">
              <a:lnSpc>
                <a:spcPct val="114000"/>
              </a:lnSpc>
            </a:pPr>
            <a:r>
              <a:rPr lang="en-US" sz="2400" dirty="0">
                <a:solidFill>
                  <a:srgbClr val="002570"/>
                </a:solidFill>
                <a:latin typeface="Times New Roman" panose="02020603050405020304" pitchFamily="18" charset="0"/>
                <a:cs typeface="Times New Roman" panose="02020603050405020304" pitchFamily="18" charset="0"/>
              </a:rPr>
              <a:t>g</a:t>
            </a:r>
            <a:r>
              <a:rPr lang="vi-VN" sz="2400" dirty="0">
                <a:solidFill>
                  <a:srgbClr val="002570"/>
                </a:solidFill>
                <a:latin typeface="Times New Roman" panose="02020603050405020304" pitchFamily="18" charset="0"/>
                <a:cs typeface="Times New Roman" panose="02020603050405020304" pitchFamily="18" charset="0"/>
              </a:rPr>
              <a:t>) Chi trả chi phí kiểm nghiệm và cung cấp chất chuẩn, chất đối chiếu cho cơ quan kiểm nghiệm trong trường hợp cơ quan kiểm nghiệm chưa có chất chuẩn, chất đối chiếu hoặc chưa nghiên cứu thiết lập chất chuẩn, chất đối chiếu đối với mẫu thuốc cổ truyền, vị thuốc cổ truyền, dược liệu do cơ sở kinh doanh gửi kiểm nghiệm; </a:t>
            </a:r>
            <a:endParaRPr lang="en-US" sz="2400" dirty="0">
              <a:solidFill>
                <a:srgbClr val="002570"/>
              </a:solidFill>
              <a:latin typeface="Times New Roman" panose="02020603050405020304" pitchFamily="18" charset="0"/>
              <a:cs typeface="Times New Roman" panose="02020603050405020304" pitchFamily="18" charset="0"/>
            </a:endParaRPr>
          </a:p>
          <a:p>
            <a:pPr algn="just">
              <a:lnSpc>
                <a:spcPct val="114000"/>
              </a:lnSpc>
            </a:pPr>
            <a:r>
              <a:rPr lang="vi-VN" sz="2400" dirty="0">
                <a:solidFill>
                  <a:srgbClr val="002570"/>
                </a:solidFill>
                <a:latin typeface="Times New Roman" panose="02020603050405020304" pitchFamily="18" charset="0"/>
                <a:cs typeface="Times New Roman" panose="02020603050405020304" pitchFamily="18" charset="0"/>
              </a:rPr>
              <a:t>h) Cơ sở phải chi trả phí kiểm nghiệm đối với mẫu lấy bổ sung theo đề nghị của cơ quan quản lý nhà nước và mẫu vi phạm chất lượng; </a:t>
            </a:r>
            <a:endParaRPr lang="en-US" sz="2400" dirty="0">
              <a:solidFill>
                <a:srgbClr val="002570"/>
              </a:solidFill>
              <a:latin typeface="Times New Roman" panose="02020603050405020304" pitchFamily="18" charset="0"/>
              <a:cs typeface="Times New Roman" panose="02020603050405020304" pitchFamily="18" charset="0"/>
            </a:endParaRPr>
          </a:p>
          <a:p>
            <a:pPr algn="just">
              <a:lnSpc>
                <a:spcPct val="114000"/>
              </a:lnSpc>
            </a:pPr>
            <a:r>
              <a:rPr lang="en-US" sz="2400" dirty="0" err="1">
                <a:solidFill>
                  <a:srgbClr val="002570"/>
                </a:solidFill>
                <a:latin typeface="Times New Roman" panose="02020603050405020304" pitchFamily="18" charset="0"/>
                <a:cs typeface="Times New Roman" panose="02020603050405020304" pitchFamily="18" charset="0"/>
              </a:rPr>
              <a:t>i</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Thực hiện các quy định khác của phát luật về dược nhằm bảo đảm việc duy trì chất lượng thuốc cổ truyền, vị thuốc cổ truyền, dược liệu trong suốt quá trình kinh doanh, lưu hành và sử dụng; </a:t>
            </a:r>
            <a:endParaRPr lang="en-US" sz="2400" dirty="0">
              <a:solidFill>
                <a:srgbClr val="002570"/>
              </a:solidFill>
              <a:latin typeface="Times New Roman" panose="02020603050405020304" pitchFamily="18" charset="0"/>
              <a:cs typeface="Times New Roman" panose="02020603050405020304" pitchFamily="18" charset="0"/>
            </a:endParaRPr>
          </a:p>
          <a:p>
            <a:pPr algn="just">
              <a:lnSpc>
                <a:spcPct val="114000"/>
              </a:lnSpc>
            </a:pPr>
            <a:r>
              <a:rPr lang="vi-VN" sz="2400" dirty="0">
                <a:solidFill>
                  <a:srgbClr val="002570"/>
                </a:solidFill>
                <a:latin typeface="Times New Roman" panose="02020603050405020304" pitchFamily="18" charset="0"/>
                <a:cs typeface="Times New Roman" panose="02020603050405020304" pitchFamily="18" charset="0"/>
              </a:rPr>
              <a:t>k) Doanh nghiệp chịu trách nhiệm hoàn toàn về tính pháp lý của các tài liệu trong hồ sơ. </a:t>
            </a:r>
          </a:p>
        </p:txBody>
      </p:sp>
      <p:pic>
        <p:nvPicPr>
          <p:cNvPr id="1026" name="Picture 2">
            <a:extLst>
              <a:ext uri="{FF2B5EF4-FFF2-40B4-BE49-F238E27FC236}">
                <a16:creationId xmlns:a16="http://schemas.microsoft.com/office/drawing/2014/main" id="{D6254226-9E08-A780-F0E8-B16F0E58E4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Rounded Corners 2">
            <a:extLst>
              <a:ext uri="{FF2B5EF4-FFF2-40B4-BE49-F238E27FC236}">
                <a16:creationId xmlns:a16="http://schemas.microsoft.com/office/drawing/2014/main" id="{1947558E-A339-D8BC-E5D1-8519FE47F1D3}"/>
              </a:ext>
            </a:extLst>
          </p:cNvPr>
          <p:cNvSpPr/>
          <p:nvPr/>
        </p:nvSpPr>
        <p:spPr>
          <a:xfrm>
            <a:off x="470648" y="1478280"/>
            <a:ext cx="11375912" cy="5044439"/>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2100" dirty="0"/>
          </a:p>
        </p:txBody>
      </p:sp>
      <p:sp>
        <p:nvSpPr>
          <p:cNvPr id="4" name="TextBox 3">
            <a:extLst>
              <a:ext uri="{FF2B5EF4-FFF2-40B4-BE49-F238E27FC236}">
                <a16:creationId xmlns:a16="http://schemas.microsoft.com/office/drawing/2014/main" id="{49DCAC7F-C01D-7083-9AA0-95984A117655}"/>
              </a:ext>
            </a:extLst>
          </p:cNvPr>
          <p:cNvSpPr txBox="1"/>
          <p:nvPr/>
        </p:nvSpPr>
        <p:spPr>
          <a:xfrm>
            <a:off x="1277620" y="159175"/>
            <a:ext cx="10914380" cy="892552"/>
          </a:xfrm>
          <a:prstGeom prst="rect">
            <a:avLst/>
          </a:prstGeom>
          <a:noFill/>
        </p:spPr>
        <p:txBody>
          <a:bodyPr wrap="square">
            <a:spAutoFit/>
          </a:bodyPr>
          <a:lstStyle/>
          <a:p>
            <a:pPr algn="ctr"/>
            <a:r>
              <a:rPr lang="en-US" sz="2400" b="1" dirty="0" err="1">
                <a:solidFill>
                  <a:srgbClr val="002570"/>
                </a:solidFill>
                <a:latin typeface="Times New Roman" panose="02020603050405020304" pitchFamily="18" charset="0"/>
                <a:cs typeface="Times New Roman" panose="02020603050405020304" pitchFamily="18" charset="0"/>
              </a:rPr>
              <a:t>Chương</a:t>
            </a:r>
            <a:r>
              <a:rPr lang="en-US" sz="2400" b="1" dirty="0">
                <a:solidFill>
                  <a:srgbClr val="002570"/>
                </a:solidFill>
                <a:latin typeface="Times New Roman" panose="02020603050405020304" pitchFamily="18" charset="0"/>
                <a:cs typeface="Times New Roman" panose="02020603050405020304" pitchFamily="18" charset="0"/>
              </a:rPr>
              <a:t> VII. </a:t>
            </a:r>
            <a:r>
              <a:rPr lang="vi-VN" sz="2400" b="1" dirty="0">
                <a:solidFill>
                  <a:srgbClr val="002570"/>
                </a:solidFill>
                <a:latin typeface="Times New Roman" panose="02020603050405020304" pitchFamily="18" charset="0"/>
                <a:cs typeface="Times New Roman" panose="02020603050405020304" pitchFamily="18" charset="0"/>
              </a:rPr>
              <a:t>ĐIỀU KHOẢN THI HÀNH</a:t>
            </a:r>
            <a:endParaRPr lang="en-US" sz="2400" b="1" dirty="0">
              <a:solidFill>
                <a:srgbClr val="002570"/>
              </a:solidFill>
              <a:latin typeface="Times New Roman" panose="02020603050405020304" pitchFamily="18" charset="0"/>
              <a:cs typeface="Times New Roman" panose="02020603050405020304" pitchFamily="18" charset="0"/>
            </a:endParaRPr>
          </a:p>
          <a:p>
            <a:pPr algn="ctr"/>
            <a:r>
              <a:rPr lang="vi-VN" sz="2800" b="1" dirty="0">
                <a:solidFill>
                  <a:srgbClr val="002570"/>
                </a:solidFill>
                <a:latin typeface="Times New Roman" panose="02020603050405020304" pitchFamily="18" charset="0"/>
                <a:cs typeface="Times New Roman" panose="02020603050405020304" pitchFamily="18" charset="0"/>
              </a:rPr>
              <a:t>Điều 25. Trách nhiệm tổ chức thực hiện</a:t>
            </a:r>
          </a:p>
        </p:txBody>
      </p:sp>
    </p:spTree>
    <p:extLst>
      <p:ext uri="{BB962C8B-B14F-4D97-AF65-F5344CB8AC3E}">
        <p14:creationId xmlns:p14="http://schemas.microsoft.com/office/powerpoint/2010/main" val="18060834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5391E3-7A25-500D-1F30-54BDDFEC250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A8552C6-19B2-A3CB-37D5-F703942B55A1}"/>
              </a:ext>
            </a:extLst>
          </p:cNvPr>
          <p:cNvSpPr txBox="1"/>
          <p:nvPr/>
        </p:nvSpPr>
        <p:spPr>
          <a:xfrm>
            <a:off x="467360" y="1487384"/>
            <a:ext cx="11379200" cy="6374437"/>
          </a:xfrm>
          <a:prstGeom prst="rect">
            <a:avLst/>
          </a:prstGeom>
          <a:noFill/>
        </p:spPr>
        <p:txBody>
          <a:bodyPr wrap="square">
            <a:spAutoFit/>
          </a:bodyPr>
          <a:lstStyle/>
          <a:p>
            <a:pPr algn="just">
              <a:lnSpc>
                <a:spcPct val="114000"/>
              </a:lnSpc>
            </a:pPr>
            <a:r>
              <a:rPr lang="vi-VN" sz="2400" dirty="0">
                <a:solidFill>
                  <a:srgbClr val="002570"/>
                </a:solidFill>
                <a:latin typeface="Times New Roman" panose="02020603050405020304" pitchFamily="18" charset="0"/>
                <a:cs typeface="Times New Roman" panose="02020603050405020304" pitchFamily="18" charset="0"/>
              </a:rPr>
              <a:t>6. Cơ sở khám bệnh, chữa bệnh có trách nhiệm: </a:t>
            </a:r>
            <a:endParaRPr lang="en-US" sz="2400" dirty="0">
              <a:solidFill>
                <a:srgbClr val="002570"/>
              </a:solidFill>
              <a:latin typeface="Times New Roman" panose="02020603050405020304" pitchFamily="18" charset="0"/>
              <a:cs typeface="Times New Roman" panose="02020603050405020304" pitchFamily="18" charset="0"/>
            </a:endParaRPr>
          </a:p>
          <a:p>
            <a:pPr marL="457200" indent="-457200" algn="just">
              <a:lnSpc>
                <a:spcPct val="114000"/>
              </a:lnSpc>
              <a:buAutoNum type="alphaLcParenR"/>
            </a:pPr>
            <a:r>
              <a:rPr lang="vi-VN" sz="2400" dirty="0">
                <a:solidFill>
                  <a:srgbClr val="002570"/>
                </a:solidFill>
                <a:latin typeface="Times New Roman" panose="02020603050405020304" pitchFamily="18" charset="0"/>
                <a:cs typeface="Times New Roman" panose="02020603050405020304" pitchFamily="18" charset="0"/>
              </a:rPr>
              <a:t>Chỉ sử dụng </a:t>
            </a:r>
            <a:r>
              <a:rPr lang="en-US" sz="2400" dirty="0">
                <a:solidFill>
                  <a:srgbClr val="002570"/>
                </a:solidFill>
                <a:latin typeface="Times New Roman" panose="02020603050405020304" pitchFamily="18" charset="0"/>
                <a:cs typeface="Times New Roman" panose="02020603050405020304" pitchFamily="18" charset="0"/>
              </a:rPr>
              <a:t>TCT, DL </a:t>
            </a:r>
            <a:r>
              <a:rPr lang="vi-VN" sz="2400" dirty="0">
                <a:solidFill>
                  <a:srgbClr val="002570"/>
                </a:solidFill>
                <a:latin typeface="Times New Roman" panose="02020603050405020304" pitchFamily="18" charset="0"/>
                <a:cs typeface="Times New Roman" panose="02020603050405020304" pitchFamily="18" charset="0"/>
              </a:rPr>
              <a:t>có nguồn gốc, xuất xứ rõ ràng; </a:t>
            </a:r>
            <a:endParaRPr lang="en-US" sz="2400" dirty="0">
              <a:solidFill>
                <a:srgbClr val="002570"/>
              </a:solidFill>
              <a:latin typeface="Times New Roman" panose="02020603050405020304" pitchFamily="18" charset="0"/>
              <a:cs typeface="Times New Roman" panose="02020603050405020304" pitchFamily="18" charset="0"/>
            </a:endParaRPr>
          </a:p>
          <a:p>
            <a:pPr marL="457200" indent="-457200" algn="just">
              <a:lnSpc>
                <a:spcPct val="114000"/>
              </a:lnSpc>
              <a:buAutoNum type="alphaLcParenR"/>
            </a:pPr>
            <a:r>
              <a:rPr lang="vi-VN" sz="2400" dirty="0">
                <a:solidFill>
                  <a:srgbClr val="002570"/>
                </a:solidFill>
                <a:latin typeface="Times New Roman" panose="02020603050405020304" pitchFamily="18" charset="0"/>
                <a:cs typeface="Times New Roman" panose="02020603050405020304" pitchFamily="18" charset="0"/>
              </a:rPr>
              <a:t>Định kỳ hoặc đột xuất kiểm tra chất lượng </a:t>
            </a:r>
            <a:r>
              <a:rPr lang="en-US" sz="2400" dirty="0">
                <a:solidFill>
                  <a:srgbClr val="002570"/>
                </a:solidFill>
                <a:latin typeface="Times New Roman" panose="02020603050405020304" pitchFamily="18" charset="0"/>
                <a:cs typeface="Times New Roman" panose="02020603050405020304" pitchFamily="18" charset="0"/>
              </a:rPr>
              <a:t>TCT, DL, </a:t>
            </a:r>
            <a:r>
              <a:rPr lang="vi-VN" sz="2400" dirty="0">
                <a:solidFill>
                  <a:srgbClr val="002570"/>
                </a:solidFill>
                <a:latin typeface="Times New Roman" panose="02020603050405020304" pitchFamily="18" charset="0"/>
                <a:cs typeface="Times New Roman" panose="02020603050405020304" pitchFamily="18" charset="0"/>
              </a:rPr>
              <a:t>phải được kiểm tra, kiểm nhập thông qua Hội đồng kiểm nhập của bệnh viện</a:t>
            </a:r>
            <a:r>
              <a:rPr lang="en-US" sz="2400" dirty="0">
                <a:solidFill>
                  <a:srgbClr val="002570"/>
                </a:solidFill>
                <a:latin typeface="Times New Roman" panose="02020603050405020304" pitchFamily="18" charset="0"/>
                <a:cs typeface="Times New Roman" panose="02020603050405020304" pitchFamily="18" charset="0"/>
              </a:rPr>
              <a:t>;</a:t>
            </a:r>
          </a:p>
          <a:p>
            <a:pPr marL="0" marR="0" lvl="0" indent="0" algn="just" defTabSz="914400" rtl="0" eaLnBrk="1" fontAlgn="auto" latinLnBrk="0" hangingPunct="1">
              <a:lnSpc>
                <a:spcPct val="114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 Đối với các </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TCT </a:t>
            </a:r>
            <a:r>
              <a:rPr kumimoji="0" lang="vi-VN"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do cơ sở </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KCB </a:t>
            </a:r>
            <a:r>
              <a:rPr kumimoji="0" lang="vi-VN"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sản xuất, cơ sở phải thực hiện kiểm nghiệm chất lượng tại cơ sở kiểm nghiệm Nhà nước đạt GLP</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a:t>
            </a:r>
            <a:r>
              <a:rPr kumimoji="0" lang="vi-VN"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cơ sở kinh doanh dịch vụ kiểm nghiệm. </a:t>
            </a:r>
            <a:endPar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14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d) Đối với vị thuốc </a:t>
            </a:r>
            <a:r>
              <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CT </a:t>
            </a:r>
            <a:r>
              <a:rPr kumimoji="0" lang="vi-VN"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do cơ sở khám bệnh, chữa bệnh bào chế</a:t>
            </a:r>
            <a:r>
              <a:rPr lang="en-US" sz="2400" dirty="0">
                <a:solidFill>
                  <a:srgbClr val="002570"/>
                </a:solidFill>
                <a:latin typeface="Times New Roman" panose="02020603050405020304" pitchFamily="18" charset="0"/>
                <a:cs typeface="Times New Roman" panose="02020603050405020304" pitchFamily="18" charset="0"/>
              </a:rPr>
              <a:t>:</a:t>
            </a:r>
            <a:r>
              <a:rPr kumimoji="0" lang="vi-VN"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kiểm tra quá trình bào chế, chế biến, sản xuất và kiểm soát về chất lượng; </a:t>
            </a:r>
            <a:endPar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14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đ) Người đứng đầu cơ sở khám bệnh, chữa bệnh có trách nhiệm tổ chức kiểm tra định kỳ ít nhất 03 tháng một lần hoặc kiểm tra đột xuất khi cần thiết</a:t>
            </a:r>
            <a:endParaRPr kumimoji="0" lang="en-US"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14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g) Cơ sở phải trả chi phí kiểm nghiệm đối với mẫu bổ sung theo đề nghị của cơ quan quản lý nhà nước và mẫu vi phạm chất lượng.</a:t>
            </a:r>
          </a:p>
          <a:p>
            <a:pPr marL="0" marR="0" lvl="0" indent="0" algn="just" defTabSz="914400" rtl="0" eaLnBrk="1" fontAlgn="auto" latinLnBrk="0" hangingPunct="1">
              <a:lnSpc>
                <a:spcPct val="114000"/>
              </a:lnSpc>
              <a:spcBef>
                <a:spcPts val="0"/>
              </a:spcBef>
              <a:spcAft>
                <a:spcPts val="0"/>
              </a:spcAft>
              <a:buClrTx/>
              <a:buSzTx/>
              <a:buFontTx/>
              <a:buNone/>
              <a:tabLst/>
              <a:defRPr/>
            </a:pPr>
            <a:endParaRPr kumimoji="0" lang="vi-VN" sz="24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endParaRPr>
          </a:p>
          <a:p>
            <a:pPr marL="457200" indent="-457200" algn="just">
              <a:lnSpc>
                <a:spcPct val="114000"/>
              </a:lnSpc>
              <a:buAutoNum type="alphaLcParenR"/>
            </a:pPr>
            <a:endParaRPr lang="en-US" sz="2400" dirty="0">
              <a:solidFill>
                <a:srgbClr val="002570"/>
              </a:solidFill>
              <a:latin typeface="Times New Roman" panose="02020603050405020304" pitchFamily="18" charset="0"/>
              <a:cs typeface="Times New Roman" panose="02020603050405020304" pitchFamily="18" charset="0"/>
            </a:endParaRPr>
          </a:p>
          <a:p>
            <a:pPr marL="457200" indent="-457200" algn="just">
              <a:lnSpc>
                <a:spcPct val="114000"/>
              </a:lnSpc>
              <a:buAutoNum type="alphaLcParenR"/>
            </a:pPr>
            <a:endParaRPr lang="vi-VN" sz="2400" dirty="0">
              <a:solidFill>
                <a:srgbClr val="002570"/>
              </a:solidFill>
              <a:latin typeface="Times New Roman" panose="02020603050405020304" pitchFamily="18" charset="0"/>
              <a:cs typeface="Times New Roman" panose="02020603050405020304" pitchFamily="18" charset="0"/>
            </a:endParaRPr>
          </a:p>
        </p:txBody>
      </p:sp>
      <p:pic>
        <p:nvPicPr>
          <p:cNvPr id="1026" name="Picture 2">
            <a:extLst>
              <a:ext uri="{FF2B5EF4-FFF2-40B4-BE49-F238E27FC236}">
                <a16:creationId xmlns:a16="http://schemas.microsoft.com/office/drawing/2014/main" id="{43A1D70D-B70C-2165-298D-472D8EF84B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Rounded Corners 2">
            <a:extLst>
              <a:ext uri="{FF2B5EF4-FFF2-40B4-BE49-F238E27FC236}">
                <a16:creationId xmlns:a16="http://schemas.microsoft.com/office/drawing/2014/main" id="{1F09B70D-7379-27BB-BEFE-7064FC12E4C9}"/>
              </a:ext>
            </a:extLst>
          </p:cNvPr>
          <p:cNvSpPr/>
          <p:nvPr/>
        </p:nvSpPr>
        <p:spPr>
          <a:xfrm>
            <a:off x="470648" y="1478280"/>
            <a:ext cx="11375912" cy="5044439"/>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2100" dirty="0"/>
          </a:p>
        </p:txBody>
      </p:sp>
      <p:sp>
        <p:nvSpPr>
          <p:cNvPr id="4" name="TextBox 3">
            <a:extLst>
              <a:ext uri="{FF2B5EF4-FFF2-40B4-BE49-F238E27FC236}">
                <a16:creationId xmlns:a16="http://schemas.microsoft.com/office/drawing/2014/main" id="{52BB4C34-F60A-3895-3976-89C5E42182D8}"/>
              </a:ext>
            </a:extLst>
          </p:cNvPr>
          <p:cNvSpPr txBox="1"/>
          <p:nvPr/>
        </p:nvSpPr>
        <p:spPr>
          <a:xfrm>
            <a:off x="1277620" y="159175"/>
            <a:ext cx="10914380" cy="892552"/>
          </a:xfrm>
          <a:prstGeom prst="rect">
            <a:avLst/>
          </a:prstGeom>
          <a:noFill/>
        </p:spPr>
        <p:txBody>
          <a:bodyPr wrap="square">
            <a:spAutoFit/>
          </a:bodyPr>
          <a:lstStyle/>
          <a:p>
            <a:pPr algn="ctr"/>
            <a:r>
              <a:rPr lang="en-US" sz="2400" b="1" dirty="0" err="1">
                <a:solidFill>
                  <a:srgbClr val="002570"/>
                </a:solidFill>
                <a:latin typeface="Times New Roman" panose="02020603050405020304" pitchFamily="18" charset="0"/>
                <a:cs typeface="Times New Roman" panose="02020603050405020304" pitchFamily="18" charset="0"/>
              </a:rPr>
              <a:t>Chương</a:t>
            </a:r>
            <a:r>
              <a:rPr lang="en-US" sz="2400" b="1" dirty="0">
                <a:solidFill>
                  <a:srgbClr val="002570"/>
                </a:solidFill>
                <a:latin typeface="Times New Roman" panose="02020603050405020304" pitchFamily="18" charset="0"/>
                <a:cs typeface="Times New Roman" panose="02020603050405020304" pitchFamily="18" charset="0"/>
              </a:rPr>
              <a:t> VII. </a:t>
            </a:r>
            <a:r>
              <a:rPr lang="vi-VN" sz="2400" b="1" dirty="0">
                <a:solidFill>
                  <a:srgbClr val="002570"/>
                </a:solidFill>
                <a:latin typeface="Times New Roman" panose="02020603050405020304" pitchFamily="18" charset="0"/>
                <a:cs typeface="Times New Roman" panose="02020603050405020304" pitchFamily="18" charset="0"/>
              </a:rPr>
              <a:t>ĐIỀU KHOẢN THI HÀNH</a:t>
            </a:r>
            <a:endParaRPr lang="en-US" sz="2400" b="1" dirty="0">
              <a:solidFill>
                <a:srgbClr val="002570"/>
              </a:solidFill>
              <a:latin typeface="Times New Roman" panose="02020603050405020304" pitchFamily="18" charset="0"/>
              <a:cs typeface="Times New Roman" panose="02020603050405020304" pitchFamily="18" charset="0"/>
            </a:endParaRPr>
          </a:p>
          <a:p>
            <a:pPr algn="ctr"/>
            <a:r>
              <a:rPr lang="vi-VN" sz="2800" b="1" dirty="0">
                <a:solidFill>
                  <a:srgbClr val="002570"/>
                </a:solidFill>
                <a:latin typeface="Times New Roman" panose="02020603050405020304" pitchFamily="18" charset="0"/>
                <a:cs typeface="Times New Roman" panose="02020603050405020304" pitchFamily="18" charset="0"/>
              </a:rPr>
              <a:t>Điều 25. Trách nhiệm tổ chức thực hiện</a:t>
            </a:r>
          </a:p>
        </p:txBody>
      </p:sp>
    </p:spTree>
    <p:extLst>
      <p:ext uri="{BB962C8B-B14F-4D97-AF65-F5344CB8AC3E}">
        <p14:creationId xmlns:p14="http://schemas.microsoft.com/office/powerpoint/2010/main" val="27418108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083382-2E3D-4430-8BFB-2D7D1F78233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2BD81495-286D-DE51-481F-317B6BEF6618}"/>
              </a:ext>
            </a:extLst>
          </p:cNvPr>
          <p:cNvSpPr txBox="1"/>
          <p:nvPr/>
        </p:nvSpPr>
        <p:spPr>
          <a:xfrm>
            <a:off x="470648" y="1431980"/>
            <a:ext cx="11379200" cy="5306196"/>
          </a:xfrm>
          <a:prstGeom prst="rect">
            <a:avLst/>
          </a:prstGeom>
          <a:noFill/>
        </p:spPr>
        <p:txBody>
          <a:bodyPr wrap="square">
            <a:spAutoFit/>
          </a:bodyPr>
          <a:lstStyle/>
          <a:p>
            <a:pPr algn="just">
              <a:lnSpc>
                <a:spcPct val="114000"/>
              </a:lnSpc>
            </a:pPr>
            <a:r>
              <a:rPr lang="vi-VN" sz="2250" dirty="0">
                <a:solidFill>
                  <a:srgbClr val="002570"/>
                </a:solidFill>
                <a:latin typeface="Times New Roman" panose="02020603050405020304" pitchFamily="18" charset="0"/>
                <a:cs typeface="Times New Roman" panose="02020603050405020304" pitchFamily="18" charset="0"/>
              </a:rPr>
              <a:t>7. Trách nhiệm của các cơ quan quản lý (công an, hải quan, </a:t>
            </a:r>
            <a:r>
              <a:rPr lang="en-US" sz="2250" dirty="0">
                <a:solidFill>
                  <a:srgbClr val="002570"/>
                </a:solidFill>
                <a:latin typeface="Times New Roman" panose="02020603050405020304" pitchFamily="18" charset="0"/>
                <a:cs typeface="Times New Roman" panose="02020603050405020304" pitchFamily="18" charset="0"/>
              </a:rPr>
              <a:t>QLTT</a:t>
            </a:r>
            <a:r>
              <a:rPr lang="vi-VN" sz="2250" dirty="0">
                <a:solidFill>
                  <a:srgbClr val="002570"/>
                </a:solidFill>
                <a:latin typeface="Times New Roman" panose="02020603050405020304" pitchFamily="18" charset="0"/>
                <a:cs typeface="Times New Roman" panose="02020603050405020304" pitchFamily="18" charset="0"/>
              </a:rPr>
              <a:t>, cơ quan ngoại giao Việt Nam tại nước ngoài, cơ quan ngoại giao nước ngoài tại Việt Nam) trong công tác phòng chống thuốc cổ truyền, vị thuốc cổ truyền, dược liệu giả mạo, không rõ nguồn gốc xuất xứ: </a:t>
            </a:r>
            <a:endParaRPr lang="en-US" sz="2250" dirty="0">
              <a:solidFill>
                <a:srgbClr val="002570"/>
              </a:solidFill>
              <a:latin typeface="Times New Roman" panose="02020603050405020304" pitchFamily="18" charset="0"/>
              <a:cs typeface="Times New Roman" panose="02020603050405020304" pitchFamily="18" charset="0"/>
            </a:endParaRPr>
          </a:p>
          <a:p>
            <a:pPr marL="457200" indent="-457200" algn="just">
              <a:lnSpc>
                <a:spcPct val="114000"/>
              </a:lnSpc>
              <a:buAutoNum type="alphaLcParenR"/>
            </a:pPr>
            <a:r>
              <a:rPr lang="vi-VN" sz="2250" dirty="0">
                <a:solidFill>
                  <a:srgbClr val="002570"/>
                </a:solidFill>
                <a:latin typeface="Times New Roman" panose="02020603050405020304" pitchFamily="18" charset="0"/>
                <a:cs typeface="Times New Roman" panose="02020603050405020304" pitchFamily="18" charset="0"/>
              </a:rPr>
              <a:t>Thực hiện việc tiếp nhận thông tin phản ánh từ các tổ chức, cá nhân; </a:t>
            </a:r>
            <a:endParaRPr lang="en-US" sz="2250" dirty="0">
              <a:solidFill>
                <a:srgbClr val="002570"/>
              </a:solidFill>
              <a:latin typeface="Times New Roman" panose="02020603050405020304" pitchFamily="18" charset="0"/>
              <a:cs typeface="Times New Roman" panose="02020603050405020304" pitchFamily="18" charset="0"/>
            </a:endParaRPr>
          </a:p>
          <a:p>
            <a:pPr marL="457200" indent="-457200" algn="just">
              <a:lnSpc>
                <a:spcPct val="114000"/>
              </a:lnSpc>
              <a:buAutoNum type="alphaLcParenR"/>
            </a:pPr>
            <a:r>
              <a:rPr lang="vi-VN" sz="2250" dirty="0">
                <a:solidFill>
                  <a:srgbClr val="002570"/>
                </a:solidFill>
                <a:latin typeface="Times New Roman" panose="02020603050405020304" pitchFamily="18" charset="0"/>
                <a:cs typeface="Times New Roman" panose="02020603050405020304" pitchFamily="18" charset="0"/>
              </a:rPr>
              <a:t>Truyền thông, phổ biến cho người dân, các cơ sở kinh doanh dược các dấu hiệu nhận biết để phòng tránh việc mua bán, sử dụng thuốc cổ truyền, vị thuốc cổ truyền, dược liệu không rõ nguồn gốc xuất xứ, giả mạo hoặc không đảm bảo chất lượng; cách thức thông báo cho các cơ quan quản lý nhà nước về các trường hợp thuốc cổ truyền, vị thuốc cổ truyền, dược liệu nghi ngờ không rõ nguồn gốc, giả mạo, kém chất lượng; </a:t>
            </a:r>
            <a:endParaRPr lang="en-US" sz="2250" dirty="0">
              <a:solidFill>
                <a:srgbClr val="002570"/>
              </a:solidFill>
              <a:latin typeface="Times New Roman" panose="02020603050405020304" pitchFamily="18" charset="0"/>
              <a:cs typeface="Times New Roman" panose="02020603050405020304" pitchFamily="18" charset="0"/>
            </a:endParaRPr>
          </a:p>
          <a:p>
            <a:pPr marL="457200" indent="-457200" algn="just">
              <a:lnSpc>
                <a:spcPct val="114000"/>
              </a:lnSpc>
              <a:buAutoNum type="alphaLcParenR"/>
            </a:pPr>
            <a:r>
              <a:rPr lang="vi-VN" sz="2250" dirty="0">
                <a:solidFill>
                  <a:srgbClr val="002570"/>
                </a:solidFill>
                <a:latin typeface="Times New Roman" panose="02020603050405020304" pitchFamily="18" charset="0"/>
                <a:cs typeface="Times New Roman" panose="02020603050405020304" pitchFamily="18" charset="0"/>
              </a:rPr>
              <a:t>Thông báo công khai trên Trang Thông tin điện tử, các phương tiện thông tin đại chúng những thông tin về thuốc cổ truyền, vị thuốc cổ truyền, dược liệu không rõ nguồn gốc, giả mạo hoặc không đảm bảo chất lượng, bị phát hiện trên thị trường, kết quả xử lý các trường hợp phát hiện;</a:t>
            </a:r>
          </a:p>
        </p:txBody>
      </p:sp>
      <p:pic>
        <p:nvPicPr>
          <p:cNvPr id="1026" name="Picture 2">
            <a:extLst>
              <a:ext uri="{FF2B5EF4-FFF2-40B4-BE49-F238E27FC236}">
                <a16:creationId xmlns:a16="http://schemas.microsoft.com/office/drawing/2014/main" id="{6E21B2B6-3FB2-3468-645F-AAD42C7E05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860565F-7F4C-37B2-30A4-AE40B9AFD1AF}"/>
              </a:ext>
            </a:extLst>
          </p:cNvPr>
          <p:cNvSpPr txBox="1"/>
          <p:nvPr/>
        </p:nvSpPr>
        <p:spPr>
          <a:xfrm>
            <a:off x="1277620" y="159175"/>
            <a:ext cx="10914380" cy="892552"/>
          </a:xfrm>
          <a:prstGeom prst="rect">
            <a:avLst/>
          </a:prstGeom>
          <a:noFill/>
        </p:spPr>
        <p:txBody>
          <a:bodyPr wrap="square">
            <a:spAutoFit/>
          </a:bodyPr>
          <a:lstStyle/>
          <a:p>
            <a:pPr algn="ctr"/>
            <a:r>
              <a:rPr lang="en-US" sz="2400" b="1" dirty="0" err="1">
                <a:solidFill>
                  <a:srgbClr val="002570"/>
                </a:solidFill>
                <a:latin typeface="Times New Roman" panose="02020603050405020304" pitchFamily="18" charset="0"/>
                <a:cs typeface="Times New Roman" panose="02020603050405020304" pitchFamily="18" charset="0"/>
              </a:rPr>
              <a:t>Chương</a:t>
            </a:r>
            <a:r>
              <a:rPr lang="en-US" sz="2400" b="1" dirty="0">
                <a:solidFill>
                  <a:srgbClr val="002570"/>
                </a:solidFill>
                <a:latin typeface="Times New Roman" panose="02020603050405020304" pitchFamily="18" charset="0"/>
                <a:cs typeface="Times New Roman" panose="02020603050405020304" pitchFamily="18" charset="0"/>
              </a:rPr>
              <a:t> VII. </a:t>
            </a:r>
            <a:r>
              <a:rPr lang="vi-VN" sz="2400" b="1" dirty="0">
                <a:solidFill>
                  <a:srgbClr val="002570"/>
                </a:solidFill>
                <a:latin typeface="Times New Roman" panose="02020603050405020304" pitchFamily="18" charset="0"/>
                <a:cs typeface="Times New Roman" panose="02020603050405020304" pitchFamily="18" charset="0"/>
              </a:rPr>
              <a:t>ĐIỀU KHOẢN THI HÀNH</a:t>
            </a:r>
            <a:endParaRPr lang="en-US" sz="2400" b="1" dirty="0">
              <a:solidFill>
                <a:srgbClr val="002570"/>
              </a:solidFill>
              <a:latin typeface="Times New Roman" panose="02020603050405020304" pitchFamily="18" charset="0"/>
              <a:cs typeface="Times New Roman" panose="02020603050405020304" pitchFamily="18" charset="0"/>
            </a:endParaRPr>
          </a:p>
          <a:p>
            <a:pPr algn="ctr"/>
            <a:r>
              <a:rPr lang="vi-VN" sz="2800" b="1" dirty="0">
                <a:solidFill>
                  <a:srgbClr val="002570"/>
                </a:solidFill>
                <a:latin typeface="Times New Roman" panose="02020603050405020304" pitchFamily="18" charset="0"/>
                <a:cs typeface="Times New Roman" panose="02020603050405020304" pitchFamily="18" charset="0"/>
              </a:rPr>
              <a:t>Điều 25. Trách nhiệm tổ chức thực hiện</a:t>
            </a:r>
          </a:p>
        </p:txBody>
      </p:sp>
      <p:sp>
        <p:nvSpPr>
          <p:cNvPr id="5" name="Rectangle: Rounded Corners 4">
            <a:extLst>
              <a:ext uri="{FF2B5EF4-FFF2-40B4-BE49-F238E27FC236}">
                <a16:creationId xmlns:a16="http://schemas.microsoft.com/office/drawing/2014/main" id="{642D034B-8B7E-8940-C2BF-121B6C435877}"/>
              </a:ext>
            </a:extLst>
          </p:cNvPr>
          <p:cNvSpPr/>
          <p:nvPr/>
        </p:nvSpPr>
        <p:spPr>
          <a:xfrm>
            <a:off x="470648" y="1478280"/>
            <a:ext cx="11375912" cy="5044439"/>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2100" dirty="0"/>
          </a:p>
        </p:txBody>
      </p:sp>
    </p:spTree>
    <p:extLst>
      <p:ext uri="{BB962C8B-B14F-4D97-AF65-F5344CB8AC3E}">
        <p14:creationId xmlns:p14="http://schemas.microsoft.com/office/powerpoint/2010/main" val="29172961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25B561-3060-D133-ECB5-1FE5E1E5B03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ACB0ECD-3D0C-FA58-824B-A0A2D979C1F4}"/>
              </a:ext>
            </a:extLst>
          </p:cNvPr>
          <p:cNvSpPr txBox="1"/>
          <p:nvPr/>
        </p:nvSpPr>
        <p:spPr>
          <a:xfrm>
            <a:off x="467360" y="1487384"/>
            <a:ext cx="11379200" cy="5007461"/>
          </a:xfrm>
          <a:prstGeom prst="rect">
            <a:avLst/>
          </a:prstGeom>
          <a:noFill/>
        </p:spPr>
        <p:txBody>
          <a:bodyPr wrap="square">
            <a:spAutoFit/>
          </a:bodyPr>
          <a:lstStyle/>
          <a:p>
            <a:pPr algn="just">
              <a:lnSpc>
                <a:spcPct val="114000"/>
              </a:lnSpc>
            </a:pPr>
            <a:r>
              <a:rPr lang="vi-VN" sz="2350" dirty="0">
                <a:solidFill>
                  <a:srgbClr val="002570"/>
                </a:solidFill>
                <a:latin typeface="Times New Roman" panose="02020603050405020304" pitchFamily="18" charset="0"/>
                <a:cs typeface="Times New Roman" panose="02020603050405020304" pitchFamily="18" charset="0"/>
              </a:rPr>
              <a:t>7. Trách nhiệm của các cơ quan quản lý trong công tác phòng chống thuốc cổ truyền, vị thuốc cổ truyền, dược liệu giả mạo, không rõ nguồn gốc xuất xứ: </a:t>
            </a:r>
            <a:endParaRPr lang="en-US" sz="2350" dirty="0">
              <a:solidFill>
                <a:srgbClr val="002570"/>
              </a:solidFill>
              <a:latin typeface="Times New Roman" panose="02020603050405020304" pitchFamily="18" charset="0"/>
              <a:cs typeface="Times New Roman" panose="02020603050405020304" pitchFamily="18" charset="0"/>
            </a:endParaRPr>
          </a:p>
          <a:p>
            <a:pPr algn="just">
              <a:lnSpc>
                <a:spcPct val="114000"/>
              </a:lnSpc>
            </a:pPr>
            <a:r>
              <a:rPr lang="vi-VN" sz="2350" dirty="0">
                <a:solidFill>
                  <a:srgbClr val="002570"/>
                </a:solidFill>
                <a:latin typeface="Times New Roman" panose="02020603050405020304" pitchFamily="18" charset="0"/>
                <a:cs typeface="Times New Roman" panose="02020603050405020304" pitchFamily="18" charset="0"/>
              </a:rPr>
              <a:t>d) Thực hiện hoặc phối hợp với các cơ quan chức năng có liên quan triển khai hoạt động kiểm tra, giám sát, kịp thời phát hiện các thuốc cổ truyền, vị thuốc cổ truyền, dược liệu không rõ nguồn gốc xuất xứ, giả mạo, kém chất lượng được kinh doanh, lưu hành trên thị trường; </a:t>
            </a:r>
            <a:endParaRPr lang="en-US" sz="2350" dirty="0">
              <a:solidFill>
                <a:srgbClr val="002570"/>
              </a:solidFill>
              <a:latin typeface="Times New Roman" panose="02020603050405020304" pitchFamily="18" charset="0"/>
              <a:cs typeface="Times New Roman" panose="02020603050405020304" pitchFamily="18" charset="0"/>
            </a:endParaRPr>
          </a:p>
          <a:p>
            <a:pPr algn="just">
              <a:lnSpc>
                <a:spcPct val="114000"/>
              </a:lnSpc>
            </a:pPr>
            <a:r>
              <a:rPr lang="vi-VN" sz="2350" dirty="0">
                <a:solidFill>
                  <a:srgbClr val="002570"/>
                </a:solidFill>
                <a:latin typeface="Times New Roman" panose="02020603050405020304" pitchFamily="18" charset="0"/>
                <a:cs typeface="Times New Roman" panose="02020603050405020304" pitchFamily="18" charset="0"/>
              </a:rPr>
              <a:t>đ) Phối hợp và hỗ trợ các cơ quan chức năng điều tra truy tìm nguồn gốc, xuất xứ của thuốc cổ truyền, vị thuốc cổ truyền, dược liệu giả mạo, kém chất lượng; </a:t>
            </a:r>
            <a:endParaRPr lang="en-US" sz="2350" dirty="0">
              <a:solidFill>
                <a:srgbClr val="002570"/>
              </a:solidFill>
              <a:latin typeface="Times New Roman" panose="02020603050405020304" pitchFamily="18" charset="0"/>
              <a:cs typeface="Times New Roman" panose="02020603050405020304" pitchFamily="18" charset="0"/>
            </a:endParaRPr>
          </a:p>
          <a:p>
            <a:pPr algn="just">
              <a:lnSpc>
                <a:spcPct val="114000"/>
              </a:lnSpc>
            </a:pPr>
            <a:r>
              <a:rPr lang="vi-VN" sz="2350" dirty="0">
                <a:solidFill>
                  <a:srgbClr val="002570"/>
                </a:solidFill>
                <a:latin typeface="Times New Roman" panose="02020603050405020304" pitchFamily="18" charset="0"/>
                <a:cs typeface="Times New Roman" panose="02020603050405020304" pitchFamily="18" charset="0"/>
              </a:rPr>
              <a:t>e) Xử lý theo quy định các trường hợp vi phạm về kinh doanh thuốc cổ truyền, vị thuốc cổ truyền, dược liệu không rõ nguồn gốc, nhập lậu; </a:t>
            </a:r>
            <a:endParaRPr lang="en-US" sz="2350" dirty="0">
              <a:solidFill>
                <a:srgbClr val="002570"/>
              </a:solidFill>
              <a:latin typeface="Times New Roman" panose="02020603050405020304" pitchFamily="18" charset="0"/>
              <a:cs typeface="Times New Roman" panose="02020603050405020304" pitchFamily="18" charset="0"/>
            </a:endParaRPr>
          </a:p>
          <a:p>
            <a:pPr algn="just">
              <a:lnSpc>
                <a:spcPct val="114000"/>
              </a:lnSpc>
            </a:pPr>
            <a:r>
              <a:rPr lang="vi-VN" sz="2350" dirty="0">
                <a:solidFill>
                  <a:srgbClr val="002570"/>
                </a:solidFill>
                <a:latin typeface="Times New Roman" panose="02020603050405020304" pitchFamily="18" charset="0"/>
                <a:cs typeface="Times New Roman" panose="02020603050405020304" pitchFamily="18" charset="0"/>
              </a:rPr>
              <a:t>g) Phối hợp, liên lạc, trao đổi thông tin về thuốc cổ truyền, vị thuốc cổ truyền, dược liệu không rõ nguồn gốc, giả mạo, kém chất lượng với các tổ chức quốc tế liên quan và các cơ quan quản lý dược các nước.</a:t>
            </a:r>
          </a:p>
        </p:txBody>
      </p:sp>
      <p:pic>
        <p:nvPicPr>
          <p:cNvPr id="1026" name="Picture 2">
            <a:extLst>
              <a:ext uri="{FF2B5EF4-FFF2-40B4-BE49-F238E27FC236}">
                <a16:creationId xmlns:a16="http://schemas.microsoft.com/office/drawing/2014/main" id="{9D1F22F4-8E92-05E9-6DB0-C200FA96CD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Rounded Corners 2">
            <a:extLst>
              <a:ext uri="{FF2B5EF4-FFF2-40B4-BE49-F238E27FC236}">
                <a16:creationId xmlns:a16="http://schemas.microsoft.com/office/drawing/2014/main" id="{C78BEA1F-8BE5-6989-AC57-F9F1150F9EE3}"/>
              </a:ext>
            </a:extLst>
          </p:cNvPr>
          <p:cNvSpPr/>
          <p:nvPr/>
        </p:nvSpPr>
        <p:spPr>
          <a:xfrm>
            <a:off x="470648" y="1478280"/>
            <a:ext cx="11375912" cy="5016566"/>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2100" dirty="0"/>
          </a:p>
        </p:txBody>
      </p:sp>
      <p:sp>
        <p:nvSpPr>
          <p:cNvPr id="4" name="TextBox 3">
            <a:extLst>
              <a:ext uri="{FF2B5EF4-FFF2-40B4-BE49-F238E27FC236}">
                <a16:creationId xmlns:a16="http://schemas.microsoft.com/office/drawing/2014/main" id="{69AA183E-3B3F-41C5-CD4A-B282BADC55CF}"/>
              </a:ext>
            </a:extLst>
          </p:cNvPr>
          <p:cNvSpPr txBox="1"/>
          <p:nvPr/>
        </p:nvSpPr>
        <p:spPr>
          <a:xfrm>
            <a:off x="1277620" y="159175"/>
            <a:ext cx="10914380" cy="892552"/>
          </a:xfrm>
          <a:prstGeom prst="rect">
            <a:avLst/>
          </a:prstGeom>
          <a:noFill/>
        </p:spPr>
        <p:txBody>
          <a:bodyPr wrap="square">
            <a:spAutoFit/>
          </a:bodyPr>
          <a:lstStyle/>
          <a:p>
            <a:pPr algn="ctr"/>
            <a:r>
              <a:rPr lang="en-US" sz="2400" b="1" dirty="0" err="1">
                <a:solidFill>
                  <a:srgbClr val="002570"/>
                </a:solidFill>
                <a:latin typeface="Times New Roman" panose="02020603050405020304" pitchFamily="18" charset="0"/>
                <a:cs typeface="Times New Roman" panose="02020603050405020304" pitchFamily="18" charset="0"/>
              </a:rPr>
              <a:t>Chương</a:t>
            </a:r>
            <a:r>
              <a:rPr lang="en-US" sz="2400" b="1" dirty="0">
                <a:solidFill>
                  <a:srgbClr val="002570"/>
                </a:solidFill>
                <a:latin typeface="Times New Roman" panose="02020603050405020304" pitchFamily="18" charset="0"/>
                <a:cs typeface="Times New Roman" panose="02020603050405020304" pitchFamily="18" charset="0"/>
              </a:rPr>
              <a:t> VII. </a:t>
            </a:r>
            <a:r>
              <a:rPr lang="vi-VN" sz="2400" b="1" dirty="0">
                <a:solidFill>
                  <a:srgbClr val="002570"/>
                </a:solidFill>
                <a:latin typeface="Times New Roman" panose="02020603050405020304" pitchFamily="18" charset="0"/>
                <a:cs typeface="Times New Roman" panose="02020603050405020304" pitchFamily="18" charset="0"/>
              </a:rPr>
              <a:t>ĐIỀU KHOẢN THI HÀNH</a:t>
            </a:r>
            <a:endParaRPr lang="en-US" sz="2400" b="1" dirty="0">
              <a:solidFill>
                <a:srgbClr val="002570"/>
              </a:solidFill>
              <a:latin typeface="Times New Roman" panose="02020603050405020304" pitchFamily="18" charset="0"/>
              <a:cs typeface="Times New Roman" panose="02020603050405020304" pitchFamily="18" charset="0"/>
            </a:endParaRPr>
          </a:p>
          <a:p>
            <a:pPr algn="ctr"/>
            <a:r>
              <a:rPr lang="vi-VN" sz="2800" b="1" dirty="0">
                <a:solidFill>
                  <a:srgbClr val="002570"/>
                </a:solidFill>
                <a:latin typeface="Times New Roman" panose="02020603050405020304" pitchFamily="18" charset="0"/>
                <a:cs typeface="Times New Roman" panose="02020603050405020304" pitchFamily="18" charset="0"/>
              </a:rPr>
              <a:t>Điều 25. Trách nhiệm tổ chức thực hiện</a:t>
            </a:r>
          </a:p>
        </p:txBody>
      </p:sp>
    </p:spTree>
    <p:extLst>
      <p:ext uri="{BB962C8B-B14F-4D97-AF65-F5344CB8AC3E}">
        <p14:creationId xmlns:p14="http://schemas.microsoft.com/office/powerpoint/2010/main" val="4198773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F22107-4A05-F98B-402A-8630380D8B1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2241DC19-7A48-DDD9-C854-CC58C4BCF8DC}"/>
              </a:ext>
            </a:extLst>
          </p:cNvPr>
          <p:cNvSpPr txBox="1"/>
          <p:nvPr/>
        </p:nvSpPr>
        <p:spPr>
          <a:xfrm>
            <a:off x="470648" y="2344820"/>
            <a:ext cx="11379200" cy="2793393"/>
          </a:xfrm>
          <a:prstGeom prst="rect">
            <a:avLst/>
          </a:prstGeom>
          <a:noFill/>
        </p:spPr>
        <p:txBody>
          <a:bodyPr wrap="square">
            <a:spAutoFit/>
          </a:bodyPr>
          <a:lstStyle/>
          <a:p>
            <a:pPr algn="just">
              <a:lnSpc>
                <a:spcPct val="114000"/>
              </a:lnSpc>
            </a:pPr>
            <a:r>
              <a:rPr lang="vi-VN" sz="2600" dirty="0">
                <a:solidFill>
                  <a:srgbClr val="002570"/>
                </a:solidFill>
                <a:latin typeface="Times New Roman" panose="02020603050405020304" pitchFamily="18" charset="0"/>
                <a:cs typeface="Times New Roman" panose="02020603050405020304" pitchFamily="18" charset="0"/>
              </a:rPr>
              <a:t>Cục trưởng Cục Quản lý Y, Dược cổ truyền, Chánh Văn phòng Bộ, Vụ</a:t>
            </a:r>
            <a:r>
              <a:rPr lang="en-US" sz="2600" dirty="0">
                <a:solidFill>
                  <a:srgbClr val="002570"/>
                </a:solidFill>
                <a:latin typeface="Times New Roman" panose="02020603050405020304" pitchFamily="18" charset="0"/>
                <a:cs typeface="Times New Roman" panose="02020603050405020304" pitchFamily="18" charset="0"/>
              </a:rPr>
              <a:t> </a:t>
            </a:r>
            <a:r>
              <a:rPr lang="vi-VN" sz="2600" dirty="0">
                <a:solidFill>
                  <a:srgbClr val="002570"/>
                </a:solidFill>
                <a:latin typeface="Times New Roman" panose="02020603050405020304" pitchFamily="18" charset="0"/>
                <a:cs typeface="Times New Roman" panose="02020603050405020304" pitchFamily="18" charset="0"/>
              </a:rPr>
              <a:t>trưởng, Cục trưởng, Thủ trưởng các đơn vị thuộc và trực thuộc Bộ Y tế, cơ quan</a:t>
            </a:r>
            <a:r>
              <a:rPr lang="en-US" sz="2600" dirty="0">
                <a:solidFill>
                  <a:srgbClr val="002570"/>
                </a:solidFill>
                <a:latin typeface="Times New Roman" panose="02020603050405020304" pitchFamily="18" charset="0"/>
                <a:cs typeface="Times New Roman" panose="02020603050405020304" pitchFamily="18" charset="0"/>
              </a:rPr>
              <a:t> </a:t>
            </a:r>
            <a:r>
              <a:rPr lang="vi-VN" sz="2600" dirty="0">
                <a:solidFill>
                  <a:srgbClr val="002570"/>
                </a:solidFill>
                <a:latin typeface="Times New Roman" panose="02020603050405020304" pitchFamily="18" charset="0"/>
                <a:cs typeface="Times New Roman" panose="02020603050405020304" pitchFamily="18" charset="0"/>
              </a:rPr>
              <a:t>chuyên môn về y tế thuộc Ủy ban nhân dân cấp tỉnh, các cơ sở kinh doanh dược</a:t>
            </a:r>
            <a:r>
              <a:rPr lang="en-US" sz="2600" dirty="0">
                <a:solidFill>
                  <a:srgbClr val="002570"/>
                </a:solidFill>
                <a:latin typeface="Times New Roman" panose="02020603050405020304" pitchFamily="18" charset="0"/>
                <a:cs typeface="Times New Roman" panose="02020603050405020304" pitchFamily="18" charset="0"/>
              </a:rPr>
              <a:t> </a:t>
            </a:r>
            <a:r>
              <a:rPr lang="vi-VN" sz="2600" dirty="0">
                <a:solidFill>
                  <a:srgbClr val="002570"/>
                </a:solidFill>
                <a:latin typeface="Times New Roman" panose="02020603050405020304" pitchFamily="18" charset="0"/>
                <a:cs typeface="Times New Roman" panose="02020603050405020304" pitchFamily="18" charset="0"/>
              </a:rPr>
              <a:t>và các cơ quan, tổ chức, cá nhân khác có liên quan chịu trách nhiệm thi hành</a:t>
            </a:r>
            <a:r>
              <a:rPr lang="en-US" sz="2600" dirty="0">
                <a:solidFill>
                  <a:srgbClr val="002570"/>
                </a:solidFill>
                <a:latin typeface="Times New Roman" panose="02020603050405020304" pitchFamily="18" charset="0"/>
                <a:cs typeface="Times New Roman" panose="02020603050405020304" pitchFamily="18" charset="0"/>
              </a:rPr>
              <a:t> </a:t>
            </a:r>
            <a:r>
              <a:rPr lang="vi-VN" sz="2600" dirty="0">
                <a:solidFill>
                  <a:srgbClr val="002570"/>
                </a:solidFill>
                <a:latin typeface="Times New Roman" panose="02020603050405020304" pitchFamily="18" charset="0"/>
                <a:cs typeface="Times New Roman" panose="02020603050405020304" pitchFamily="18" charset="0"/>
              </a:rPr>
              <a:t>Thông tư này.</a:t>
            </a:r>
          </a:p>
          <a:p>
            <a:pPr algn="just">
              <a:lnSpc>
                <a:spcPct val="114000"/>
              </a:lnSpc>
            </a:pPr>
            <a:r>
              <a:rPr lang="vi-VN" sz="2600" dirty="0">
                <a:solidFill>
                  <a:srgbClr val="002570"/>
                </a:solidFill>
                <a:latin typeface="Times New Roman" panose="02020603050405020304" pitchFamily="18" charset="0"/>
                <a:cs typeface="Times New Roman" panose="02020603050405020304" pitchFamily="18" charset="0"/>
              </a:rPr>
              <a:t>Trong quá trình thực hiện, nếu có khó khăn vướng mắc, đề nghị cơ quan,</a:t>
            </a:r>
            <a:r>
              <a:rPr lang="en-US" sz="2600" dirty="0">
                <a:solidFill>
                  <a:srgbClr val="002570"/>
                </a:solidFill>
                <a:latin typeface="Times New Roman" panose="02020603050405020304" pitchFamily="18" charset="0"/>
                <a:cs typeface="Times New Roman" panose="02020603050405020304" pitchFamily="18" charset="0"/>
              </a:rPr>
              <a:t> </a:t>
            </a:r>
            <a:r>
              <a:rPr lang="vi-VN" sz="2600" dirty="0">
                <a:solidFill>
                  <a:srgbClr val="002570"/>
                </a:solidFill>
                <a:latin typeface="Times New Roman" panose="02020603050405020304" pitchFamily="18" charset="0"/>
                <a:cs typeface="Times New Roman" panose="02020603050405020304" pitchFamily="18" charset="0"/>
              </a:rPr>
              <a:t>tổ chức, cá nhân phản ánh về Bộ Y tế (Cục Quản lý Y, Dược cổ truyền) để xem</a:t>
            </a:r>
            <a:r>
              <a:rPr lang="en-US" sz="2600" dirty="0">
                <a:solidFill>
                  <a:srgbClr val="002570"/>
                </a:solidFill>
                <a:latin typeface="Times New Roman" panose="02020603050405020304" pitchFamily="18" charset="0"/>
                <a:cs typeface="Times New Roman" panose="02020603050405020304" pitchFamily="18" charset="0"/>
              </a:rPr>
              <a:t> </a:t>
            </a:r>
            <a:r>
              <a:rPr lang="vi-VN" sz="2600" dirty="0">
                <a:solidFill>
                  <a:srgbClr val="002570"/>
                </a:solidFill>
                <a:latin typeface="Times New Roman" panose="02020603050405020304" pitchFamily="18" charset="0"/>
                <a:cs typeface="Times New Roman" panose="02020603050405020304" pitchFamily="18" charset="0"/>
              </a:rPr>
              <a:t>xét giải quyết./</a:t>
            </a:r>
            <a:r>
              <a:rPr lang="en-US" sz="2600" dirty="0">
                <a:solidFill>
                  <a:srgbClr val="002570"/>
                </a:solidFill>
                <a:latin typeface="Times New Roman" panose="02020603050405020304" pitchFamily="18" charset="0"/>
                <a:cs typeface="Times New Roman" panose="02020603050405020304" pitchFamily="18" charset="0"/>
              </a:rPr>
              <a:t>.</a:t>
            </a:r>
            <a:endParaRPr lang="vi-VN" sz="2600" dirty="0">
              <a:solidFill>
                <a:srgbClr val="002570"/>
              </a:solidFill>
              <a:latin typeface="Times New Roman" panose="02020603050405020304" pitchFamily="18" charset="0"/>
              <a:cs typeface="Times New Roman" panose="02020603050405020304" pitchFamily="18" charset="0"/>
            </a:endParaRPr>
          </a:p>
        </p:txBody>
      </p:sp>
      <p:pic>
        <p:nvPicPr>
          <p:cNvPr id="1026" name="Picture 2">
            <a:extLst>
              <a:ext uri="{FF2B5EF4-FFF2-40B4-BE49-F238E27FC236}">
                <a16:creationId xmlns:a16="http://schemas.microsoft.com/office/drawing/2014/main" id="{40F5E538-2729-6B81-FAD3-4D1C49191D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Rounded Corners 2">
            <a:extLst>
              <a:ext uri="{FF2B5EF4-FFF2-40B4-BE49-F238E27FC236}">
                <a16:creationId xmlns:a16="http://schemas.microsoft.com/office/drawing/2014/main" id="{73275414-2E69-C6B0-2EA6-48A78D4F4E27}"/>
              </a:ext>
            </a:extLst>
          </p:cNvPr>
          <p:cNvSpPr/>
          <p:nvPr/>
        </p:nvSpPr>
        <p:spPr>
          <a:xfrm>
            <a:off x="470648" y="2105756"/>
            <a:ext cx="11375912" cy="3230173"/>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2100" dirty="0"/>
          </a:p>
        </p:txBody>
      </p:sp>
      <p:sp>
        <p:nvSpPr>
          <p:cNvPr id="4" name="TextBox 3">
            <a:extLst>
              <a:ext uri="{FF2B5EF4-FFF2-40B4-BE49-F238E27FC236}">
                <a16:creationId xmlns:a16="http://schemas.microsoft.com/office/drawing/2014/main" id="{E1B3BCAA-7D69-81AD-621B-7AC750FB04EA}"/>
              </a:ext>
            </a:extLst>
          </p:cNvPr>
          <p:cNvSpPr txBox="1"/>
          <p:nvPr/>
        </p:nvSpPr>
        <p:spPr>
          <a:xfrm>
            <a:off x="1277620" y="159175"/>
            <a:ext cx="10914380" cy="892552"/>
          </a:xfrm>
          <a:prstGeom prst="rect">
            <a:avLst/>
          </a:prstGeom>
          <a:noFill/>
        </p:spPr>
        <p:txBody>
          <a:bodyPr wrap="square">
            <a:spAutoFit/>
          </a:bodyPr>
          <a:lstStyle/>
          <a:p>
            <a:pPr algn="ctr"/>
            <a:r>
              <a:rPr lang="en-US" sz="2400" b="1" dirty="0" err="1">
                <a:solidFill>
                  <a:srgbClr val="002570"/>
                </a:solidFill>
                <a:latin typeface="Times New Roman" panose="02020603050405020304" pitchFamily="18" charset="0"/>
                <a:cs typeface="Times New Roman" panose="02020603050405020304" pitchFamily="18" charset="0"/>
              </a:rPr>
              <a:t>Chương</a:t>
            </a:r>
            <a:r>
              <a:rPr lang="en-US" sz="2400" b="1" dirty="0">
                <a:solidFill>
                  <a:srgbClr val="002570"/>
                </a:solidFill>
                <a:latin typeface="Times New Roman" panose="02020603050405020304" pitchFamily="18" charset="0"/>
                <a:cs typeface="Times New Roman" panose="02020603050405020304" pitchFamily="18" charset="0"/>
              </a:rPr>
              <a:t> VII. </a:t>
            </a:r>
            <a:r>
              <a:rPr lang="vi-VN" sz="2400" b="1" dirty="0">
                <a:solidFill>
                  <a:srgbClr val="002570"/>
                </a:solidFill>
                <a:latin typeface="Times New Roman" panose="02020603050405020304" pitchFamily="18" charset="0"/>
                <a:cs typeface="Times New Roman" panose="02020603050405020304" pitchFamily="18" charset="0"/>
              </a:rPr>
              <a:t>ĐIỀU KHOẢN THI HÀNH</a:t>
            </a:r>
            <a:endParaRPr lang="en-US" sz="2400" b="1" dirty="0">
              <a:solidFill>
                <a:srgbClr val="002570"/>
              </a:solidFill>
              <a:latin typeface="Times New Roman" panose="02020603050405020304" pitchFamily="18" charset="0"/>
              <a:cs typeface="Times New Roman" panose="02020603050405020304" pitchFamily="18" charset="0"/>
            </a:endParaRPr>
          </a:p>
          <a:p>
            <a:pPr algn="ctr"/>
            <a:r>
              <a:rPr lang="vi-VN" sz="2800" b="1" dirty="0">
                <a:solidFill>
                  <a:srgbClr val="002570"/>
                </a:solidFill>
                <a:latin typeface="Times New Roman" panose="02020603050405020304" pitchFamily="18" charset="0"/>
                <a:cs typeface="Times New Roman" panose="02020603050405020304" pitchFamily="18" charset="0"/>
              </a:rPr>
              <a:t>Điều 2</a:t>
            </a:r>
            <a:r>
              <a:rPr lang="en-US" sz="2800" b="1" dirty="0">
                <a:solidFill>
                  <a:srgbClr val="002570"/>
                </a:solidFill>
                <a:latin typeface="Times New Roman" panose="02020603050405020304" pitchFamily="18" charset="0"/>
                <a:cs typeface="Times New Roman" panose="02020603050405020304" pitchFamily="18" charset="0"/>
              </a:rPr>
              <a:t>6</a:t>
            </a:r>
            <a:r>
              <a:rPr lang="vi-VN" sz="2800" b="1" dirty="0">
                <a:solidFill>
                  <a:srgbClr val="002570"/>
                </a:solidFill>
                <a:latin typeface="Times New Roman" panose="02020603050405020304" pitchFamily="18" charset="0"/>
                <a:cs typeface="Times New Roman" panose="02020603050405020304" pitchFamily="18" charset="0"/>
              </a:rPr>
              <a:t>. Trách nhiệm </a:t>
            </a:r>
            <a:r>
              <a:rPr lang="en-US" sz="2800" b="1" dirty="0" err="1">
                <a:solidFill>
                  <a:srgbClr val="002570"/>
                </a:solidFill>
                <a:latin typeface="Times New Roman" panose="02020603050405020304" pitchFamily="18" charset="0"/>
                <a:cs typeface="Times New Roman" panose="02020603050405020304" pitchFamily="18" charset="0"/>
              </a:rPr>
              <a:t>thi</a:t>
            </a:r>
            <a:r>
              <a:rPr lang="en-US" sz="2800" b="1" dirty="0">
                <a:solidFill>
                  <a:srgbClr val="002570"/>
                </a:solidFill>
                <a:latin typeface="Times New Roman" panose="02020603050405020304" pitchFamily="18" charset="0"/>
                <a:cs typeface="Times New Roman" panose="02020603050405020304" pitchFamily="18" charset="0"/>
              </a:rPr>
              <a:t> </a:t>
            </a:r>
            <a:r>
              <a:rPr lang="en-US" sz="2800" b="1" dirty="0" err="1">
                <a:solidFill>
                  <a:srgbClr val="002570"/>
                </a:solidFill>
                <a:latin typeface="Times New Roman" panose="02020603050405020304" pitchFamily="18" charset="0"/>
                <a:cs typeface="Times New Roman" panose="02020603050405020304" pitchFamily="18" charset="0"/>
              </a:rPr>
              <a:t>hành</a:t>
            </a:r>
            <a:endParaRPr lang="vi-VN" sz="2800" b="1" dirty="0">
              <a:solidFill>
                <a:srgbClr val="00257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5848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2DE2A8-E89D-15F3-E6EB-F95714FB5129}"/>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93FD686F-4FC9-2D6F-496C-045FD6DC8A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6AED2F67-0800-A83D-AB95-6ADC75305DC7}"/>
              </a:ext>
            </a:extLst>
          </p:cNvPr>
          <p:cNvSpPr txBox="1"/>
          <p:nvPr/>
        </p:nvSpPr>
        <p:spPr>
          <a:xfrm>
            <a:off x="1420863" y="385582"/>
            <a:ext cx="9351411" cy="584775"/>
          </a:xfrm>
          <a:prstGeom prst="rect">
            <a:avLst/>
          </a:prstGeom>
          <a:noFill/>
        </p:spPr>
        <p:txBody>
          <a:bodyPr wrap="square">
            <a:spAutoFit/>
          </a:bodyPr>
          <a:lstStyle/>
          <a:p>
            <a:pPr algn="ctr"/>
            <a:r>
              <a:rPr lang="en-US" sz="3200" b="1" dirty="0">
                <a:solidFill>
                  <a:srgbClr val="002570"/>
                </a:solidFill>
                <a:latin typeface="Times New Roman" panose="02020603050405020304" pitchFamily="18" charset="0"/>
                <a:cs typeface="Times New Roman" panose="02020603050405020304" pitchFamily="18" charset="0"/>
              </a:rPr>
              <a:t>CẤU TRÚC THÔNG TƯ 32/2025/TT-BYT</a:t>
            </a:r>
          </a:p>
        </p:txBody>
      </p:sp>
      <p:sp>
        <p:nvSpPr>
          <p:cNvPr id="3" name="Rectangle: Rounded Corners 2">
            <a:extLst>
              <a:ext uri="{FF2B5EF4-FFF2-40B4-BE49-F238E27FC236}">
                <a16:creationId xmlns:a16="http://schemas.microsoft.com/office/drawing/2014/main" id="{DBE9E56D-B46F-BE65-4B75-1336BF31EB91}"/>
              </a:ext>
            </a:extLst>
          </p:cNvPr>
          <p:cNvSpPr/>
          <p:nvPr/>
        </p:nvSpPr>
        <p:spPr>
          <a:xfrm>
            <a:off x="1579011" y="1678463"/>
            <a:ext cx="9840829" cy="825104"/>
          </a:xfrm>
          <a:prstGeom prst="roundRect">
            <a:avLst/>
          </a:prstGeom>
          <a:solidFill>
            <a:srgbClr val="FDEFE7"/>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Phụ</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lục</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I: Các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biểu</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mẫu</a:t>
            </a:r>
            <a:endParaRPr lang="en-US" sz="24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2" name="Rectangle: Rounded Corners 1">
            <a:extLst>
              <a:ext uri="{FF2B5EF4-FFF2-40B4-BE49-F238E27FC236}">
                <a16:creationId xmlns:a16="http://schemas.microsoft.com/office/drawing/2014/main" id="{28F5C8FD-0BC7-FE15-B933-3CF0BC556300}"/>
              </a:ext>
            </a:extLst>
          </p:cNvPr>
          <p:cNvSpPr/>
          <p:nvPr/>
        </p:nvSpPr>
        <p:spPr>
          <a:xfrm>
            <a:off x="1579011" y="2811179"/>
            <a:ext cx="9840829" cy="825105"/>
          </a:xfrm>
          <a:prstGeom prst="roundRect">
            <a:avLst/>
          </a:prstGeom>
          <a:solidFill>
            <a:srgbClr val="FDEFE7"/>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Phụ</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lục</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II: M</a:t>
            </a:r>
            <a:r>
              <a:rPr lang="vi-VN" sz="2400" b="1" dirty="0">
                <a:solidFill>
                  <a:schemeClr val="tx1">
                    <a:lumMod val="95000"/>
                    <a:lumOff val="5000"/>
                  </a:schemeClr>
                </a:solidFill>
                <a:latin typeface="Times New Roman" panose="02020603050405020304" pitchFamily="18" charset="0"/>
                <a:cs typeface="Times New Roman" panose="02020603050405020304" pitchFamily="18" charset="0"/>
              </a:rPr>
              <a:t>ức độ vi phạm chất lượng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vi-VN" sz="2400" b="1" dirty="0">
                <a:solidFill>
                  <a:schemeClr val="tx1">
                    <a:lumMod val="95000"/>
                    <a:lumOff val="5000"/>
                  </a:schemeClr>
                </a:solidFill>
                <a:latin typeface="Times New Roman" panose="02020603050405020304" pitchFamily="18" charset="0"/>
                <a:cs typeface="Times New Roman" panose="02020603050405020304" pitchFamily="18" charset="0"/>
              </a:rPr>
              <a:t>của thuốc cổ truyền</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p>
        </p:txBody>
      </p:sp>
      <p:sp>
        <p:nvSpPr>
          <p:cNvPr id="6" name="Rectangle: Rounded Corners 5">
            <a:extLst>
              <a:ext uri="{FF2B5EF4-FFF2-40B4-BE49-F238E27FC236}">
                <a16:creationId xmlns:a16="http://schemas.microsoft.com/office/drawing/2014/main" id="{C40E80DE-8374-D319-1FF1-009E6327218B}"/>
              </a:ext>
            </a:extLst>
          </p:cNvPr>
          <p:cNvSpPr/>
          <p:nvPr/>
        </p:nvSpPr>
        <p:spPr>
          <a:xfrm>
            <a:off x="1579011" y="3943896"/>
            <a:ext cx="9840829" cy="825105"/>
          </a:xfrm>
          <a:prstGeom prst="roundRect">
            <a:avLst/>
          </a:prstGeom>
          <a:solidFill>
            <a:srgbClr val="FDEFE7"/>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Phụ</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lục</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III: M</a:t>
            </a:r>
            <a:r>
              <a:rPr lang="vi-VN" sz="2400" b="1" dirty="0">
                <a:solidFill>
                  <a:schemeClr val="tx1">
                    <a:lumMod val="95000"/>
                    <a:lumOff val="5000"/>
                  </a:schemeClr>
                </a:solidFill>
                <a:latin typeface="Times New Roman" panose="02020603050405020304" pitchFamily="18" charset="0"/>
                <a:cs typeface="Times New Roman" panose="02020603050405020304" pitchFamily="18" charset="0"/>
              </a:rPr>
              <a:t>ức độ vi phạm chất lượng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vi-VN" sz="2400" b="1" dirty="0">
                <a:solidFill>
                  <a:schemeClr val="tx1">
                    <a:lumMod val="95000"/>
                    <a:lumOff val="5000"/>
                  </a:schemeClr>
                </a:solidFill>
                <a:latin typeface="Times New Roman" panose="02020603050405020304" pitchFamily="18" charset="0"/>
                <a:cs typeface="Times New Roman" panose="02020603050405020304" pitchFamily="18" charset="0"/>
              </a:rPr>
              <a:t>của</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vị</a:t>
            </a:r>
            <a:r>
              <a:rPr lang="vi-VN" sz="2400" b="1" dirty="0">
                <a:solidFill>
                  <a:schemeClr val="tx1">
                    <a:lumMod val="95000"/>
                    <a:lumOff val="5000"/>
                  </a:schemeClr>
                </a:solidFill>
                <a:latin typeface="Times New Roman" panose="02020603050405020304" pitchFamily="18" charset="0"/>
                <a:cs typeface="Times New Roman" panose="02020603050405020304" pitchFamily="18" charset="0"/>
              </a:rPr>
              <a:t> thuốc cổ truyền</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p>
        </p:txBody>
      </p:sp>
      <p:sp>
        <p:nvSpPr>
          <p:cNvPr id="7" name="Rectangle: Rounded Corners 6">
            <a:extLst>
              <a:ext uri="{FF2B5EF4-FFF2-40B4-BE49-F238E27FC236}">
                <a16:creationId xmlns:a16="http://schemas.microsoft.com/office/drawing/2014/main" id="{9F3C93D7-5AE6-7B3B-0EC0-D2ACC089250B}"/>
              </a:ext>
            </a:extLst>
          </p:cNvPr>
          <p:cNvSpPr/>
          <p:nvPr/>
        </p:nvSpPr>
        <p:spPr>
          <a:xfrm>
            <a:off x="1579011" y="5076612"/>
            <a:ext cx="9840829" cy="825105"/>
          </a:xfrm>
          <a:prstGeom prst="roundRect">
            <a:avLst/>
          </a:prstGeom>
          <a:solidFill>
            <a:srgbClr val="FDEFE7"/>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Phụ</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lục</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IV: M</a:t>
            </a:r>
            <a:r>
              <a:rPr lang="vi-VN" sz="2400" b="1" dirty="0">
                <a:solidFill>
                  <a:schemeClr val="tx1">
                    <a:lumMod val="95000"/>
                    <a:lumOff val="5000"/>
                  </a:schemeClr>
                </a:solidFill>
                <a:latin typeface="Times New Roman" panose="02020603050405020304" pitchFamily="18" charset="0"/>
                <a:cs typeface="Times New Roman" panose="02020603050405020304" pitchFamily="18" charset="0"/>
              </a:rPr>
              <a:t>ức độ vi phạm chất lượng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vi-VN" sz="2400" b="1" dirty="0">
                <a:solidFill>
                  <a:schemeClr val="tx1">
                    <a:lumMod val="95000"/>
                    <a:lumOff val="5000"/>
                  </a:schemeClr>
                </a:solidFill>
                <a:latin typeface="Times New Roman" panose="02020603050405020304" pitchFamily="18" charset="0"/>
                <a:cs typeface="Times New Roman" panose="02020603050405020304" pitchFamily="18" charset="0"/>
              </a:rPr>
              <a:t>của</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dược</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liệu</a:t>
            </a:r>
            <a:endParaRPr lang="en-US" sz="24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91159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0EF5FB-3480-583C-9DE1-EBE7CF43D96F}"/>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677A221D-875D-C941-A116-70A8EA008F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C5D23CA2-F016-9F68-B05B-03E58D1F732B}"/>
              </a:ext>
            </a:extLst>
          </p:cNvPr>
          <p:cNvSpPr txBox="1"/>
          <p:nvPr/>
        </p:nvSpPr>
        <p:spPr>
          <a:xfrm>
            <a:off x="1130462" y="306714"/>
            <a:ext cx="9931078" cy="742511"/>
          </a:xfrm>
          <a:prstGeom prst="rect">
            <a:avLst/>
          </a:prstGeom>
          <a:noFill/>
        </p:spPr>
        <p:txBody>
          <a:bodyPr wrap="square">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PHỤ LỤC I: CÁC BIỂU MẪU</a:t>
            </a:r>
            <a:endParaRPr kumimoji="0" lang="vi-VN" sz="32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endParaRPr>
          </a:p>
        </p:txBody>
      </p:sp>
      <p:graphicFrame>
        <p:nvGraphicFramePr>
          <p:cNvPr id="4" name="Table 3">
            <a:extLst>
              <a:ext uri="{FF2B5EF4-FFF2-40B4-BE49-F238E27FC236}">
                <a16:creationId xmlns:a16="http://schemas.microsoft.com/office/drawing/2014/main" id="{2B42EAAB-04D7-8FAA-A528-CA7D91AB25D7}"/>
              </a:ext>
            </a:extLst>
          </p:cNvPr>
          <p:cNvGraphicFramePr>
            <a:graphicFrameLocks noGrp="1"/>
          </p:cNvGraphicFramePr>
          <p:nvPr>
            <p:extLst>
              <p:ext uri="{D42A27DB-BD31-4B8C-83A1-F6EECF244321}">
                <p14:modId xmlns:p14="http://schemas.microsoft.com/office/powerpoint/2010/main" val="2794893920"/>
              </p:ext>
            </p:extLst>
          </p:nvPr>
        </p:nvGraphicFramePr>
        <p:xfrm>
          <a:off x="1130461" y="1721997"/>
          <a:ext cx="9931078" cy="4276504"/>
        </p:xfrm>
        <a:graphic>
          <a:graphicData uri="http://schemas.openxmlformats.org/drawingml/2006/table">
            <a:tbl>
              <a:tblPr firstRow="1" bandRow="1">
                <a:tableStyleId>{0E3FDE45-AF77-4B5C-9715-49D594BDF05E}</a:tableStyleId>
              </a:tblPr>
              <a:tblGrid>
                <a:gridCol w="1956121">
                  <a:extLst>
                    <a:ext uri="{9D8B030D-6E8A-4147-A177-3AD203B41FA5}">
                      <a16:colId xmlns:a16="http://schemas.microsoft.com/office/drawing/2014/main" val="857584829"/>
                    </a:ext>
                  </a:extLst>
                </a:gridCol>
                <a:gridCol w="7974957">
                  <a:extLst>
                    <a:ext uri="{9D8B030D-6E8A-4147-A177-3AD203B41FA5}">
                      <a16:colId xmlns:a16="http://schemas.microsoft.com/office/drawing/2014/main" val="1463932554"/>
                    </a:ext>
                  </a:extLst>
                </a:gridCol>
              </a:tblGrid>
              <a:tr h="534563">
                <a:tc>
                  <a:txBody>
                    <a:bodyPr/>
                    <a:lstStyle/>
                    <a:p>
                      <a:r>
                        <a:rPr lang="vi-VN" sz="2400" b="0" dirty="0">
                          <a:latin typeface="+mj-lt"/>
                        </a:rPr>
                        <a:t>Mẫu số 01A</a:t>
                      </a:r>
                      <a:endParaRPr lang="en-US" sz="2400" b="0" dirty="0">
                        <a:latin typeface="+mj-lt"/>
                      </a:endParaRPr>
                    </a:p>
                  </a:txBody>
                  <a:tcPr/>
                </a:tc>
                <a:tc>
                  <a:txBody>
                    <a:bodyPr/>
                    <a:lstStyle/>
                    <a:p>
                      <a:r>
                        <a:rPr lang="vi-VN" sz="2400" b="0" dirty="0">
                          <a:latin typeface="+mj-lt"/>
                        </a:rPr>
                        <a:t>Mẫu số 01A Mẫu trình bày tiêu chuẩn chất lượng dược liệu</a:t>
                      </a:r>
                      <a:endParaRPr lang="en-US" sz="2400" b="0" dirty="0">
                        <a:latin typeface="+mj-lt"/>
                      </a:endParaRPr>
                    </a:p>
                  </a:txBody>
                  <a:tcPr/>
                </a:tc>
                <a:extLst>
                  <a:ext uri="{0D108BD9-81ED-4DB2-BD59-A6C34878D82A}">
                    <a16:rowId xmlns:a16="http://schemas.microsoft.com/office/drawing/2014/main" val="429113518"/>
                  </a:ext>
                </a:extLst>
              </a:tr>
              <a:tr h="534563">
                <a:tc>
                  <a:txBody>
                    <a:bodyPr/>
                    <a:lstStyle/>
                    <a:p>
                      <a:r>
                        <a:rPr lang="vi-VN" sz="2400" dirty="0">
                          <a:latin typeface="+mj-lt"/>
                        </a:rPr>
                        <a:t>Mẫu số 01B</a:t>
                      </a:r>
                      <a:endParaRPr lang="en-US" sz="2400" dirty="0">
                        <a:latin typeface="+mj-lt"/>
                      </a:endParaRPr>
                    </a:p>
                  </a:txBody>
                  <a:tcPr>
                    <a:solidFill>
                      <a:srgbClr val="FCE7DC">
                        <a:alpha val="20000"/>
                      </a:srgbClr>
                    </a:solidFill>
                  </a:tcPr>
                </a:tc>
                <a:tc>
                  <a:txBody>
                    <a:bodyPr/>
                    <a:lstStyle/>
                    <a:p>
                      <a:r>
                        <a:rPr lang="vi-VN" sz="2400" dirty="0">
                          <a:latin typeface="+mj-lt"/>
                        </a:rPr>
                        <a:t>Mẫu trình bày tiêu chuẩn chất lượng vị thuốc cổ</a:t>
                      </a:r>
                      <a:r>
                        <a:rPr lang="en-US" sz="2400" dirty="0">
                          <a:latin typeface="+mj-lt"/>
                        </a:rPr>
                        <a:t> </a:t>
                      </a:r>
                      <a:r>
                        <a:rPr lang="en-US" sz="2400" dirty="0" err="1">
                          <a:latin typeface="Times New Roman" panose="02020603050405020304" pitchFamily="18" charset="0"/>
                          <a:cs typeface="Times New Roman" panose="02020603050405020304" pitchFamily="18" charset="0"/>
                        </a:rPr>
                        <a:t>truyền</a:t>
                      </a:r>
                      <a:endParaRPr lang="en-US" sz="2400" dirty="0">
                        <a:latin typeface="Times New Roman" panose="02020603050405020304" pitchFamily="18" charset="0"/>
                        <a:cs typeface="Times New Roman" panose="02020603050405020304" pitchFamily="18" charset="0"/>
                      </a:endParaRPr>
                    </a:p>
                  </a:txBody>
                  <a:tcPr>
                    <a:solidFill>
                      <a:srgbClr val="FCE7DC">
                        <a:alpha val="20000"/>
                      </a:srgbClr>
                    </a:solidFill>
                  </a:tcPr>
                </a:tc>
                <a:extLst>
                  <a:ext uri="{0D108BD9-81ED-4DB2-BD59-A6C34878D82A}">
                    <a16:rowId xmlns:a16="http://schemas.microsoft.com/office/drawing/2014/main" val="1358596759"/>
                  </a:ext>
                </a:extLst>
              </a:tr>
              <a:tr h="534563">
                <a:tc>
                  <a:txBody>
                    <a:bodyPr/>
                    <a:lstStyle/>
                    <a:p>
                      <a:r>
                        <a:rPr lang="vi-VN" sz="2400" dirty="0">
                          <a:latin typeface="+mj-lt"/>
                        </a:rPr>
                        <a:t>Mẫu số 01C</a:t>
                      </a:r>
                      <a:endParaRPr lang="en-US" sz="2400" dirty="0">
                        <a:latin typeface="+mj-lt"/>
                      </a:endParaRPr>
                    </a:p>
                  </a:txBody>
                  <a:tcPr/>
                </a:tc>
                <a:tc>
                  <a:txBody>
                    <a:bodyPr/>
                    <a:lstStyle/>
                    <a:p>
                      <a:r>
                        <a:rPr lang="vi-VN" sz="2400" dirty="0">
                          <a:latin typeface="+mj-lt"/>
                        </a:rPr>
                        <a:t>Mẫu trình bày tiêu chuẩn chất lượng thuốc cổ truyền</a:t>
                      </a:r>
                      <a:endParaRPr lang="en-US" sz="2400" dirty="0">
                        <a:latin typeface="+mj-lt"/>
                      </a:endParaRPr>
                    </a:p>
                  </a:txBody>
                  <a:tcPr/>
                </a:tc>
                <a:extLst>
                  <a:ext uri="{0D108BD9-81ED-4DB2-BD59-A6C34878D82A}">
                    <a16:rowId xmlns:a16="http://schemas.microsoft.com/office/drawing/2014/main" val="3987740829"/>
                  </a:ext>
                </a:extLst>
              </a:tr>
              <a:tr h="534563">
                <a:tc>
                  <a:txBody>
                    <a:bodyPr/>
                    <a:lstStyle/>
                    <a:p>
                      <a:r>
                        <a:rPr lang="vi-VN" sz="2400" dirty="0">
                          <a:latin typeface="+mj-lt"/>
                        </a:rPr>
                        <a:t>Mẫu số 02</a:t>
                      </a:r>
                      <a:endParaRPr lang="en-US" sz="2400" dirty="0">
                        <a:latin typeface="+mj-lt"/>
                      </a:endParaRPr>
                    </a:p>
                  </a:txBody>
                  <a:tcPr>
                    <a:solidFill>
                      <a:srgbClr val="FCE7DC">
                        <a:alpha val="20000"/>
                      </a:srgbClr>
                    </a:solidFill>
                  </a:tcPr>
                </a:tc>
                <a:tc>
                  <a:txBody>
                    <a:bodyPr/>
                    <a:lstStyle/>
                    <a:p>
                      <a:r>
                        <a:rPr lang="vi-VN" sz="2400" dirty="0">
                          <a:latin typeface="+mj-lt"/>
                        </a:rPr>
                        <a:t>Bản tự công bố tiêu chuẩn chất lượng dược liệu</a:t>
                      </a:r>
                      <a:endParaRPr lang="en-US" sz="2400" dirty="0">
                        <a:latin typeface="+mj-lt"/>
                      </a:endParaRPr>
                    </a:p>
                  </a:txBody>
                  <a:tcPr>
                    <a:solidFill>
                      <a:srgbClr val="FCE7DC">
                        <a:alpha val="20000"/>
                      </a:srgbClr>
                    </a:solidFill>
                  </a:tcPr>
                </a:tc>
                <a:extLst>
                  <a:ext uri="{0D108BD9-81ED-4DB2-BD59-A6C34878D82A}">
                    <a16:rowId xmlns:a16="http://schemas.microsoft.com/office/drawing/2014/main" val="3573708638"/>
                  </a:ext>
                </a:extLst>
              </a:tr>
              <a:tr h="534563">
                <a:tc>
                  <a:txBody>
                    <a:bodyPr/>
                    <a:lstStyle/>
                    <a:p>
                      <a:r>
                        <a:rPr lang="vi-VN" sz="2400" dirty="0">
                          <a:latin typeface="+mj-lt"/>
                        </a:rPr>
                        <a:t>Mẫu số 03A</a:t>
                      </a:r>
                      <a:endParaRPr lang="en-US" sz="2400" dirty="0">
                        <a:latin typeface="+mj-lt"/>
                      </a:endParaRPr>
                    </a:p>
                  </a:txBody>
                  <a:tcPr/>
                </a:tc>
                <a:tc>
                  <a:txBody>
                    <a:bodyPr/>
                    <a:lstStyle/>
                    <a:p>
                      <a:r>
                        <a:rPr lang="vi-VN" sz="2400" dirty="0">
                          <a:latin typeface="+mj-lt"/>
                        </a:rPr>
                        <a:t>Biên bản lấy mẫu thuốc cổ truyền</a:t>
                      </a:r>
                      <a:endParaRPr lang="en-US" sz="2400" dirty="0">
                        <a:latin typeface="+mj-lt"/>
                      </a:endParaRPr>
                    </a:p>
                  </a:txBody>
                  <a:tcPr/>
                </a:tc>
                <a:extLst>
                  <a:ext uri="{0D108BD9-81ED-4DB2-BD59-A6C34878D82A}">
                    <a16:rowId xmlns:a16="http://schemas.microsoft.com/office/drawing/2014/main" val="3701491156"/>
                  </a:ext>
                </a:extLst>
              </a:tr>
              <a:tr h="534563">
                <a:tc>
                  <a:txBody>
                    <a:bodyPr/>
                    <a:lstStyle/>
                    <a:p>
                      <a:r>
                        <a:rPr lang="vi-VN" sz="2400" dirty="0">
                          <a:latin typeface="+mj-lt"/>
                        </a:rPr>
                        <a:t>Mẫu số 03B</a:t>
                      </a:r>
                      <a:endParaRPr lang="en-US" sz="2400" dirty="0">
                        <a:latin typeface="+mj-lt"/>
                      </a:endParaRPr>
                    </a:p>
                  </a:txBody>
                  <a:tcPr>
                    <a:solidFill>
                      <a:srgbClr val="FCE7DC">
                        <a:alpha val="20000"/>
                      </a:srgbClr>
                    </a:solidFill>
                  </a:tcPr>
                </a:tc>
                <a:tc>
                  <a:txBody>
                    <a:bodyPr/>
                    <a:lstStyle/>
                    <a:p>
                      <a:r>
                        <a:rPr lang="vi-VN" sz="2400" dirty="0">
                          <a:latin typeface="+mj-lt"/>
                        </a:rPr>
                        <a:t>Biên bản lấy mẫu dược liệu, vị thuốc cổ truyền</a:t>
                      </a:r>
                      <a:endParaRPr lang="en-US" sz="2400" dirty="0">
                        <a:latin typeface="+mj-lt"/>
                      </a:endParaRPr>
                    </a:p>
                  </a:txBody>
                  <a:tcPr>
                    <a:solidFill>
                      <a:srgbClr val="FCE7DC">
                        <a:alpha val="20000"/>
                      </a:srgbClr>
                    </a:solidFill>
                  </a:tcPr>
                </a:tc>
                <a:extLst>
                  <a:ext uri="{0D108BD9-81ED-4DB2-BD59-A6C34878D82A}">
                    <a16:rowId xmlns:a16="http://schemas.microsoft.com/office/drawing/2014/main" val="568859644"/>
                  </a:ext>
                </a:extLst>
              </a:tr>
              <a:tr h="534563">
                <a:tc>
                  <a:txBody>
                    <a:bodyPr/>
                    <a:lstStyle/>
                    <a:p>
                      <a:r>
                        <a:rPr lang="vi-VN" sz="2400" kern="1200" dirty="0">
                          <a:solidFill>
                            <a:schemeClr val="tx1"/>
                          </a:solidFill>
                          <a:latin typeface="+mj-lt"/>
                        </a:rPr>
                        <a:t>Mẫu số 04A</a:t>
                      </a:r>
                      <a:endParaRPr lang="en-US" sz="2400" kern="1200" dirty="0">
                        <a:solidFill>
                          <a:schemeClr val="tx1"/>
                        </a:solidFill>
                        <a:latin typeface="+mj-lt"/>
                        <a:ea typeface="+mn-ea"/>
                        <a:cs typeface="+mn-cs"/>
                      </a:endParaRPr>
                    </a:p>
                  </a:txBody>
                  <a:tcPr/>
                </a:tc>
                <a:tc>
                  <a:txBody>
                    <a:bodyPr/>
                    <a:lstStyle/>
                    <a:p>
                      <a:r>
                        <a:rPr lang="vi-VN" sz="2400" kern="1200" dirty="0">
                          <a:solidFill>
                            <a:schemeClr val="tx1"/>
                          </a:solidFill>
                          <a:latin typeface="+mj-lt"/>
                        </a:rPr>
                        <a:t>Phiếu kiểm nghiệm chất lượng vị thuốc cổ truyền/dược liệu</a:t>
                      </a:r>
                      <a:endParaRPr lang="en-US" sz="2400" kern="1200" dirty="0">
                        <a:solidFill>
                          <a:schemeClr val="tx1"/>
                        </a:solidFill>
                        <a:latin typeface="+mj-lt"/>
                        <a:ea typeface="+mn-ea"/>
                        <a:cs typeface="+mn-cs"/>
                      </a:endParaRPr>
                    </a:p>
                  </a:txBody>
                  <a:tcPr/>
                </a:tc>
                <a:extLst>
                  <a:ext uri="{0D108BD9-81ED-4DB2-BD59-A6C34878D82A}">
                    <a16:rowId xmlns:a16="http://schemas.microsoft.com/office/drawing/2014/main" val="2448475640"/>
                  </a:ext>
                </a:extLst>
              </a:tr>
              <a:tr h="534563">
                <a:tc>
                  <a:txBody>
                    <a:bodyPr/>
                    <a:lstStyle/>
                    <a:p>
                      <a:r>
                        <a:rPr lang="vi-VN" sz="2400" kern="1200" dirty="0">
                          <a:solidFill>
                            <a:schemeClr val="tx1"/>
                          </a:solidFill>
                          <a:latin typeface="+mj-lt"/>
                        </a:rPr>
                        <a:t>Mẫu số 04B</a:t>
                      </a:r>
                      <a:endParaRPr lang="en-US" sz="2400" kern="1200" dirty="0">
                        <a:solidFill>
                          <a:schemeClr val="tx1"/>
                        </a:solidFill>
                        <a:latin typeface="+mj-lt"/>
                        <a:ea typeface="+mn-ea"/>
                        <a:cs typeface="+mn-cs"/>
                      </a:endParaRPr>
                    </a:p>
                  </a:txBody>
                  <a:tcPr>
                    <a:solidFill>
                      <a:srgbClr val="FCE7DC">
                        <a:alpha val="20000"/>
                      </a:srgbClr>
                    </a:solidFill>
                  </a:tcPr>
                </a:tc>
                <a:tc>
                  <a:txBody>
                    <a:bodyPr/>
                    <a:lstStyle/>
                    <a:p>
                      <a:r>
                        <a:rPr lang="vi-VN" sz="2400" kern="1200" dirty="0">
                          <a:solidFill>
                            <a:schemeClr val="tx1"/>
                          </a:solidFill>
                          <a:latin typeface="+mj-lt"/>
                        </a:rPr>
                        <a:t>Phiếu kiểm nghiệm chất lượng thuốc cổ truyền</a:t>
                      </a:r>
                      <a:endParaRPr lang="en-US" sz="2400" kern="1200" dirty="0">
                        <a:solidFill>
                          <a:schemeClr val="tx1"/>
                        </a:solidFill>
                        <a:latin typeface="+mj-lt"/>
                        <a:ea typeface="+mn-ea"/>
                        <a:cs typeface="+mn-cs"/>
                      </a:endParaRPr>
                    </a:p>
                  </a:txBody>
                  <a:tcPr>
                    <a:solidFill>
                      <a:srgbClr val="FCE7DC">
                        <a:alpha val="20000"/>
                      </a:srgbClr>
                    </a:solidFill>
                  </a:tcPr>
                </a:tc>
                <a:extLst>
                  <a:ext uri="{0D108BD9-81ED-4DB2-BD59-A6C34878D82A}">
                    <a16:rowId xmlns:a16="http://schemas.microsoft.com/office/drawing/2014/main" val="2069778646"/>
                  </a:ext>
                </a:extLst>
              </a:tr>
            </a:tbl>
          </a:graphicData>
        </a:graphic>
      </p:graphicFrame>
    </p:spTree>
    <p:extLst>
      <p:ext uri="{BB962C8B-B14F-4D97-AF65-F5344CB8AC3E}">
        <p14:creationId xmlns:p14="http://schemas.microsoft.com/office/powerpoint/2010/main" val="11787337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719D84-D389-3481-E8E3-B81BB518C88D}"/>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6D0D5951-3581-3498-125F-D779278980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9DB65C5B-16AD-69DB-B13C-2D657BD5EF08}"/>
              </a:ext>
            </a:extLst>
          </p:cNvPr>
          <p:cNvSpPr txBox="1"/>
          <p:nvPr/>
        </p:nvSpPr>
        <p:spPr>
          <a:xfrm>
            <a:off x="873732" y="306714"/>
            <a:ext cx="10444535" cy="742511"/>
          </a:xfrm>
          <a:prstGeom prst="rect">
            <a:avLst/>
          </a:prstGeom>
          <a:noFill/>
        </p:spPr>
        <p:txBody>
          <a:bodyPr wrap="square">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PHỤ LỤC I: CÁC BIỂU MẪU</a:t>
            </a:r>
            <a:endParaRPr kumimoji="0" lang="vi-VN" sz="32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endParaRPr>
          </a:p>
        </p:txBody>
      </p:sp>
      <p:graphicFrame>
        <p:nvGraphicFramePr>
          <p:cNvPr id="4" name="Table 3">
            <a:extLst>
              <a:ext uri="{FF2B5EF4-FFF2-40B4-BE49-F238E27FC236}">
                <a16:creationId xmlns:a16="http://schemas.microsoft.com/office/drawing/2014/main" id="{EB6C0711-D479-E6AA-0E08-AD4BA2A7D276}"/>
              </a:ext>
            </a:extLst>
          </p:cNvPr>
          <p:cNvGraphicFramePr>
            <a:graphicFrameLocks noGrp="1"/>
          </p:cNvGraphicFramePr>
          <p:nvPr>
            <p:extLst>
              <p:ext uri="{D42A27DB-BD31-4B8C-83A1-F6EECF244321}">
                <p14:modId xmlns:p14="http://schemas.microsoft.com/office/powerpoint/2010/main" val="1776320915"/>
              </p:ext>
            </p:extLst>
          </p:nvPr>
        </p:nvGraphicFramePr>
        <p:xfrm>
          <a:off x="873732" y="1791755"/>
          <a:ext cx="10444535" cy="4318735"/>
        </p:xfrm>
        <a:graphic>
          <a:graphicData uri="http://schemas.openxmlformats.org/drawingml/2006/table">
            <a:tbl>
              <a:tblPr firstRow="1" bandRow="1">
                <a:tableStyleId>{0E3FDE45-AF77-4B5C-9715-49D594BDF05E}</a:tableStyleId>
              </a:tblPr>
              <a:tblGrid>
                <a:gridCol w="1853853">
                  <a:extLst>
                    <a:ext uri="{9D8B030D-6E8A-4147-A177-3AD203B41FA5}">
                      <a16:colId xmlns:a16="http://schemas.microsoft.com/office/drawing/2014/main" val="857584829"/>
                    </a:ext>
                  </a:extLst>
                </a:gridCol>
                <a:gridCol w="8590682">
                  <a:extLst>
                    <a:ext uri="{9D8B030D-6E8A-4147-A177-3AD203B41FA5}">
                      <a16:colId xmlns:a16="http://schemas.microsoft.com/office/drawing/2014/main" val="1463932554"/>
                    </a:ext>
                  </a:extLst>
                </a:gridCol>
              </a:tblGrid>
              <a:tr h="534563">
                <a:tc>
                  <a:txBody>
                    <a:bodyPr/>
                    <a:lstStyle/>
                    <a:p>
                      <a:r>
                        <a:rPr lang="vi-VN" sz="2400" b="0" kern="1200" dirty="0">
                          <a:solidFill>
                            <a:schemeClr val="tx1"/>
                          </a:solidFill>
                          <a:latin typeface="+mj-lt"/>
                        </a:rPr>
                        <a:t>Mẫu số 05</a:t>
                      </a:r>
                      <a:endParaRPr lang="en-US" sz="2400" b="0" kern="1200" dirty="0">
                        <a:solidFill>
                          <a:schemeClr val="tx1"/>
                        </a:solidFill>
                        <a:latin typeface="+mj-lt"/>
                        <a:ea typeface="+mn-ea"/>
                        <a:cs typeface="+mn-cs"/>
                      </a:endParaRPr>
                    </a:p>
                  </a:txBody>
                  <a:tcPr/>
                </a:tc>
                <a:tc>
                  <a:txBody>
                    <a:bodyPr/>
                    <a:lstStyle/>
                    <a:p>
                      <a:r>
                        <a:rPr lang="vi-VN" sz="2400" b="0" kern="1200" dirty="0">
                          <a:solidFill>
                            <a:schemeClr val="tx1"/>
                          </a:solidFill>
                          <a:latin typeface="+mj-lt"/>
                        </a:rPr>
                        <a:t>Phiếu phân tích</a:t>
                      </a:r>
                      <a:endParaRPr lang="en-US" sz="2400" b="0" kern="1200" dirty="0">
                        <a:solidFill>
                          <a:schemeClr val="tx1"/>
                        </a:solidFill>
                        <a:latin typeface="+mj-lt"/>
                        <a:ea typeface="+mn-ea"/>
                        <a:cs typeface="+mn-cs"/>
                      </a:endParaRPr>
                    </a:p>
                  </a:txBody>
                  <a:tcPr/>
                </a:tc>
                <a:extLst>
                  <a:ext uri="{0D108BD9-81ED-4DB2-BD59-A6C34878D82A}">
                    <a16:rowId xmlns:a16="http://schemas.microsoft.com/office/drawing/2014/main" val="429113518"/>
                  </a:ext>
                </a:extLst>
              </a:tr>
              <a:tr h="534563">
                <a:tc>
                  <a:txBody>
                    <a:bodyPr/>
                    <a:lstStyle/>
                    <a:p>
                      <a:r>
                        <a:rPr lang="vi-VN" sz="2400" kern="1200" dirty="0">
                          <a:solidFill>
                            <a:schemeClr val="tx1"/>
                          </a:solidFill>
                          <a:latin typeface="+mj-lt"/>
                        </a:rPr>
                        <a:t>Mẫu số 06</a:t>
                      </a:r>
                      <a:endParaRPr lang="en-US" sz="2400" kern="1200" dirty="0">
                        <a:solidFill>
                          <a:schemeClr val="tx1"/>
                        </a:solidFill>
                        <a:latin typeface="+mj-lt"/>
                        <a:ea typeface="+mn-ea"/>
                        <a:cs typeface="+mn-cs"/>
                      </a:endParaRPr>
                    </a:p>
                  </a:txBody>
                  <a:tcPr>
                    <a:solidFill>
                      <a:srgbClr val="FCE7DC">
                        <a:alpha val="20000"/>
                      </a:srgbClr>
                    </a:solidFill>
                  </a:tcPr>
                </a:tc>
                <a:tc>
                  <a:txBody>
                    <a:bodyPr/>
                    <a:lstStyle/>
                    <a:p>
                      <a:r>
                        <a:rPr lang="vi-VN" sz="2400" kern="1200" dirty="0">
                          <a:solidFill>
                            <a:schemeClr val="tx1"/>
                          </a:solidFill>
                          <a:latin typeface="+mj-lt"/>
                        </a:rPr>
                        <a:t>Báo cáo việc lấy mẫu kiểm tra chất lượng thuốc cổ truyền, vị thuốc cổ truyền, dược liệu</a:t>
                      </a:r>
                      <a:endParaRPr lang="en-US" sz="2400" kern="1200" dirty="0">
                        <a:solidFill>
                          <a:schemeClr val="tx1"/>
                        </a:solidFill>
                        <a:latin typeface="+mj-lt"/>
                        <a:ea typeface="+mn-ea"/>
                        <a:cs typeface="+mn-cs"/>
                      </a:endParaRPr>
                    </a:p>
                  </a:txBody>
                  <a:tcPr>
                    <a:solidFill>
                      <a:srgbClr val="FCE7DC">
                        <a:alpha val="20000"/>
                      </a:srgbClr>
                    </a:solidFill>
                  </a:tcPr>
                </a:tc>
                <a:extLst>
                  <a:ext uri="{0D108BD9-81ED-4DB2-BD59-A6C34878D82A}">
                    <a16:rowId xmlns:a16="http://schemas.microsoft.com/office/drawing/2014/main" val="1358596759"/>
                  </a:ext>
                </a:extLst>
              </a:tr>
              <a:tr h="534563">
                <a:tc>
                  <a:txBody>
                    <a:bodyPr/>
                    <a:lstStyle/>
                    <a:p>
                      <a:r>
                        <a:rPr lang="vi-VN" sz="2400" b="0" kern="1200" dirty="0">
                          <a:solidFill>
                            <a:schemeClr val="tx1"/>
                          </a:solidFill>
                          <a:latin typeface="+mj-lt"/>
                        </a:rPr>
                        <a:t>Mẫu số 07</a:t>
                      </a:r>
                      <a:endParaRPr lang="en-US" sz="2400" b="0" kern="1200" dirty="0">
                        <a:solidFill>
                          <a:schemeClr val="tx1"/>
                        </a:solidFill>
                        <a:latin typeface="+mj-lt"/>
                        <a:ea typeface="+mn-ea"/>
                        <a:cs typeface="+mn-cs"/>
                      </a:endParaRPr>
                    </a:p>
                  </a:txBody>
                  <a:tcPr/>
                </a:tc>
                <a:tc>
                  <a:txBody>
                    <a:bodyPr/>
                    <a:lstStyle/>
                    <a:p>
                      <a:r>
                        <a:rPr lang="vi-VN" sz="2400" b="0" kern="1200" dirty="0">
                          <a:solidFill>
                            <a:schemeClr val="tx1"/>
                          </a:solidFill>
                          <a:latin typeface="+mj-lt"/>
                        </a:rPr>
                        <a:t>Bản cam kết về địa điểm nuôi trồng, thu hái dược liệu tại địa phương</a:t>
                      </a:r>
                      <a:endParaRPr lang="en-US" sz="2400" b="0" kern="1200" dirty="0">
                        <a:solidFill>
                          <a:schemeClr val="tx1"/>
                        </a:solidFill>
                        <a:latin typeface="+mj-lt"/>
                        <a:ea typeface="+mn-ea"/>
                        <a:cs typeface="+mn-cs"/>
                      </a:endParaRPr>
                    </a:p>
                  </a:txBody>
                  <a:tcPr/>
                </a:tc>
                <a:extLst>
                  <a:ext uri="{0D108BD9-81ED-4DB2-BD59-A6C34878D82A}">
                    <a16:rowId xmlns:a16="http://schemas.microsoft.com/office/drawing/2014/main" val="3987740829"/>
                  </a:ext>
                </a:extLst>
              </a:tr>
              <a:tr h="534563">
                <a:tc>
                  <a:txBody>
                    <a:bodyPr/>
                    <a:lstStyle/>
                    <a:p>
                      <a:r>
                        <a:rPr lang="vi-VN" sz="2400" b="0" kern="1200" dirty="0">
                          <a:solidFill>
                            <a:schemeClr val="tx1"/>
                          </a:solidFill>
                          <a:latin typeface="+mj-lt"/>
                        </a:rPr>
                        <a:t>Mẫu số 08</a:t>
                      </a:r>
                      <a:endParaRPr lang="en-US" sz="2400" b="0" kern="1200" dirty="0">
                        <a:solidFill>
                          <a:schemeClr val="tx1"/>
                        </a:solidFill>
                        <a:latin typeface="+mj-lt"/>
                        <a:ea typeface="+mn-ea"/>
                        <a:cs typeface="+mn-cs"/>
                      </a:endParaRPr>
                    </a:p>
                  </a:txBody>
                  <a:tcPr>
                    <a:solidFill>
                      <a:srgbClr val="FCE7DC">
                        <a:alpha val="20000"/>
                      </a:srgbClr>
                    </a:solidFill>
                  </a:tcPr>
                </a:tc>
                <a:tc>
                  <a:txBody>
                    <a:bodyPr/>
                    <a:lstStyle/>
                    <a:p>
                      <a:r>
                        <a:rPr lang="vi-VN" sz="2400" b="0" kern="1200" dirty="0">
                          <a:solidFill>
                            <a:schemeClr val="tx1"/>
                          </a:solidFill>
                          <a:latin typeface="+mj-lt"/>
                        </a:rPr>
                        <a:t>Biên bản thu hồi thuốc cổ truyền, vị thuốc cổ truyền, dược liệu</a:t>
                      </a:r>
                      <a:endParaRPr lang="en-US" sz="2400" b="0" kern="1200" dirty="0">
                        <a:solidFill>
                          <a:schemeClr val="tx1"/>
                        </a:solidFill>
                        <a:latin typeface="+mj-lt"/>
                        <a:ea typeface="+mn-ea"/>
                        <a:cs typeface="+mn-cs"/>
                      </a:endParaRPr>
                    </a:p>
                  </a:txBody>
                  <a:tcPr>
                    <a:solidFill>
                      <a:srgbClr val="FCE7DC">
                        <a:alpha val="20000"/>
                      </a:srgbClr>
                    </a:solidFill>
                  </a:tcPr>
                </a:tc>
                <a:extLst>
                  <a:ext uri="{0D108BD9-81ED-4DB2-BD59-A6C34878D82A}">
                    <a16:rowId xmlns:a16="http://schemas.microsoft.com/office/drawing/2014/main" val="3573708638"/>
                  </a:ext>
                </a:extLst>
              </a:tr>
              <a:tr h="534563">
                <a:tc>
                  <a:txBody>
                    <a:bodyPr/>
                    <a:lstStyle/>
                    <a:p>
                      <a:r>
                        <a:rPr lang="vi-VN" sz="2400" b="0" kern="1200" dirty="0">
                          <a:solidFill>
                            <a:schemeClr val="tx1"/>
                          </a:solidFill>
                          <a:latin typeface="+mj-lt"/>
                        </a:rPr>
                        <a:t>Mẫu số 09</a:t>
                      </a:r>
                      <a:endParaRPr lang="en-US" sz="2400" b="0" kern="1200" dirty="0">
                        <a:solidFill>
                          <a:schemeClr val="tx1"/>
                        </a:solidFill>
                        <a:latin typeface="+mj-lt"/>
                        <a:ea typeface="+mn-ea"/>
                        <a:cs typeface="+mn-cs"/>
                      </a:endParaRPr>
                    </a:p>
                  </a:txBody>
                  <a:tcPr/>
                </a:tc>
                <a:tc>
                  <a:txBody>
                    <a:bodyPr/>
                    <a:lstStyle/>
                    <a:p>
                      <a:r>
                        <a:rPr lang="vi-VN" sz="2400" b="0" kern="1200" dirty="0">
                          <a:solidFill>
                            <a:schemeClr val="tx1"/>
                          </a:solidFill>
                          <a:latin typeface="+mj-lt"/>
                        </a:rPr>
                        <a:t>Báo cáo thu hồi thuốc cổ truyền, vị thuốc cổ truyền, dược liệu</a:t>
                      </a:r>
                      <a:endParaRPr lang="en-US" sz="2400" b="0" kern="1200" dirty="0">
                        <a:solidFill>
                          <a:schemeClr val="tx1"/>
                        </a:solidFill>
                        <a:latin typeface="+mj-lt"/>
                        <a:ea typeface="+mn-ea"/>
                        <a:cs typeface="+mn-cs"/>
                      </a:endParaRPr>
                    </a:p>
                  </a:txBody>
                  <a:tcPr/>
                </a:tc>
                <a:extLst>
                  <a:ext uri="{0D108BD9-81ED-4DB2-BD59-A6C34878D82A}">
                    <a16:rowId xmlns:a16="http://schemas.microsoft.com/office/drawing/2014/main" val="3701491156"/>
                  </a:ext>
                </a:extLst>
              </a:tr>
              <a:tr h="534563">
                <a:tc>
                  <a:txBody>
                    <a:bodyPr/>
                    <a:lstStyle/>
                    <a:p>
                      <a:r>
                        <a:rPr lang="vi-VN" sz="2400" b="0" kern="1200" dirty="0">
                          <a:solidFill>
                            <a:schemeClr val="tx1"/>
                          </a:solidFill>
                          <a:latin typeface="+mj-lt"/>
                        </a:rPr>
                        <a:t>Mẫu số 10</a:t>
                      </a:r>
                      <a:endParaRPr lang="en-US" sz="2400" b="0" kern="1200" dirty="0">
                        <a:solidFill>
                          <a:schemeClr val="tx1"/>
                        </a:solidFill>
                        <a:latin typeface="+mj-lt"/>
                        <a:ea typeface="+mn-ea"/>
                        <a:cs typeface="+mn-cs"/>
                      </a:endParaRPr>
                    </a:p>
                  </a:txBody>
                  <a:tcPr>
                    <a:solidFill>
                      <a:srgbClr val="FCE7DC">
                        <a:alpha val="20000"/>
                      </a:srgbClr>
                    </a:solidFill>
                  </a:tcPr>
                </a:tc>
                <a:tc>
                  <a:txBody>
                    <a:bodyPr/>
                    <a:lstStyle/>
                    <a:p>
                      <a:r>
                        <a:rPr lang="vi-VN" sz="2400" b="0" kern="1200" dirty="0">
                          <a:solidFill>
                            <a:schemeClr val="tx1"/>
                          </a:solidFill>
                          <a:latin typeface="+mj-lt"/>
                        </a:rPr>
                        <a:t>Biên bản huỷ thuốc cổ truyền, vị thuốc cổ truyền, dược liệu</a:t>
                      </a:r>
                      <a:endParaRPr lang="en-US" sz="2400" b="0" kern="1200" dirty="0">
                        <a:solidFill>
                          <a:schemeClr val="tx1"/>
                        </a:solidFill>
                        <a:latin typeface="+mj-lt"/>
                        <a:ea typeface="+mn-ea"/>
                        <a:cs typeface="+mn-cs"/>
                      </a:endParaRPr>
                    </a:p>
                  </a:txBody>
                  <a:tcPr>
                    <a:solidFill>
                      <a:srgbClr val="FCE7DC">
                        <a:alpha val="20000"/>
                      </a:srgbClr>
                    </a:solidFill>
                  </a:tcPr>
                </a:tc>
                <a:extLst>
                  <a:ext uri="{0D108BD9-81ED-4DB2-BD59-A6C34878D82A}">
                    <a16:rowId xmlns:a16="http://schemas.microsoft.com/office/drawing/2014/main" val="568859644"/>
                  </a:ext>
                </a:extLst>
              </a:tr>
              <a:tr h="534563">
                <a:tc>
                  <a:txBody>
                    <a:bodyPr/>
                    <a:lstStyle/>
                    <a:p>
                      <a:r>
                        <a:rPr lang="vi-VN" sz="2400" b="0" kern="1200" dirty="0">
                          <a:solidFill>
                            <a:schemeClr val="tx1"/>
                          </a:solidFill>
                          <a:latin typeface="+mj-lt"/>
                        </a:rPr>
                        <a:t>Mẫu số 11</a:t>
                      </a:r>
                      <a:endParaRPr lang="en-US" sz="2400" b="0" kern="1200" dirty="0">
                        <a:solidFill>
                          <a:schemeClr val="tx1"/>
                        </a:solidFill>
                        <a:latin typeface="+mj-lt"/>
                        <a:ea typeface="+mn-ea"/>
                        <a:cs typeface="+mn-cs"/>
                      </a:endParaRPr>
                    </a:p>
                  </a:txBody>
                  <a:tcPr/>
                </a:tc>
                <a:tc>
                  <a:txBody>
                    <a:bodyPr/>
                    <a:lstStyle/>
                    <a:p>
                      <a:r>
                        <a:rPr lang="vi-VN" sz="2400" b="0" kern="1200" dirty="0">
                          <a:solidFill>
                            <a:schemeClr val="tx1"/>
                          </a:solidFill>
                          <a:latin typeface="+mj-lt"/>
                        </a:rPr>
                        <a:t>Báo cáo hoạt động nuôi trồng, thu hái, kinh doanh, sản xuất thuốc cổ truyền, vị thuốc cổ truyền, dược liệu</a:t>
                      </a:r>
                      <a:endParaRPr lang="en-US" sz="2400" b="0" kern="1200" dirty="0">
                        <a:solidFill>
                          <a:schemeClr val="tx1"/>
                        </a:solidFill>
                        <a:latin typeface="+mj-lt"/>
                        <a:ea typeface="+mn-ea"/>
                        <a:cs typeface="+mn-cs"/>
                      </a:endParaRPr>
                    </a:p>
                  </a:txBody>
                  <a:tcPr/>
                </a:tc>
                <a:extLst>
                  <a:ext uri="{0D108BD9-81ED-4DB2-BD59-A6C34878D82A}">
                    <a16:rowId xmlns:a16="http://schemas.microsoft.com/office/drawing/2014/main" val="2448475640"/>
                  </a:ext>
                </a:extLst>
              </a:tr>
            </a:tbl>
          </a:graphicData>
        </a:graphic>
      </p:graphicFrame>
    </p:spTree>
    <p:extLst>
      <p:ext uri="{BB962C8B-B14F-4D97-AF65-F5344CB8AC3E}">
        <p14:creationId xmlns:p14="http://schemas.microsoft.com/office/powerpoint/2010/main" val="20359156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ED0613-B53F-65E1-0A05-FA0E94AE9293}"/>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FFAAB4BC-16E7-8C19-E644-7525A36D50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49568395-8E09-0D99-9F60-914293A00A1B}"/>
              </a:ext>
            </a:extLst>
          </p:cNvPr>
          <p:cNvSpPr txBox="1"/>
          <p:nvPr/>
        </p:nvSpPr>
        <p:spPr>
          <a:xfrm>
            <a:off x="248652" y="2319081"/>
            <a:ext cx="11694695" cy="2219838"/>
          </a:xfrm>
          <a:prstGeom prst="rect">
            <a:avLst/>
          </a:prstGeom>
          <a:noFill/>
        </p:spPr>
        <p:txBody>
          <a:bodyPr wrap="square">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PHỤ LỤC II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vi-VN" sz="32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MỨC ĐỘ VI PHẠM CHẤT LƯỢNG</a:t>
            </a:r>
            <a:endParaRPr kumimoji="0" lang="en-US" sz="32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vi-VN" sz="32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CỦA THUỐC CỔ TRUYỀN</a:t>
            </a:r>
            <a:endParaRPr kumimoji="0" lang="en-US" sz="32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9433831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23329E-C02A-B31F-AAC8-5D20620AC8DD}"/>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7AA55B4D-9949-3F50-ECC6-5524B4E55E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D0A2222B-CFC5-4047-B8E2-8BDEF196D775}"/>
              </a:ext>
            </a:extLst>
          </p:cNvPr>
          <p:cNvSpPr txBox="1"/>
          <p:nvPr/>
        </p:nvSpPr>
        <p:spPr>
          <a:xfrm>
            <a:off x="248652" y="2319081"/>
            <a:ext cx="11694695" cy="2219838"/>
          </a:xfrm>
          <a:prstGeom prst="rect">
            <a:avLst/>
          </a:prstGeom>
          <a:noFill/>
        </p:spPr>
        <p:txBody>
          <a:bodyPr wrap="square">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PHỤ LỤC III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vi-VN" sz="32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MỨC ĐỘ VI PHẠM CHẤT LƯỢNG</a:t>
            </a:r>
            <a:endParaRPr kumimoji="0" lang="en-US" sz="32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vi-VN" sz="32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CỦA </a:t>
            </a:r>
            <a:r>
              <a:rPr kumimoji="0" lang="en-US" sz="32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VỊ </a:t>
            </a:r>
            <a:r>
              <a:rPr kumimoji="0" lang="vi-VN" sz="32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THUỐC CỔ TRUYỀN</a:t>
            </a:r>
            <a:endParaRPr kumimoji="0" lang="en-US" sz="32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9981973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D0F1F0-6742-3E76-ED73-7F99F82223E1}"/>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9E022687-305E-8FAB-C587-A0E377C5E2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F8702D4B-9774-53DF-19F1-016439B1D364}"/>
              </a:ext>
            </a:extLst>
          </p:cNvPr>
          <p:cNvSpPr txBox="1"/>
          <p:nvPr/>
        </p:nvSpPr>
        <p:spPr>
          <a:xfrm>
            <a:off x="248652" y="2319081"/>
            <a:ext cx="11694695" cy="2219838"/>
          </a:xfrm>
          <a:prstGeom prst="rect">
            <a:avLst/>
          </a:prstGeom>
          <a:noFill/>
        </p:spPr>
        <p:txBody>
          <a:bodyPr wrap="square">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PHỤ LỤC IV</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vi-VN" sz="32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MỨC ĐỘ VI PHẠM CHẤT LƯỢNG</a:t>
            </a:r>
            <a:endParaRPr kumimoji="0" lang="en-US" sz="32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vi-VN" sz="32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CỦA </a:t>
            </a:r>
            <a:r>
              <a:rPr kumimoji="0" lang="en-US" sz="32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DƯỢC LIỆU</a:t>
            </a:r>
          </a:p>
        </p:txBody>
      </p:sp>
    </p:spTree>
    <p:extLst>
      <p:ext uri="{BB962C8B-B14F-4D97-AF65-F5344CB8AC3E}">
        <p14:creationId xmlns:p14="http://schemas.microsoft.com/office/powerpoint/2010/main" val="28900815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FCD48F-0DAE-8512-76A9-FDB81DBEEFA5}"/>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7BA4191D-CF17-5C65-5CB7-0A2595A862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1827" y="805505"/>
            <a:ext cx="1588346" cy="1588346"/>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685829FF-DE87-B730-C97A-29B5286317F6}"/>
              </a:ext>
            </a:extLst>
          </p:cNvPr>
          <p:cNvSpPr txBox="1"/>
          <p:nvPr/>
        </p:nvSpPr>
        <p:spPr>
          <a:xfrm>
            <a:off x="638810" y="2929259"/>
            <a:ext cx="10914380" cy="646331"/>
          </a:xfrm>
          <a:prstGeom prst="rect">
            <a:avLst/>
          </a:prstGeom>
          <a:noFill/>
        </p:spPr>
        <p:txBody>
          <a:bodyPr wrap="square">
            <a:spAutoFit/>
          </a:bodyPr>
          <a:lstStyle/>
          <a:p>
            <a:pPr algn="ctr"/>
            <a:r>
              <a:rPr lang="en-US" sz="3600" b="1" dirty="0">
                <a:solidFill>
                  <a:srgbClr val="002570"/>
                </a:solidFill>
                <a:latin typeface="Times New Roman" panose="02020603050405020304" pitchFamily="18" charset="0"/>
                <a:cs typeface="Times New Roman" panose="02020603050405020304" pitchFamily="18" charset="0"/>
              </a:rPr>
              <a:t>XIN TRÂN TRỌNG CẢM ƠN!</a:t>
            </a:r>
          </a:p>
        </p:txBody>
      </p:sp>
    </p:spTree>
    <p:extLst>
      <p:ext uri="{BB962C8B-B14F-4D97-AF65-F5344CB8AC3E}">
        <p14:creationId xmlns:p14="http://schemas.microsoft.com/office/powerpoint/2010/main" val="3052352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4BE364-3C1C-E7AB-ECED-AF1E5000EB3E}"/>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0C8C9E41-EB34-BF62-DE10-3C180BD330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EC7C7FDC-D4B7-8FF8-19F5-C467CD1F23F9}"/>
              </a:ext>
            </a:extLst>
          </p:cNvPr>
          <p:cNvSpPr txBox="1"/>
          <p:nvPr/>
        </p:nvSpPr>
        <p:spPr>
          <a:xfrm>
            <a:off x="1277619" y="159175"/>
            <a:ext cx="10914379" cy="892552"/>
          </a:xfrm>
          <a:prstGeom prst="rect">
            <a:avLst/>
          </a:prstGeom>
          <a:noFill/>
        </p:spPr>
        <p:txBody>
          <a:bodyPr wrap="square">
            <a:spAutoFit/>
          </a:bodyPr>
          <a:lstStyle/>
          <a:p>
            <a:pPr marL="0" marR="0" lvl="0" indent="0" algn="ctr" defTabSz="914400" rtl="0" eaLnBrk="1" fontAlgn="auto" latinLnBrk="0" hangingPunct="1">
              <a:spcBef>
                <a:spcPts val="0"/>
              </a:spcBef>
              <a:spcAft>
                <a:spcPts val="0"/>
              </a:spcAft>
              <a:buClrTx/>
              <a:buSzTx/>
              <a:buFontTx/>
              <a:buNone/>
              <a:tabLst/>
              <a:defRPr/>
            </a:pP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Chương I</a:t>
            </a:r>
            <a:r>
              <a:rPr lang="en-US" sz="2400" b="1" dirty="0">
                <a:solidFill>
                  <a:srgbClr val="002570"/>
                </a:solidFill>
                <a:latin typeface="Times New Roman" panose="02020603050405020304" pitchFamily="18" charset="0"/>
                <a:cs typeface="Times New Roman" panose="02020603050405020304" pitchFamily="18" charset="0"/>
              </a:rPr>
              <a:t>. </a:t>
            </a: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QUY ĐỊNH CHUNG</a:t>
            </a:r>
            <a:endPar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endParaRPr>
          </a:p>
          <a:p>
            <a:pPr algn="ctr"/>
            <a:r>
              <a:rPr lang="en-US" sz="2800" b="1" dirty="0" err="1">
                <a:solidFill>
                  <a:srgbClr val="002570"/>
                </a:solidFill>
                <a:latin typeface="Times New Roman" panose="02020603050405020304" pitchFamily="18" charset="0"/>
                <a:cs typeface="Times New Roman" panose="02020603050405020304" pitchFamily="18" charset="0"/>
              </a:rPr>
              <a:t>Điều</a:t>
            </a:r>
            <a:r>
              <a:rPr lang="en-US" sz="2800" b="1" dirty="0">
                <a:solidFill>
                  <a:srgbClr val="002570"/>
                </a:solidFill>
                <a:latin typeface="Times New Roman" panose="02020603050405020304" pitchFamily="18" charset="0"/>
                <a:cs typeface="Times New Roman" panose="02020603050405020304" pitchFamily="18" charset="0"/>
              </a:rPr>
              <a:t> 1.  </a:t>
            </a:r>
            <a:r>
              <a:rPr lang="en-US" sz="2800" b="1" dirty="0" err="1">
                <a:solidFill>
                  <a:srgbClr val="002570"/>
                </a:solidFill>
                <a:latin typeface="Times New Roman" panose="02020603050405020304" pitchFamily="18" charset="0"/>
                <a:cs typeface="Times New Roman" panose="02020603050405020304" pitchFamily="18" charset="0"/>
              </a:rPr>
              <a:t>Phạm</a:t>
            </a:r>
            <a:r>
              <a:rPr lang="en-US" sz="2800" b="1" dirty="0">
                <a:solidFill>
                  <a:srgbClr val="002570"/>
                </a:solidFill>
                <a:latin typeface="Times New Roman" panose="02020603050405020304" pitchFamily="18" charset="0"/>
                <a:cs typeface="Times New Roman" panose="02020603050405020304" pitchFamily="18" charset="0"/>
              </a:rPr>
              <a:t> vi </a:t>
            </a:r>
            <a:r>
              <a:rPr lang="en-US" sz="2800" b="1" dirty="0" err="1">
                <a:solidFill>
                  <a:srgbClr val="002570"/>
                </a:solidFill>
                <a:latin typeface="Times New Roman" panose="02020603050405020304" pitchFamily="18" charset="0"/>
                <a:cs typeface="Times New Roman" panose="02020603050405020304" pitchFamily="18" charset="0"/>
              </a:rPr>
              <a:t>điều</a:t>
            </a:r>
            <a:r>
              <a:rPr lang="en-US" sz="2800" b="1" dirty="0">
                <a:solidFill>
                  <a:srgbClr val="002570"/>
                </a:solidFill>
                <a:latin typeface="Times New Roman" panose="02020603050405020304" pitchFamily="18" charset="0"/>
                <a:cs typeface="Times New Roman" panose="02020603050405020304" pitchFamily="18" charset="0"/>
              </a:rPr>
              <a:t> </a:t>
            </a:r>
            <a:r>
              <a:rPr lang="en-US" sz="2800" b="1" dirty="0" err="1">
                <a:solidFill>
                  <a:srgbClr val="002570"/>
                </a:solidFill>
                <a:latin typeface="Times New Roman" panose="02020603050405020304" pitchFamily="18" charset="0"/>
                <a:cs typeface="Times New Roman" panose="02020603050405020304" pitchFamily="18" charset="0"/>
              </a:rPr>
              <a:t>chỉnh</a:t>
            </a:r>
            <a:endParaRPr lang="en-US" sz="2800" b="1" dirty="0">
              <a:solidFill>
                <a:srgbClr val="002570"/>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9BF4C564-2025-29A3-BDD2-DD3C1ADF3F41}"/>
              </a:ext>
            </a:extLst>
          </p:cNvPr>
          <p:cNvSpPr txBox="1"/>
          <p:nvPr/>
        </p:nvSpPr>
        <p:spPr>
          <a:xfrm>
            <a:off x="748531" y="1716741"/>
            <a:ext cx="10694937" cy="3903954"/>
          </a:xfrm>
          <a:prstGeom prst="rect">
            <a:avLst/>
          </a:prstGeom>
          <a:noFill/>
        </p:spPr>
        <p:txBody>
          <a:bodyPr wrap="square">
            <a:spAutoFit/>
          </a:bodyPr>
          <a:lstStyle/>
          <a:p>
            <a:pPr algn="just">
              <a:lnSpc>
                <a:spcPct val="150000"/>
              </a:lnSpc>
            </a:pPr>
            <a:r>
              <a:rPr lang="vi-VN" sz="2400" dirty="0">
                <a:solidFill>
                  <a:srgbClr val="002570"/>
                </a:solidFill>
                <a:latin typeface="Times New Roman" panose="02020603050405020304" pitchFamily="18" charset="0"/>
                <a:cs typeface="Times New Roman" panose="02020603050405020304" pitchFamily="18" charset="0"/>
              </a:rPr>
              <a:t>Thông tư này quy định chi tiết và hướng dẫn thi hành một số điều của Luật</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Dược ngày 06 tháng 4 năm 2016 và Luật sửa đổi, bổ sung một số điều của Luật</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Dược ngày 21 tháng 11 năm 2024 (sau đây gọi là Luật Dược), bao gồm: Áp dụng</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tiêu chuẩn chất lượng thuốc cổ truyền, vị thuốc cổ truyền, dược liệu; công bố tiêu</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chuẩn chất lượng vị thuốc cổ truyền, dược liệu; kiểm nghiệm chất lượng, truy xuất</a:t>
            </a:r>
            <a:r>
              <a:rPr lang="en-US" sz="2400" dirty="0">
                <a:solidFill>
                  <a:srgbClr val="002570"/>
                </a:solidFill>
                <a:latin typeface="Times New Roman" panose="02020603050405020304" pitchFamily="18" charset="0"/>
                <a:cs typeface="Times New Roman" panose="02020603050405020304" pitchFamily="18" charset="0"/>
              </a:rPr>
              <a:t> n</a:t>
            </a:r>
            <a:r>
              <a:rPr lang="vi-VN" sz="2400" dirty="0">
                <a:solidFill>
                  <a:srgbClr val="002570"/>
                </a:solidFill>
                <a:latin typeface="Times New Roman" panose="02020603050405020304" pitchFamily="18" charset="0"/>
                <a:cs typeface="Times New Roman" panose="02020603050405020304" pitchFamily="18" charset="0"/>
              </a:rPr>
              <a:t>guồn gốc, xuất xứ và thu hồi và xử lý thuốc cổ truyền, vị thuốc cổ truyền, dược</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liệu vi phạm tại khoản 6 Điều 65, Điều 68 và khoản 3 Điều 103 Luật Dược.</a:t>
            </a:r>
            <a:endParaRPr lang="en-US" sz="2400" dirty="0">
              <a:solidFill>
                <a:srgbClr val="002570"/>
              </a:solidFill>
              <a:latin typeface="Times New Roman" panose="02020603050405020304" pitchFamily="18" charset="0"/>
              <a:cs typeface="Times New Roman" panose="02020603050405020304" pitchFamily="18" charset="0"/>
            </a:endParaRPr>
          </a:p>
        </p:txBody>
      </p:sp>
      <p:sp>
        <p:nvSpPr>
          <p:cNvPr id="3" name="Rectangle: Rounded Corners 2">
            <a:extLst>
              <a:ext uri="{FF2B5EF4-FFF2-40B4-BE49-F238E27FC236}">
                <a16:creationId xmlns:a16="http://schemas.microsoft.com/office/drawing/2014/main" id="{0CAAFE30-9D7F-E4B2-9698-F26DDB501344}"/>
              </a:ext>
            </a:extLst>
          </p:cNvPr>
          <p:cNvSpPr/>
          <p:nvPr/>
        </p:nvSpPr>
        <p:spPr>
          <a:xfrm>
            <a:off x="681789" y="1578322"/>
            <a:ext cx="10914380" cy="4180793"/>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04608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64F678-2FE3-9DC7-3E51-152642CD5589}"/>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39D0E182-0554-998A-A236-AF082E5D8B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B19400DD-633F-B1FF-912A-4450FD79BBFA}"/>
              </a:ext>
            </a:extLst>
          </p:cNvPr>
          <p:cNvSpPr txBox="1"/>
          <p:nvPr/>
        </p:nvSpPr>
        <p:spPr>
          <a:xfrm>
            <a:off x="1277620" y="159175"/>
            <a:ext cx="10914380" cy="892552"/>
          </a:xfrm>
          <a:prstGeom prst="rect">
            <a:avLst/>
          </a:prstGeom>
          <a:noFill/>
        </p:spPr>
        <p:txBody>
          <a:bodyPr wrap="square">
            <a:spAutoFit/>
          </a:bodyPr>
          <a:lstStyle/>
          <a:p>
            <a:pPr algn="ctr"/>
            <a:r>
              <a:rPr lang="vi-VN" sz="2400" b="1" dirty="0">
                <a:solidFill>
                  <a:srgbClr val="002570"/>
                </a:solidFill>
                <a:latin typeface="Times New Roman" panose="02020603050405020304" pitchFamily="18" charset="0"/>
                <a:cs typeface="Times New Roman" panose="02020603050405020304" pitchFamily="18" charset="0"/>
              </a:rPr>
              <a:t>Chương I</a:t>
            </a:r>
            <a:r>
              <a:rPr lang="en-US" sz="2400" b="1" dirty="0">
                <a:solidFill>
                  <a:srgbClr val="002570"/>
                </a:solidFill>
                <a:latin typeface="Times New Roman" panose="02020603050405020304" pitchFamily="18" charset="0"/>
                <a:cs typeface="Times New Roman" panose="02020603050405020304" pitchFamily="18" charset="0"/>
              </a:rPr>
              <a:t>. </a:t>
            </a:r>
            <a:r>
              <a:rPr lang="vi-VN" sz="2400" b="1" dirty="0">
                <a:solidFill>
                  <a:srgbClr val="002570"/>
                </a:solidFill>
                <a:latin typeface="Times New Roman" panose="02020603050405020304" pitchFamily="18" charset="0"/>
                <a:cs typeface="Times New Roman" panose="02020603050405020304" pitchFamily="18" charset="0"/>
              </a:rPr>
              <a:t>QUY ĐỊNH CHUN</a:t>
            </a:r>
            <a:r>
              <a:rPr lang="en-US" sz="2400" b="1" dirty="0">
                <a:solidFill>
                  <a:srgbClr val="002570"/>
                </a:solidFill>
                <a:latin typeface="Times New Roman" panose="02020603050405020304" pitchFamily="18" charset="0"/>
                <a:cs typeface="Times New Roman" panose="02020603050405020304" pitchFamily="18" charset="0"/>
              </a:rPr>
              <a:t>G</a:t>
            </a:r>
          </a:p>
          <a:p>
            <a:pPr algn="ctr"/>
            <a:r>
              <a:rPr lang="en-US" sz="2800" b="1" dirty="0" err="1">
                <a:solidFill>
                  <a:srgbClr val="002570"/>
                </a:solidFill>
                <a:latin typeface="Times New Roman" panose="02020603050405020304" pitchFamily="18" charset="0"/>
                <a:cs typeface="Times New Roman" panose="02020603050405020304" pitchFamily="18" charset="0"/>
              </a:rPr>
              <a:t>Điều</a:t>
            </a:r>
            <a:r>
              <a:rPr lang="en-US" sz="2800" b="1" dirty="0">
                <a:solidFill>
                  <a:srgbClr val="002570"/>
                </a:solidFill>
                <a:latin typeface="Times New Roman" panose="02020603050405020304" pitchFamily="18" charset="0"/>
                <a:cs typeface="Times New Roman" panose="02020603050405020304" pitchFamily="18" charset="0"/>
              </a:rPr>
              <a:t> 2.  </a:t>
            </a:r>
            <a:r>
              <a:rPr lang="en-US" sz="2800" b="1" dirty="0" err="1">
                <a:solidFill>
                  <a:srgbClr val="002570"/>
                </a:solidFill>
                <a:latin typeface="Times New Roman" panose="02020603050405020304" pitchFamily="18" charset="0"/>
                <a:cs typeface="Times New Roman" panose="02020603050405020304" pitchFamily="18" charset="0"/>
              </a:rPr>
              <a:t>Giải</a:t>
            </a:r>
            <a:r>
              <a:rPr lang="en-US" sz="2800" b="1" dirty="0">
                <a:solidFill>
                  <a:srgbClr val="002570"/>
                </a:solidFill>
                <a:latin typeface="Times New Roman" panose="02020603050405020304" pitchFamily="18" charset="0"/>
                <a:cs typeface="Times New Roman" panose="02020603050405020304" pitchFamily="18" charset="0"/>
              </a:rPr>
              <a:t> </a:t>
            </a:r>
            <a:r>
              <a:rPr lang="en-US" sz="2800" b="1" dirty="0" err="1">
                <a:solidFill>
                  <a:srgbClr val="002570"/>
                </a:solidFill>
                <a:latin typeface="Times New Roman" panose="02020603050405020304" pitchFamily="18" charset="0"/>
                <a:cs typeface="Times New Roman" panose="02020603050405020304" pitchFamily="18" charset="0"/>
              </a:rPr>
              <a:t>thích</a:t>
            </a:r>
            <a:r>
              <a:rPr lang="en-US" sz="2800" b="1" dirty="0">
                <a:solidFill>
                  <a:srgbClr val="002570"/>
                </a:solidFill>
                <a:latin typeface="Times New Roman" panose="02020603050405020304" pitchFamily="18" charset="0"/>
                <a:cs typeface="Times New Roman" panose="02020603050405020304" pitchFamily="18" charset="0"/>
              </a:rPr>
              <a:t> </a:t>
            </a:r>
            <a:r>
              <a:rPr lang="en-US" sz="2800" b="1" dirty="0" err="1">
                <a:solidFill>
                  <a:srgbClr val="002570"/>
                </a:solidFill>
                <a:latin typeface="Times New Roman" panose="02020603050405020304" pitchFamily="18" charset="0"/>
                <a:cs typeface="Times New Roman" panose="02020603050405020304" pitchFamily="18" charset="0"/>
              </a:rPr>
              <a:t>từ</a:t>
            </a:r>
            <a:r>
              <a:rPr lang="en-US" sz="2800" b="1" dirty="0">
                <a:solidFill>
                  <a:srgbClr val="002570"/>
                </a:solidFill>
                <a:latin typeface="Times New Roman" panose="02020603050405020304" pitchFamily="18" charset="0"/>
                <a:cs typeface="Times New Roman" panose="02020603050405020304" pitchFamily="18" charset="0"/>
              </a:rPr>
              <a:t> </a:t>
            </a:r>
            <a:r>
              <a:rPr lang="en-US" sz="2800" b="1" dirty="0" err="1">
                <a:solidFill>
                  <a:srgbClr val="002570"/>
                </a:solidFill>
                <a:latin typeface="Times New Roman" panose="02020603050405020304" pitchFamily="18" charset="0"/>
                <a:cs typeface="Times New Roman" panose="02020603050405020304" pitchFamily="18" charset="0"/>
              </a:rPr>
              <a:t>ngữ</a:t>
            </a:r>
            <a:endParaRPr lang="en-US" sz="2800" b="1" dirty="0">
              <a:solidFill>
                <a:srgbClr val="002570"/>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D63CAD51-678F-9F9D-6B6F-249211FAF23E}"/>
              </a:ext>
            </a:extLst>
          </p:cNvPr>
          <p:cNvSpPr txBox="1"/>
          <p:nvPr/>
        </p:nvSpPr>
        <p:spPr>
          <a:xfrm>
            <a:off x="748531" y="1491003"/>
            <a:ext cx="10694937" cy="4690387"/>
          </a:xfrm>
          <a:prstGeom prst="rect">
            <a:avLst/>
          </a:prstGeom>
          <a:noFill/>
        </p:spPr>
        <p:txBody>
          <a:bodyPr wrap="square">
            <a:spAutoFit/>
          </a:bodyPr>
          <a:lstStyle/>
          <a:p>
            <a:pPr marL="457200" indent="-457200" algn="just">
              <a:lnSpc>
                <a:spcPct val="114000"/>
              </a:lnSpc>
              <a:buAutoNum type="arabicPeriod"/>
            </a:pPr>
            <a:r>
              <a:rPr lang="vi-VN" sz="2400" i="1" dirty="0">
                <a:solidFill>
                  <a:srgbClr val="002570"/>
                </a:solidFill>
                <a:latin typeface="Times New Roman" panose="02020603050405020304" pitchFamily="18" charset="0"/>
                <a:cs typeface="Times New Roman" panose="02020603050405020304" pitchFamily="18" charset="0"/>
              </a:rPr>
              <a:t>Lô dược liệu </a:t>
            </a:r>
            <a:r>
              <a:rPr lang="vi-VN" sz="2400" dirty="0">
                <a:solidFill>
                  <a:srgbClr val="002570"/>
                </a:solidFill>
                <a:latin typeface="Times New Roman" panose="02020603050405020304" pitchFamily="18" charset="0"/>
                <a:cs typeface="Times New Roman" panose="02020603050405020304" pitchFamily="18" charset="0"/>
              </a:rPr>
              <a:t>là một lượng xác định dược liệu có cùng nơi nuôi, trồng</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hoặc thu hái, được sơ chế, chế biến theo cùng một quy trình trong một khoảng</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thời gian xác định tại cùng một cơ sở và đạt tiêu chuẩn làm thuốc.</a:t>
            </a:r>
            <a:r>
              <a:rPr lang="en-US" sz="2400" dirty="0">
                <a:solidFill>
                  <a:srgbClr val="002570"/>
                </a:solidFill>
                <a:latin typeface="Times New Roman" panose="02020603050405020304" pitchFamily="18" charset="0"/>
                <a:cs typeface="Times New Roman" panose="02020603050405020304" pitchFamily="18" charset="0"/>
              </a:rPr>
              <a:t> </a:t>
            </a:r>
          </a:p>
          <a:p>
            <a:pPr marL="457200" indent="-457200" algn="just">
              <a:lnSpc>
                <a:spcPct val="114000"/>
              </a:lnSpc>
              <a:buAutoNum type="arabicPeriod"/>
            </a:pPr>
            <a:r>
              <a:rPr lang="vi-VN" sz="2400" i="1" dirty="0">
                <a:solidFill>
                  <a:srgbClr val="002570"/>
                </a:solidFill>
                <a:latin typeface="Times New Roman" panose="02020603050405020304" pitchFamily="18" charset="0"/>
                <a:cs typeface="Times New Roman" panose="02020603050405020304" pitchFamily="18" charset="0"/>
              </a:rPr>
              <a:t>Lô vị thuốc cổ truyền</a:t>
            </a:r>
            <a:r>
              <a:rPr lang="vi-VN" sz="2400" dirty="0">
                <a:solidFill>
                  <a:srgbClr val="002570"/>
                </a:solidFill>
                <a:latin typeface="Times New Roman" panose="02020603050405020304" pitchFamily="18" charset="0"/>
                <a:cs typeface="Times New Roman" panose="02020603050405020304" pitchFamily="18" charset="0"/>
              </a:rPr>
              <a:t> là một lượng xác định vị thuốc cổ truyền được sơ</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chế, chế biến, sản xuất từ dược liệu theo cùng một quy trình trong một khoảng</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thời gian xác định tại cùng một cơ sở và đạt tiêu chuẩn làm thuốc.</a:t>
            </a:r>
            <a:endParaRPr lang="en-US" sz="2400" dirty="0">
              <a:solidFill>
                <a:srgbClr val="002570"/>
              </a:solidFill>
              <a:latin typeface="Times New Roman" panose="02020603050405020304" pitchFamily="18" charset="0"/>
              <a:cs typeface="Times New Roman" panose="02020603050405020304" pitchFamily="18" charset="0"/>
            </a:endParaRPr>
          </a:p>
          <a:p>
            <a:pPr marL="457200" indent="-457200" algn="just">
              <a:lnSpc>
                <a:spcPct val="114000"/>
              </a:lnSpc>
              <a:buAutoNum type="arabicPeriod"/>
            </a:pPr>
            <a:r>
              <a:rPr lang="vi-VN" sz="2400" i="1" dirty="0">
                <a:solidFill>
                  <a:srgbClr val="002570"/>
                </a:solidFill>
                <a:latin typeface="Times New Roman" panose="02020603050405020304" pitchFamily="18" charset="0"/>
                <a:cs typeface="Times New Roman" panose="02020603050405020304" pitchFamily="18" charset="0"/>
              </a:rPr>
              <a:t>Tiêu chuẩn chất lượng thuốc cổ truyền, vị thuốc cổ truyền, dược liệu </a:t>
            </a:r>
            <a:r>
              <a:rPr lang="vi-VN" sz="2400" dirty="0">
                <a:solidFill>
                  <a:srgbClr val="002570"/>
                </a:solidFill>
                <a:latin typeface="Times New Roman" panose="02020603050405020304" pitchFamily="18" charset="0"/>
                <a:cs typeface="Times New Roman" panose="02020603050405020304" pitchFamily="18" charset="0"/>
              </a:rPr>
              <a:t>là</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văn bản quy định đặc tính kỹ thuật của thuốc cổ truyền, vị thuốc cổ truyền, dược</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liệu bao gồm chỉ tiêu chất lượng, mức chất lượng, phương pháp kiểm nghiệm và</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các yêu cầu kỹ thuật, quản lý khác có liên quan đến chất lượng thuốc cổ truyền,</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vị thuốc cổ truyền, dược liệu.</a:t>
            </a:r>
          </a:p>
        </p:txBody>
      </p:sp>
      <p:sp>
        <p:nvSpPr>
          <p:cNvPr id="3" name="Rectangle: Rounded Corners 2">
            <a:extLst>
              <a:ext uri="{FF2B5EF4-FFF2-40B4-BE49-F238E27FC236}">
                <a16:creationId xmlns:a16="http://schemas.microsoft.com/office/drawing/2014/main" id="{B7942A51-461C-CC2B-FA0C-32F43B3A8E15}"/>
              </a:ext>
            </a:extLst>
          </p:cNvPr>
          <p:cNvSpPr/>
          <p:nvPr/>
        </p:nvSpPr>
        <p:spPr>
          <a:xfrm>
            <a:off x="681789" y="1403684"/>
            <a:ext cx="10914380" cy="4865026"/>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4785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6D1B2E-C75A-2D3C-3863-F05F456C05D7}"/>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D2C86190-153C-F50F-A82D-38FCC17903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ED6687B3-9A8E-8606-38ED-C145AFA144C8}"/>
              </a:ext>
            </a:extLst>
          </p:cNvPr>
          <p:cNvSpPr txBox="1"/>
          <p:nvPr/>
        </p:nvSpPr>
        <p:spPr>
          <a:xfrm>
            <a:off x="1277620" y="159175"/>
            <a:ext cx="10914380" cy="892552"/>
          </a:xfrm>
          <a:prstGeom prst="rect">
            <a:avLst/>
          </a:prstGeom>
          <a:noFill/>
        </p:spPr>
        <p:txBody>
          <a:bodyPr wrap="square">
            <a:spAutoFit/>
          </a:bodyPr>
          <a:lstStyle/>
          <a:p>
            <a:pPr algn="ctr"/>
            <a:r>
              <a:rPr lang="en-US" sz="2400" b="1" dirty="0" err="1">
                <a:solidFill>
                  <a:srgbClr val="002570"/>
                </a:solidFill>
                <a:latin typeface="Times New Roman" panose="02020603050405020304" pitchFamily="18" charset="0"/>
                <a:cs typeface="Times New Roman" panose="02020603050405020304" pitchFamily="18" charset="0"/>
              </a:rPr>
              <a:t>Chương</a:t>
            </a:r>
            <a:r>
              <a:rPr lang="en-US" sz="2400" b="1" dirty="0">
                <a:solidFill>
                  <a:srgbClr val="002570"/>
                </a:solidFill>
                <a:latin typeface="Times New Roman" panose="02020603050405020304" pitchFamily="18" charset="0"/>
                <a:cs typeface="Times New Roman" panose="02020603050405020304" pitchFamily="18" charset="0"/>
              </a:rPr>
              <a:t> II. </a:t>
            </a:r>
            <a:r>
              <a:rPr lang="vi-VN" sz="2400" b="1" dirty="0">
                <a:solidFill>
                  <a:srgbClr val="002570"/>
                </a:solidFill>
                <a:latin typeface="Times New Roman" panose="02020603050405020304" pitchFamily="18" charset="0"/>
                <a:cs typeface="Times New Roman" panose="02020603050405020304" pitchFamily="18" charset="0"/>
              </a:rPr>
              <a:t>ÁP DỤNG </a:t>
            </a:r>
            <a:r>
              <a:rPr lang="en-US" sz="2400" b="1" dirty="0">
                <a:solidFill>
                  <a:srgbClr val="002570"/>
                </a:solidFill>
                <a:latin typeface="Times New Roman" panose="02020603050405020304" pitchFamily="18" charset="0"/>
                <a:cs typeface="Times New Roman" panose="02020603050405020304" pitchFamily="18" charset="0"/>
              </a:rPr>
              <a:t>TIÊU CHUẨN C</a:t>
            </a:r>
            <a:r>
              <a:rPr lang="vi-VN" sz="2400" b="1" dirty="0">
                <a:solidFill>
                  <a:srgbClr val="002570"/>
                </a:solidFill>
                <a:latin typeface="Times New Roman" panose="02020603050405020304" pitchFamily="18" charset="0"/>
                <a:cs typeface="Times New Roman" panose="02020603050405020304" pitchFamily="18" charset="0"/>
              </a:rPr>
              <a:t>HẤT LƯỢNG</a:t>
            </a:r>
            <a:r>
              <a:rPr lang="en-US" sz="2400" b="1" dirty="0">
                <a:solidFill>
                  <a:srgbClr val="002570"/>
                </a:solidFill>
                <a:latin typeface="Times New Roman" panose="02020603050405020304" pitchFamily="18" charset="0"/>
                <a:cs typeface="Times New Roman" panose="02020603050405020304" pitchFamily="18" charset="0"/>
              </a:rPr>
              <a:t> TCT, VỊ THUỐC CT, DL</a:t>
            </a:r>
          </a:p>
          <a:p>
            <a:pPr algn="ctr"/>
            <a:r>
              <a:rPr lang="en-US" sz="2800" b="1" dirty="0" err="1">
                <a:solidFill>
                  <a:srgbClr val="002570"/>
                </a:solidFill>
                <a:latin typeface="Times New Roman" panose="02020603050405020304" pitchFamily="18" charset="0"/>
                <a:cs typeface="Times New Roman" panose="02020603050405020304" pitchFamily="18" charset="0"/>
              </a:rPr>
              <a:t>Điều</a:t>
            </a:r>
            <a:r>
              <a:rPr lang="en-US" sz="2800" b="1" dirty="0">
                <a:solidFill>
                  <a:srgbClr val="002570"/>
                </a:solidFill>
                <a:latin typeface="Times New Roman" panose="02020603050405020304" pitchFamily="18" charset="0"/>
                <a:cs typeface="Times New Roman" panose="02020603050405020304" pitchFamily="18" charset="0"/>
              </a:rPr>
              <a:t> 3. Quy </a:t>
            </a:r>
            <a:r>
              <a:rPr lang="en-US" sz="2800" b="1" dirty="0" err="1">
                <a:solidFill>
                  <a:srgbClr val="002570"/>
                </a:solidFill>
                <a:latin typeface="Times New Roman" panose="02020603050405020304" pitchFamily="18" charset="0"/>
                <a:cs typeface="Times New Roman" panose="02020603050405020304" pitchFamily="18" charset="0"/>
              </a:rPr>
              <a:t>định</a:t>
            </a:r>
            <a:r>
              <a:rPr lang="en-US" sz="2800" b="1" dirty="0">
                <a:solidFill>
                  <a:srgbClr val="002570"/>
                </a:solidFill>
                <a:latin typeface="Times New Roman" panose="02020603050405020304" pitchFamily="18" charset="0"/>
                <a:cs typeface="Times New Roman" panose="02020603050405020304" pitchFamily="18" charset="0"/>
              </a:rPr>
              <a:t> </a:t>
            </a:r>
            <a:r>
              <a:rPr lang="en-US" sz="2800" b="1" dirty="0" err="1">
                <a:solidFill>
                  <a:srgbClr val="002570"/>
                </a:solidFill>
                <a:latin typeface="Times New Roman" panose="02020603050405020304" pitchFamily="18" charset="0"/>
                <a:cs typeface="Times New Roman" panose="02020603050405020304" pitchFamily="18" charset="0"/>
              </a:rPr>
              <a:t>chung</a:t>
            </a:r>
            <a:endParaRPr lang="en-US" sz="2800" b="1" dirty="0">
              <a:solidFill>
                <a:srgbClr val="002570"/>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FDF76DD9-6805-110B-93D5-85452036B442}"/>
              </a:ext>
            </a:extLst>
          </p:cNvPr>
          <p:cNvSpPr txBox="1"/>
          <p:nvPr/>
        </p:nvSpPr>
        <p:spPr>
          <a:xfrm>
            <a:off x="748531" y="1491003"/>
            <a:ext cx="10694937" cy="4690387"/>
          </a:xfrm>
          <a:prstGeom prst="rect">
            <a:avLst/>
          </a:prstGeom>
          <a:noFill/>
        </p:spPr>
        <p:txBody>
          <a:bodyPr wrap="square">
            <a:spAutoFit/>
          </a:bodyPr>
          <a:lstStyle/>
          <a:p>
            <a:pPr marL="457200" indent="-457200" algn="just">
              <a:lnSpc>
                <a:spcPct val="114000"/>
              </a:lnSpc>
              <a:buAutoNum type="arabicPeriod"/>
            </a:pPr>
            <a:r>
              <a:rPr lang="vi-VN" sz="2400" i="1" dirty="0">
                <a:solidFill>
                  <a:srgbClr val="002570"/>
                </a:solidFill>
                <a:latin typeface="Times New Roman" panose="02020603050405020304" pitchFamily="18" charset="0"/>
                <a:cs typeface="Times New Roman" panose="02020603050405020304" pitchFamily="18" charset="0"/>
              </a:rPr>
              <a:t>Lô dược liệu </a:t>
            </a:r>
            <a:r>
              <a:rPr lang="vi-VN" sz="2400" dirty="0">
                <a:solidFill>
                  <a:srgbClr val="002570"/>
                </a:solidFill>
                <a:latin typeface="Times New Roman" panose="02020603050405020304" pitchFamily="18" charset="0"/>
                <a:cs typeface="Times New Roman" panose="02020603050405020304" pitchFamily="18" charset="0"/>
              </a:rPr>
              <a:t>là một lượng xác định dược liệu có cùng nơi nuôi, trồng</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hoặc thu hái, được sơ chế, chế biến theo cùng một quy trình trong một khoảng</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thời gian xác định tại cùng một cơ sở và đạt tiêu chuẩn làm thuốc.</a:t>
            </a:r>
            <a:r>
              <a:rPr lang="en-US" sz="2400" dirty="0">
                <a:solidFill>
                  <a:srgbClr val="002570"/>
                </a:solidFill>
                <a:latin typeface="Times New Roman" panose="02020603050405020304" pitchFamily="18" charset="0"/>
                <a:cs typeface="Times New Roman" panose="02020603050405020304" pitchFamily="18" charset="0"/>
              </a:rPr>
              <a:t> </a:t>
            </a:r>
          </a:p>
          <a:p>
            <a:pPr marL="457200" indent="-457200" algn="just">
              <a:lnSpc>
                <a:spcPct val="114000"/>
              </a:lnSpc>
              <a:buAutoNum type="arabicPeriod"/>
            </a:pPr>
            <a:r>
              <a:rPr lang="vi-VN" sz="2400" i="1" dirty="0">
                <a:solidFill>
                  <a:srgbClr val="002570"/>
                </a:solidFill>
                <a:latin typeface="Times New Roman" panose="02020603050405020304" pitchFamily="18" charset="0"/>
                <a:cs typeface="Times New Roman" panose="02020603050405020304" pitchFamily="18" charset="0"/>
              </a:rPr>
              <a:t>Lô vị thuốc cổ truyền</a:t>
            </a:r>
            <a:r>
              <a:rPr lang="vi-VN" sz="2400" dirty="0">
                <a:solidFill>
                  <a:srgbClr val="002570"/>
                </a:solidFill>
                <a:latin typeface="Times New Roman" panose="02020603050405020304" pitchFamily="18" charset="0"/>
                <a:cs typeface="Times New Roman" panose="02020603050405020304" pitchFamily="18" charset="0"/>
              </a:rPr>
              <a:t> là một lượng xác định vị thuốc cổ truyền được sơ</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chế, chế biến, sản xuất từ dược liệu theo cùng một quy trình trong một khoảng</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thời gian xác định tại cùng một cơ sở và đạt tiêu chuẩn làm thuốc.</a:t>
            </a:r>
            <a:endParaRPr lang="en-US" sz="2400" dirty="0">
              <a:solidFill>
                <a:srgbClr val="002570"/>
              </a:solidFill>
              <a:latin typeface="Times New Roman" panose="02020603050405020304" pitchFamily="18" charset="0"/>
              <a:cs typeface="Times New Roman" panose="02020603050405020304" pitchFamily="18" charset="0"/>
            </a:endParaRPr>
          </a:p>
          <a:p>
            <a:pPr marL="457200" indent="-457200" algn="just">
              <a:lnSpc>
                <a:spcPct val="114000"/>
              </a:lnSpc>
              <a:buAutoNum type="arabicPeriod"/>
            </a:pPr>
            <a:r>
              <a:rPr lang="vi-VN" sz="2400" i="1" dirty="0">
                <a:solidFill>
                  <a:srgbClr val="002570"/>
                </a:solidFill>
                <a:latin typeface="Times New Roman" panose="02020603050405020304" pitchFamily="18" charset="0"/>
                <a:cs typeface="Times New Roman" panose="02020603050405020304" pitchFamily="18" charset="0"/>
              </a:rPr>
              <a:t>Tiêu chuẩn chất lượng thuốc cổ truyền, vị thuốc cổ truyền, dược liệu </a:t>
            </a:r>
            <a:r>
              <a:rPr lang="vi-VN" sz="2400" dirty="0">
                <a:solidFill>
                  <a:srgbClr val="002570"/>
                </a:solidFill>
                <a:latin typeface="Times New Roman" panose="02020603050405020304" pitchFamily="18" charset="0"/>
                <a:cs typeface="Times New Roman" panose="02020603050405020304" pitchFamily="18" charset="0"/>
              </a:rPr>
              <a:t>là</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văn bản quy định đặc tính kỹ thuật của thuốc cổ truyền, vị thuốc cổ truyền, dược</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liệu bao gồm chỉ tiêu chất lượng, mức chất lượng, phương pháp kiểm nghiệm và</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các yêu cầu kỹ thuật, quản lý khác có liên quan đến chất lượng thuốc cổ truyền,</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vị thuốc cổ truyền, dược liệu.</a:t>
            </a:r>
          </a:p>
        </p:txBody>
      </p:sp>
      <p:sp>
        <p:nvSpPr>
          <p:cNvPr id="3" name="Rectangle: Rounded Corners 2">
            <a:extLst>
              <a:ext uri="{FF2B5EF4-FFF2-40B4-BE49-F238E27FC236}">
                <a16:creationId xmlns:a16="http://schemas.microsoft.com/office/drawing/2014/main" id="{A10B63A2-338B-3B61-3AD3-E92E56F824AC}"/>
              </a:ext>
            </a:extLst>
          </p:cNvPr>
          <p:cNvSpPr/>
          <p:nvPr/>
        </p:nvSpPr>
        <p:spPr>
          <a:xfrm>
            <a:off x="681789" y="1403684"/>
            <a:ext cx="10914380" cy="4865026"/>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26499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989E38-E1F4-1089-F9B6-B827E9A1554A}"/>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CE374F13-9E29-4033-9E20-FFBB903EA0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29F4F211-4A14-50A2-06B0-AF831CD178F6}"/>
              </a:ext>
            </a:extLst>
          </p:cNvPr>
          <p:cNvSpPr txBox="1"/>
          <p:nvPr/>
        </p:nvSpPr>
        <p:spPr>
          <a:xfrm>
            <a:off x="589040" y="1617729"/>
            <a:ext cx="11228714" cy="4902689"/>
          </a:xfrm>
          <a:prstGeom prst="rect">
            <a:avLst/>
          </a:prstGeom>
          <a:noFill/>
        </p:spPr>
        <p:txBody>
          <a:bodyPr wrap="square">
            <a:spAutoFit/>
          </a:bodyPr>
          <a:lstStyle/>
          <a:p>
            <a:pPr marL="457200" indent="-457200" algn="just">
              <a:lnSpc>
                <a:spcPct val="114000"/>
              </a:lnSpc>
              <a:buAutoNum type="arabicPeriod"/>
            </a:pPr>
            <a:r>
              <a:rPr lang="vi-VN" sz="2300" dirty="0">
                <a:solidFill>
                  <a:srgbClr val="002570"/>
                </a:solidFill>
                <a:latin typeface="Times New Roman" panose="02020603050405020304" pitchFamily="18" charset="0"/>
                <a:cs typeface="Times New Roman" panose="02020603050405020304" pitchFamily="18" charset="0"/>
              </a:rPr>
              <a:t>Cơ sở kinh doanh dược, cơ sở</a:t>
            </a:r>
            <a:r>
              <a:rPr lang="en-US" sz="2300" dirty="0">
                <a:solidFill>
                  <a:srgbClr val="002570"/>
                </a:solidFill>
                <a:latin typeface="Times New Roman" panose="02020603050405020304" pitchFamily="18" charset="0"/>
                <a:cs typeface="Times New Roman" panose="02020603050405020304" pitchFamily="18" charset="0"/>
              </a:rPr>
              <a:t> KCB </a:t>
            </a:r>
            <a:r>
              <a:rPr lang="vi-VN" sz="2300" dirty="0">
                <a:solidFill>
                  <a:srgbClr val="002570"/>
                </a:solidFill>
                <a:latin typeface="Times New Roman" panose="02020603050405020304" pitchFamily="18" charset="0"/>
                <a:cs typeface="Times New Roman" panose="02020603050405020304" pitchFamily="18" charset="0"/>
              </a:rPr>
              <a:t>được áp dụng </a:t>
            </a:r>
            <a:r>
              <a:rPr lang="en-US" sz="2300" dirty="0">
                <a:solidFill>
                  <a:srgbClr val="002570"/>
                </a:solidFill>
                <a:latin typeface="Times New Roman" panose="02020603050405020304" pitchFamily="18" charset="0"/>
                <a:cs typeface="Times New Roman" panose="02020603050405020304" pitchFamily="18" charset="0"/>
              </a:rPr>
              <a:t>DĐVN</a:t>
            </a:r>
            <a:r>
              <a:rPr lang="vi-VN" sz="2300" dirty="0">
                <a:solidFill>
                  <a:srgbClr val="002570"/>
                </a:solidFill>
                <a:latin typeface="Times New Roman" panose="02020603050405020304" pitchFamily="18" charset="0"/>
                <a:cs typeface="Times New Roman" panose="02020603050405020304" pitchFamily="18" charset="0"/>
              </a:rPr>
              <a:t> hoặc dược điển các nước trên thế giới nhưng chỉ tiêu chất lượng và</a:t>
            </a:r>
            <a:r>
              <a:rPr lang="en-US" sz="2300" dirty="0">
                <a:solidFill>
                  <a:srgbClr val="002570"/>
                </a:solidFill>
                <a:latin typeface="Times New Roman" panose="02020603050405020304" pitchFamily="18" charset="0"/>
                <a:cs typeface="Times New Roman" panose="02020603050405020304" pitchFamily="18" charset="0"/>
              </a:rPr>
              <a:t> </a:t>
            </a:r>
            <a:r>
              <a:rPr lang="vi-VN" sz="2300" dirty="0">
                <a:solidFill>
                  <a:srgbClr val="002570"/>
                </a:solidFill>
                <a:latin typeface="Times New Roman" panose="02020603050405020304" pitchFamily="18" charset="0"/>
                <a:cs typeface="Times New Roman" panose="02020603050405020304" pitchFamily="18" charset="0"/>
              </a:rPr>
              <a:t>mức chất lượng quy định trong dược điển đó không thấp hơn </a:t>
            </a:r>
            <a:r>
              <a:rPr lang="en-US" sz="2300" dirty="0">
                <a:solidFill>
                  <a:srgbClr val="002570"/>
                </a:solidFill>
                <a:latin typeface="Times New Roman" panose="02020603050405020304" pitchFamily="18" charset="0"/>
                <a:cs typeface="Times New Roman" panose="02020603050405020304" pitchFamily="18" charset="0"/>
              </a:rPr>
              <a:t>DĐVN</a:t>
            </a:r>
            <a:r>
              <a:rPr lang="vi-VN" sz="2300" dirty="0">
                <a:solidFill>
                  <a:srgbClr val="002570"/>
                </a:solidFill>
                <a:latin typeface="Times New Roman" panose="02020603050405020304" pitchFamily="18" charset="0"/>
                <a:cs typeface="Times New Roman" panose="02020603050405020304" pitchFamily="18" charset="0"/>
              </a:rPr>
              <a:t>.</a:t>
            </a:r>
          </a:p>
          <a:p>
            <a:pPr marL="457200" indent="-457200" algn="just">
              <a:lnSpc>
                <a:spcPct val="114000"/>
              </a:lnSpc>
              <a:buAutoNum type="arabicPeriod"/>
            </a:pPr>
            <a:r>
              <a:rPr lang="vi-VN" sz="2300" dirty="0">
                <a:solidFill>
                  <a:srgbClr val="002570"/>
                </a:solidFill>
                <a:latin typeface="Times New Roman" panose="02020603050405020304" pitchFamily="18" charset="0"/>
                <a:cs typeface="Times New Roman" panose="02020603050405020304" pitchFamily="18" charset="0"/>
              </a:rPr>
              <a:t>Đối với thuốc </a:t>
            </a:r>
            <a:r>
              <a:rPr lang="en-US" sz="2300" dirty="0">
                <a:solidFill>
                  <a:srgbClr val="002570"/>
                </a:solidFill>
                <a:latin typeface="Times New Roman" panose="02020603050405020304" pitchFamily="18" charset="0"/>
                <a:cs typeface="Times New Roman" panose="02020603050405020304" pitchFamily="18" charset="0"/>
              </a:rPr>
              <a:t>CT</a:t>
            </a:r>
            <a:r>
              <a:rPr lang="vi-VN" sz="2300" dirty="0">
                <a:solidFill>
                  <a:srgbClr val="002570"/>
                </a:solidFill>
                <a:latin typeface="Times New Roman" panose="02020603050405020304" pitchFamily="18" charset="0"/>
                <a:cs typeface="Times New Roman" panose="02020603050405020304" pitchFamily="18" charset="0"/>
              </a:rPr>
              <a:t>, vị thuốc cổ truyền, dược liệu nhập khẩu vào</a:t>
            </a:r>
            <a:r>
              <a:rPr lang="en-US" sz="2300" dirty="0">
                <a:solidFill>
                  <a:srgbClr val="002570"/>
                </a:solidFill>
                <a:latin typeface="Times New Roman" panose="02020603050405020304" pitchFamily="18" charset="0"/>
                <a:cs typeface="Times New Roman" panose="02020603050405020304" pitchFamily="18" charset="0"/>
              </a:rPr>
              <a:t> </a:t>
            </a:r>
            <a:r>
              <a:rPr lang="vi-VN" sz="2300" dirty="0">
                <a:solidFill>
                  <a:srgbClr val="002570"/>
                </a:solidFill>
                <a:latin typeface="Times New Roman" panose="02020603050405020304" pitchFamily="18" charset="0"/>
                <a:cs typeface="Times New Roman" panose="02020603050405020304" pitchFamily="18" charset="0"/>
              </a:rPr>
              <a:t>Việt Nam phải áp dụng dược điển của nước xuất khẩu.</a:t>
            </a:r>
          </a:p>
          <a:p>
            <a:pPr marL="457200" indent="-457200" algn="just">
              <a:lnSpc>
                <a:spcPct val="114000"/>
              </a:lnSpc>
              <a:buAutoNum type="arabicPeriod"/>
            </a:pPr>
            <a:r>
              <a:rPr lang="vi-VN" sz="2300" dirty="0">
                <a:solidFill>
                  <a:srgbClr val="002570"/>
                </a:solidFill>
                <a:latin typeface="Times New Roman" panose="02020603050405020304" pitchFamily="18" charset="0"/>
                <a:cs typeface="Times New Roman" panose="02020603050405020304" pitchFamily="18" charset="0"/>
              </a:rPr>
              <a:t>Việc áp dụng dược điển phải áp dụng toàn bộ quy định về chỉ tiêu chấ</a:t>
            </a:r>
            <a:r>
              <a:rPr lang="en-US" sz="2300" dirty="0">
                <a:solidFill>
                  <a:srgbClr val="002570"/>
                </a:solidFill>
                <a:latin typeface="Times New Roman" panose="02020603050405020304" pitchFamily="18" charset="0"/>
                <a:cs typeface="Times New Roman" panose="02020603050405020304" pitchFamily="18" charset="0"/>
              </a:rPr>
              <a:t>t </a:t>
            </a:r>
            <a:r>
              <a:rPr lang="vi-VN" sz="2300" dirty="0">
                <a:solidFill>
                  <a:srgbClr val="002570"/>
                </a:solidFill>
                <a:latin typeface="Times New Roman" panose="02020603050405020304" pitchFamily="18" charset="0"/>
                <a:cs typeface="Times New Roman" panose="02020603050405020304" pitchFamily="18" charset="0"/>
              </a:rPr>
              <a:t>lượng, mức chất lượng tại chuyên luận tương ứng và phương pháp kiểm nghiệm quy định tại dược điển đó. </a:t>
            </a:r>
            <a:endParaRPr lang="en-US" sz="2300" dirty="0">
              <a:solidFill>
                <a:srgbClr val="002570"/>
              </a:solidFill>
              <a:latin typeface="Times New Roman" panose="02020603050405020304" pitchFamily="18" charset="0"/>
              <a:cs typeface="Times New Roman" panose="02020603050405020304" pitchFamily="18" charset="0"/>
            </a:endParaRPr>
          </a:p>
          <a:p>
            <a:pPr marL="457200" indent="-457200" algn="just">
              <a:lnSpc>
                <a:spcPct val="114000"/>
              </a:lnSpc>
              <a:buAutoNum type="arabicPeriod"/>
            </a:pPr>
            <a:r>
              <a:rPr kumimoji="0" lang="vi-VN" sz="23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Trường hợp cơ sở sản xuất công bố áp dụng một trong các dược điển quy</a:t>
            </a:r>
            <a:r>
              <a:rPr kumimoji="0" lang="en-US" sz="23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vi-VN" sz="23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định tại khoản 1 Điều này nhưng sử dụng </a:t>
            </a:r>
            <a:r>
              <a:rPr lang="en-US" sz="2300" dirty="0">
                <a:solidFill>
                  <a:srgbClr val="002570"/>
                </a:solidFill>
                <a:latin typeface="Times New Roman" panose="02020603050405020304" pitchFamily="18" charset="0"/>
                <a:cs typeface="Times New Roman" panose="02020603050405020304" pitchFamily="18" charset="0"/>
              </a:rPr>
              <a:t>PP KN</a:t>
            </a:r>
            <a:r>
              <a:rPr kumimoji="0" lang="vi-VN" sz="23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khác trong dược điển đã chọn thì trong hồ sơ đăng ký</a:t>
            </a:r>
            <a:r>
              <a:rPr kumimoji="0" lang="en-US" sz="23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vi-VN" sz="23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hoặc hồ sơ công bố </a:t>
            </a:r>
            <a:r>
              <a:rPr kumimoji="0" lang="en-US" sz="23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TCT, </a:t>
            </a:r>
            <a:r>
              <a:rPr kumimoji="0" lang="en-US" sz="23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vị</a:t>
            </a:r>
            <a:r>
              <a:rPr kumimoji="0" lang="en-US" sz="23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en-US" sz="2300" b="0"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thuốc</a:t>
            </a:r>
            <a:r>
              <a:rPr kumimoji="0" lang="en-US" sz="23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CT, DL </a:t>
            </a:r>
            <a:r>
              <a:rPr kumimoji="0" lang="vi-VN" sz="23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phải chứng minh sự tương đương giữa phương pháp kiểm</a:t>
            </a:r>
            <a:r>
              <a:rPr kumimoji="0" lang="en-US" sz="23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vi-VN" sz="23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nghiệm</a:t>
            </a:r>
            <a:r>
              <a:rPr kumimoji="0" lang="en-US" sz="23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a:t>
            </a:r>
            <a:r>
              <a:rPr kumimoji="0" lang="vi-VN" sz="2300" b="0"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Kết quả kiểm nghiệm sử dụng phương pháp kiểm nghiệm ghi trong dược điển là căn cứ để kết luận chất lượng thuốc cổ truyền, vị thuốc cổ truyền, dược liệu. </a:t>
            </a:r>
            <a:endParaRPr lang="vi-VN" sz="2300" dirty="0">
              <a:solidFill>
                <a:srgbClr val="002570"/>
              </a:solidFill>
              <a:latin typeface="Times New Roman" panose="02020603050405020304" pitchFamily="18" charset="0"/>
              <a:cs typeface="Times New Roman" panose="02020603050405020304" pitchFamily="18" charset="0"/>
            </a:endParaRPr>
          </a:p>
        </p:txBody>
      </p:sp>
      <p:sp>
        <p:nvSpPr>
          <p:cNvPr id="3" name="Rectangle: Rounded Corners 2">
            <a:extLst>
              <a:ext uri="{FF2B5EF4-FFF2-40B4-BE49-F238E27FC236}">
                <a16:creationId xmlns:a16="http://schemas.microsoft.com/office/drawing/2014/main" id="{493B4280-9FA3-FF7C-5143-0DB8238DC1DE}"/>
              </a:ext>
            </a:extLst>
          </p:cNvPr>
          <p:cNvSpPr/>
          <p:nvPr/>
        </p:nvSpPr>
        <p:spPr>
          <a:xfrm>
            <a:off x="589040" y="1623955"/>
            <a:ext cx="11228714" cy="4902689"/>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D6235841-477C-B3E2-29A2-889E4FB44EDF}"/>
              </a:ext>
            </a:extLst>
          </p:cNvPr>
          <p:cNvSpPr txBox="1"/>
          <p:nvPr/>
        </p:nvSpPr>
        <p:spPr>
          <a:xfrm>
            <a:off x="1277620" y="159175"/>
            <a:ext cx="10914380" cy="892552"/>
          </a:xfrm>
          <a:prstGeom prst="rect">
            <a:avLst/>
          </a:prstGeom>
          <a:noFill/>
        </p:spPr>
        <p:txBody>
          <a:bodyPr wrap="square">
            <a:spAutoFit/>
          </a:bodyPr>
          <a:lstStyle/>
          <a:p>
            <a:pPr marL="0" marR="0" lvl="0" indent="0" algn="ctr" defTabSz="914400" rtl="0" eaLnBrk="1" fontAlgn="auto" latinLnBrk="0" hangingPunct="1">
              <a:spcBef>
                <a:spcPts val="0"/>
              </a:spcBef>
              <a:spcAft>
                <a:spcPts val="0"/>
              </a:spcAft>
              <a:buClrTx/>
              <a:buSzTx/>
              <a:buFontTx/>
              <a:buNone/>
              <a:tabLst/>
              <a:defRPr/>
            </a:pPr>
            <a:r>
              <a:rPr kumimoji="0" lang="en-US" sz="2400" b="1"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Chương</a:t>
            </a:r>
            <a:r>
              <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II. </a:t>
            </a: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ÁP DỤNG </a:t>
            </a:r>
            <a:r>
              <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TIÊU CHUẨN C</a:t>
            </a: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HẤT LƯỢNG</a:t>
            </a:r>
            <a:r>
              <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TCT, VỊ THUỐC CT, DL</a:t>
            </a:r>
          </a:p>
          <a:p>
            <a:pPr algn="ctr"/>
            <a:r>
              <a:rPr lang="en-US" sz="2800" b="1" dirty="0" err="1">
                <a:solidFill>
                  <a:srgbClr val="002570"/>
                </a:solidFill>
                <a:latin typeface="Times New Roman" panose="02020603050405020304" pitchFamily="18" charset="0"/>
                <a:cs typeface="Times New Roman" panose="02020603050405020304" pitchFamily="18" charset="0"/>
              </a:rPr>
              <a:t>Điều</a:t>
            </a:r>
            <a:r>
              <a:rPr lang="en-US" sz="2800" b="1" dirty="0">
                <a:solidFill>
                  <a:srgbClr val="002570"/>
                </a:solidFill>
                <a:latin typeface="Times New Roman" panose="02020603050405020304" pitchFamily="18" charset="0"/>
                <a:cs typeface="Times New Roman" panose="02020603050405020304" pitchFamily="18" charset="0"/>
              </a:rPr>
              <a:t> 4. </a:t>
            </a:r>
            <a:r>
              <a:rPr lang="vi-VN" sz="2800" b="1" dirty="0">
                <a:solidFill>
                  <a:srgbClr val="002570"/>
                </a:solidFill>
                <a:latin typeface="Times New Roman" panose="02020603050405020304" pitchFamily="18" charset="0"/>
                <a:cs typeface="Times New Roman" panose="02020603050405020304" pitchFamily="18" charset="0"/>
              </a:rPr>
              <a:t> Áp dụng </a:t>
            </a:r>
            <a:r>
              <a:rPr lang="en-US" sz="2800" b="1" dirty="0" err="1">
                <a:solidFill>
                  <a:srgbClr val="002570"/>
                </a:solidFill>
                <a:latin typeface="Times New Roman" panose="02020603050405020304" pitchFamily="18" charset="0"/>
                <a:cs typeface="Times New Roman" panose="02020603050405020304" pitchFamily="18" charset="0"/>
              </a:rPr>
              <a:t>dược</a:t>
            </a:r>
            <a:r>
              <a:rPr lang="en-US" sz="2800" b="1" dirty="0">
                <a:solidFill>
                  <a:srgbClr val="002570"/>
                </a:solidFill>
                <a:latin typeface="Times New Roman" panose="02020603050405020304" pitchFamily="18" charset="0"/>
                <a:cs typeface="Times New Roman" panose="02020603050405020304" pitchFamily="18" charset="0"/>
              </a:rPr>
              <a:t> </a:t>
            </a:r>
            <a:r>
              <a:rPr lang="en-US" sz="2800" b="1" dirty="0" err="1">
                <a:solidFill>
                  <a:srgbClr val="002570"/>
                </a:solidFill>
                <a:latin typeface="Times New Roman" panose="02020603050405020304" pitchFamily="18" charset="0"/>
                <a:cs typeface="Times New Roman" panose="02020603050405020304" pitchFamily="18" charset="0"/>
              </a:rPr>
              <a:t>điển</a:t>
            </a:r>
            <a:endParaRPr lang="en-US" sz="2800" b="1" dirty="0">
              <a:solidFill>
                <a:srgbClr val="00257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7186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786AE1-2359-3FC6-1399-52D6A125787E}"/>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E33B58AF-4549-F3FD-BC93-0DD7656925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 y="159175"/>
            <a:ext cx="1037590" cy="10375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DBD98C5C-A303-538C-B383-D99BDE6AD075}"/>
              </a:ext>
            </a:extLst>
          </p:cNvPr>
          <p:cNvSpPr txBox="1"/>
          <p:nvPr/>
        </p:nvSpPr>
        <p:spPr>
          <a:xfrm>
            <a:off x="1277620" y="159175"/>
            <a:ext cx="10914380" cy="892552"/>
          </a:xfrm>
          <a:prstGeom prst="rect">
            <a:avLst/>
          </a:prstGeom>
          <a:noFill/>
        </p:spPr>
        <p:txBody>
          <a:bodyPr wrap="square">
            <a:spAutoFit/>
          </a:bodyPr>
          <a:lstStyle/>
          <a:p>
            <a:pPr marL="0" marR="0" lvl="0" indent="0" algn="ctr" defTabSz="914400" rtl="0" eaLnBrk="1" fontAlgn="auto" latinLnBrk="0" hangingPunct="1">
              <a:spcBef>
                <a:spcPts val="0"/>
              </a:spcBef>
              <a:spcAft>
                <a:spcPts val="0"/>
              </a:spcAft>
              <a:buClrTx/>
              <a:buSzTx/>
              <a:buFontTx/>
              <a:buNone/>
              <a:tabLst/>
              <a:defRPr/>
            </a:pPr>
            <a:r>
              <a:rPr kumimoji="0" lang="en-US" sz="2400" b="1" i="0" u="none" strike="noStrike" kern="1200" cap="none" spc="0" normalizeH="0" baseline="0" noProof="0" dirty="0" err="1">
                <a:ln>
                  <a:noFill/>
                </a:ln>
                <a:solidFill>
                  <a:srgbClr val="002570"/>
                </a:solidFill>
                <a:effectLst/>
                <a:uLnTx/>
                <a:uFillTx/>
                <a:latin typeface="Times New Roman" panose="02020603050405020304" pitchFamily="18" charset="0"/>
                <a:ea typeface="+mn-ea"/>
                <a:cs typeface="Times New Roman" panose="02020603050405020304" pitchFamily="18" charset="0"/>
              </a:rPr>
              <a:t>Chương</a:t>
            </a:r>
            <a:r>
              <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II. </a:t>
            </a: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ÁP DỤNG </a:t>
            </a:r>
            <a:r>
              <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TIÊU CHUẨN C</a:t>
            </a:r>
            <a:r>
              <a:rPr kumimoji="0" lang="vi-VN"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HẤT LƯỢNG</a:t>
            </a:r>
            <a:r>
              <a:rPr kumimoji="0" lang="en-US" sz="2400" b="1" i="0" u="none" strike="noStrike" kern="1200" cap="none" spc="0" normalizeH="0" baseline="0" noProof="0" dirty="0">
                <a:ln>
                  <a:noFill/>
                </a:ln>
                <a:solidFill>
                  <a:srgbClr val="002570"/>
                </a:solidFill>
                <a:effectLst/>
                <a:uLnTx/>
                <a:uFillTx/>
                <a:latin typeface="Times New Roman" panose="02020603050405020304" pitchFamily="18" charset="0"/>
                <a:ea typeface="+mn-ea"/>
                <a:cs typeface="Times New Roman" panose="02020603050405020304" pitchFamily="18" charset="0"/>
              </a:rPr>
              <a:t> TCT, VỊ THUỐC CT, DL</a:t>
            </a:r>
          </a:p>
          <a:p>
            <a:pPr algn="ctr"/>
            <a:r>
              <a:rPr lang="en-US" sz="2800" b="1" dirty="0" err="1">
                <a:solidFill>
                  <a:srgbClr val="002570"/>
                </a:solidFill>
                <a:latin typeface="Times New Roman" panose="02020603050405020304" pitchFamily="18" charset="0"/>
                <a:cs typeface="Times New Roman" panose="02020603050405020304" pitchFamily="18" charset="0"/>
              </a:rPr>
              <a:t>Điều</a:t>
            </a:r>
            <a:r>
              <a:rPr lang="en-US" sz="2800" b="1" dirty="0">
                <a:solidFill>
                  <a:srgbClr val="002570"/>
                </a:solidFill>
                <a:latin typeface="Times New Roman" panose="02020603050405020304" pitchFamily="18" charset="0"/>
                <a:cs typeface="Times New Roman" panose="02020603050405020304" pitchFamily="18" charset="0"/>
              </a:rPr>
              <a:t> 5. </a:t>
            </a:r>
            <a:r>
              <a:rPr lang="vi-VN" sz="2800" b="1" dirty="0">
                <a:solidFill>
                  <a:srgbClr val="002570"/>
                </a:solidFill>
                <a:latin typeface="Times New Roman" panose="02020603050405020304" pitchFamily="18" charset="0"/>
                <a:cs typeface="Times New Roman" panose="02020603050405020304" pitchFamily="18" charset="0"/>
              </a:rPr>
              <a:t> Áp dụng tiêu chuẩn cơ sở</a:t>
            </a:r>
            <a:endParaRPr lang="en-US" sz="2800" b="1" dirty="0">
              <a:solidFill>
                <a:srgbClr val="002570"/>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62B027A8-D4D6-3F47-AF29-A35DE38EEFDF}"/>
              </a:ext>
            </a:extLst>
          </p:cNvPr>
          <p:cNvSpPr txBox="1"/>
          <p:nvPr/>
        </p:nvSpPr>
        <p:spPr>
          <a:xfrm>
            <a:off x="748531" y="1834356"/>
            <a:ext cx="10694937" cy="3885487"/>
          </a:xfrm>
          <a:prstGeom prst="rect">
            <a:avLst/>
          </a:prstGeom>
          <a:noFill/>
        </p:spPr>
        <p:txBody>
          <a:bodyPr wrap="square">
            <a:spAutoFit/>
          </a:bodyPr>
          <a:lstStyle/>
          <a:p>
            <a:pPr algn="just">
              <a:lnSpc>
                <a:spcPct val="130000"/>
              </a:lnSpc>
            </a:pPr>
            <a:r>
              <a:rPr lang="en-US" sz="2400" dirty="0">
                <a:solidFill>
                  <a:srgbClr val="002570"/>
                </a:solidFill>
                <a:latin typeface="Times New Roman" panose="02020603050405020304" pitchFamily="18" charset="0"/>
                <a:cs typeface="Times New Roman" panose="02020603050405020304" pitchFamily="18" charset="0"/>
              </a:rPr>
              <a:t>1. </a:t>
            </a:r>
            <a:r>
              <a:rPr lang="vi-VN" sz="2400" dirty="0">
                <a:solidFill>
                  <a:srgbClr val="002570"/>
                </a:solidFill>
                <a:latin typeface="Times New Roman" panose="02020603050405020304" pitchFamily="18" charset="0"/>
                <a:cs typeface="Times New Roman" panose="02020603050405020304" pitchFamily="18" charset="0"/>
              </a:rPr>
              <a:t>Tiêu chuẩn cơ sở của thuốc cổ truyền, vị thuốc cổ truyền, dược liệu phải đáp ứng quy định tại điểm b khoản 2 Điều 102 Luật Dược</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đáp</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ứng</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yêu</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cầu</a:t>
            </a:r>
            <a:r>
              <a:rPr lang="en-US" sz="2400" dirty="0">
                <a:solidFill>
                  <a:srgbClr val="002570"/>
                </a:solidFill>
                <a:latin typeface="Times New Roman" panose="02020603050405020304" pitchFamily="18" charset="0"/>
                <a:cs typeface="Times New Roman" panose="02020603050405020304" pitchFamily="18" charset="0"/>
              </a:rPr>
              <a:t> DĐVN/DĐ </a:t>
            </a:r>
            <a:r>
              <a:rPr lang="en-US" sz="2400" dirty="0" err="1">
                <a:solidFill>
                  <a:srgbClr val="002570"/>
                </a:solidFill>
                <a:latin typeface="Times New Roman" panose="02020603050405020304" pitchFamily="18" charset="0"/>
                <a:cs typeface="Times New Roman" panose="02020603050405020304" pitchFamily="18" charset="0"/>
              </a:rPr>
              <a:t>tham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chiếu</a:t>
            </a:r>
            <a:r>
              <a:rPr lang="en-US" sz="2400" dirty="0">
                <a:solidFill>
                  <a:srgbClr val="002570"/>
                </a:solidFill>
                <a:latin typeface="Times New Roman" panose="02020603050405020304" pitchFamily="18" charset="0"/>
                <a:cs typeface="Times New Roman" panose="02020603050405020304" pitchFamily="18" charset="0"/>
              </a:rPr>
              <a:t>; XD TC </a:t>
            </a:r>
            <a:r>
              <a:rPr lang="en-US" sz="2400" dirty="0" err="1">
                <a:solidFill>
                  <a:srgbClr val="002570"/>
                </a:solidFill>
                <a:latin typeface="Times New Roman" panose="02020603050405020304" pitchFamily="18" charset="0"/>
                <a:cs typeface="Times New Roman" panose="02020603050405020304" pitchFamily="18" charset="0"/>
              </a:rPr>
              <a:t>dựa</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trên</a:t>
            </a:r>
            <a:r>
              <a:rPr lang="en-US" sz="2400" dirty="0">
                <a:solidFill>
                  <a:srgbClr val="002570"/>
                </a:solidFill>
                <a:latin typeface="Times New Roman" panose="02020603050405020304" pitchFamily="18" charset="0"/>
                <a:cs typeface="Times New Roman" panose="02020603050405020304" pitchFamily="18" charset="0"/>
              </a:rPr>
              <a:t> NCKH; </a:t>
            </a:r>
            <a:r>
              <a:rPr lang="en-US" sz="2400" dirty="0" err="1">
                <a:solidFill>
                  <a:srgbClr val="002570"/>
                </a:solidFill>
                <a:latin typeface="Times New Roman" panose="02020603050405020304" pitchFamily="18" charset="0"/>
                <a:cs typeface="Times New Roman" panose="02020603050405020304" pitchFamily="18" charset="0"/>
              </a:rPr>
              <a:t>phải</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thẩm</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định</a:t>
            </a:r>
            <a:r>
              <a:rPr lang="en-US" sz="2400" dirty="0">
                <a:solidFill>
                  <a:srgbClr val="002570"/>
                </a:solidFill>
                <a:latin typeface="Times New Roman" panose="02020603050405020304" pitchFamily="18" charset="0"/>
                <a:cs typeface="Times New Roman" panose="02020603050405020304" pitchFamily="18" charset="0"/>
              </a:rPr>
              <a:t> PPKN </a:t>
            </a:r>
            <a:r>
              <a:rPr lang="en-US" sz="2400" dirty="0" err="1">
                <a:solidFill>
                  <a:srgbClr val="002570"/>
                </a:solidFill>
                <a:latin typeface="Times New Roman" panose="02020603050405020304" pitchFamily="18" charset="0"/>
                <a:cs typeface="Times New Roman" panose="02020603050405020304" pitchFamily="18" charset="0"/>
              </a:rPr>
              <a:t>tại</a:t>
            </a:r>
            <a:r>
              <a:rPr lang="en-US" sz="2400" dirty="0">
                <a:solidFill>
                  <a:srgbClr val="002570"/>
                </a:solidFill>
                <a:latin typeface="Times New Roman" panose="02020603050405020304" pitchFamily="18" charset="0"/>
                <a:cs typeface="Times New Roman" panose="02020603050405020304" pitchFamily="18" charset="0"/>
              </a:rPr>
              <a:t> </a:t>
            </a:r>
            <a:r>
              <a:rPr lang="en-US" sz="2400" dirty="0" err="1">
                <a:solidFill>
                  <a:srgbClr val="002570"/>
                </a:solidFill>
                <a:latin typeface="Times New Roman" panose="02020603050405020304" pitchFamily="18" charset="0"/>
                <a:cs typeface="Times New Roman" panose="02020603050405020304" pitchFamily="18" charset="0"/>
              </a:rPr>
              <a:t>Phòng</a:t>
            </a:r>
            <a:r>
              <a:rPr lang="en-US" sz="2400" dirty="0">
                <a:solidFill>
                  <a:srgbClr val="002570"/>
                </a:solidFill>
                <a:latin typeface="Times New Roman" panose="02020603050405020304" pitchFamily="18" charset="0"/>
                <a:cs typeface="Times New Roman" panose="02020603050405020304" pitchFamily="18" charset="0"/>
              </a:rPr>
              <a:t> GLP</a:t>
            </a:r>
            <a:endParaRPr lang="vi-VN" sz="2400" dirty="0">
              <a:solidFill>
                <a:srgbClr val="002570"/>
              </a:solidFill>
              <a:latin typeface="Times New Roman" panose="02020603050405020304" pitchFamily="18" charset="0"/>
              <a:cs typeface="Times New Roman" panose="02020603050405020304" pitchFamily="18" charset="0"/>
            </a:endParaRPr>
          </a:p>
          <a:p>
            <a:pPr algn="just">
              <a:lnSpc>
                <a:spcPct val="130000"/>
              </a:lnSpc>
            </a:pPr>
            <a:r>
              <a:rPr lang="vi-VN" sz="2400" dirty="0">
                <a:solidFill>
                  <a:srgbClr val="002570"/>
                </a:solidFill>
                <a:latin typeface="Times New Roman" panose="02020603050405020304" pitchFamily="18" charset="0"/>
                <a:cs typeface="Times New Roman" panose="02020603050405020304" pitchFamily="18" charset="0"/>
              </a:rPr>
              <a:t>2. Tiêu chuẩn cơ sở của </a:t>
            </a:r>
            <a:r>
              <a:rPr lang="en-US" sz="2400" dirty="0">
                <a:solidFill>
                  <a:srgbClr val="002570"/>
                </a:solidFill>
                <a:latin typeface="Times New Roman" panose="02020603050405020304" pitchFamily="18" charset="0"/>
                <a:cs typeface="Times New Roman" panose="02020603050405020304" pitchFamily="18" charset="0"/>
              </a:rPr>
              <a:t>TCT</a:t>
            </a:r>
            <a:r>
              <a:rPr lang="vi-VN" sz="2400" dirty="0">
                <a:solidFill>
                  <a:srgbClr val="002570"/>
                </a:solidFill>
                <a:latin typeface="Times New Roman" panose="02020603050405020304" pitchFamily="18" charset="0"/>
                <a:cs typeface="Times New Roman" panose="02020603050405020304" pitchFamily="18" charset="0"/>
              </a:rPr>
              <a:t>, vị thuốc </a:t>
            </a:r>
            <a:r>
              <a:rPr lang="en-US" sz="2400" dirty="0">
                <a:solidFill>
                  <a:srgbClr val="002570"/>
                </a:solidFill>
                <a:latin typeface="Times New Roman" panose="02020603050405020304" pitchFamily="18" charset="0"/>
                <a:cs typeface="Times New Roman" panose="02020603050405020304" pitchFamily="18" charset="0"/>
              </a:rPr>
              <a:t>CT</a:t>
            </a:r>
            <a:r>
              <a:rPr lang="vi-VN" sz="2400" dirty="0">
                <a:solidFill>
                  <a:srgbClr val="002570"/>
                </a:solidFill>
                <a:latin typeface="Times New Roman" panose="02020603050405020304" pitchFamily="18" charset="0"/>
                <a:cs typeface="Times New Roman" panose="02020603050405020304" pitchFamily="18" charset="0"/>
              </a:rPr>
              <a:t>, dược liệu chế</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biến, bào chế, sản xuất tại cơ sở khám bệnh, chữa bệnh do cơ sở xây dựng, được người đứng đầu cơ sở ban</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hành và công bố </a:t>
            </a:r>
            <a:r>
              <a:rPr lang="en-US" sz="2400" dirty="0">
                <a:solidFill>
                  <a:srgbClr val="002570"/>
                </a:solidFill>
                <a:latin typeface="Times New Roman" panose="02020603050405020304" pitchFamily="18" charset="0"/>
                <a:cs typeface="Times New Roman" panose="02020603050405020304" pitchFamily="18" charset="0"/>
              </a:rPr>
              <a:t>TCCL </a:t>
            </a:r>
            <a:r>
              <a:rPr lang="vi-VN" sz="2400" dirty="0">
                <a:solidFill>
                  <a:srgbClr val="002570"/>
                </a:solidFill>
                <a:latin typeface="Times New Roman" panose="02020603050405020304" pitchFamily="18" charset="0"/>
                <a:cs typeface="Times New Roman" panose="02020603050405020304" pitchFamily="18" charset="0"/>
              </a:rPr>
              <a:t>theo quy định</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tại Thông tư số 32/2020/TT-BYT ngày 31</a:t>
            </a:r>
            <a:r>
              <a:rPr lang="en-US" sz="2400" dirty="0">
                <a:solidFill>
                  <a:srgbClr val="002570"/>
                </a:solidFill>
                <a:latin typeface="Times New Roman" panose="02020603050405020304" pitchFamily="18" charset="0"/>
                <a:cs typeface="Times New Roman" panose="02020603050405020304" pitchFamily="18" charset="0"/>
              </a:rPr>
              <a:t>/</a:t>
            </a:r>
            <a:r>
              <a:rPr lang="vi-VN" sz="2400" dirty="0">
                <a:solidFill>
                  <a:srgbClr val="002570"/>
                </a:solidFill>
                <a:latin typeface="Times New Roman" panose="02020603050405020304" pitchFamily="18" charset="0"/>
                <a:cs typeface="Times New Roman" panose="02020603050405020304" pitchFamily="18" charset="0"/>
              </a:rPr>
              <a:t>12</a:t>
            </a:r>
            <a:r>
              <a:rPr lang="en-US" sz="2400" dirty="0">
                <a:solidFill>
                  <a:srgbClr val="002570"/>
                </a:solidFill>
                <a:latin typeface="Times New Roman" panose="02020603050405020304" pitchFamily="18" charset="0"/>
                <a:cs typeface="Times New Roman" panose="02020603050405020304" pitchFamily="18" charset="0"/>
              </a:rPr>
              <a:t>/</a:t>
            </a:r>
            <a:r>
              <a:rPr lang="vi-VN" sz="2400" dirty="0">
                <a:solidFill>
                  <a:srgbClr val="002570"/>
                </a:solidFill>
                <a:latin typeface="Times New Roman" panose="02020603050405020304" pitchFamily="18" charset="0"/>
                <a:cs typeface="Times New Roman" panose="02020603050405020304" pitchFamily="18" charset="0"/>
              </a:rPr>
              <a:t>2020 </a:t>
            </a:r>
            <a:endParaRPr lang="en-US" sz="2400" dirty="0">
              <a:solidFill>
                <a:srgbClr val="002570"/>
              </a:solidFill>
              <a:latin typeface="Times New Roman" panose="02020603050405020304" pitchFamily="18" charset="0"/>
              <a:cs typeface="Times New Roman" panose="02020603050405020304" pitchFamily="18" charset="0"/>
            </a:endParaRPr>
          </a:p>
          <a:p>
            <a:pPr algn="just">
              <a:lnSpc>
                <a:spcPct val="130000"/>
              </a:lnSpc>
            </a:pPr>
            <a:r>
              <a:rPr lang="vi-VN" sz="2400" dirty="0">
                <a:solidFill>
                  <a:srgbClr val="002570"/>
                </a:solidFill>
                <a:latin typeface="Times New Roman" panose="02020603050405020304" pitchFamily="18" charset="0"/>
                <a:cs typeface="Times New Roman" panose="02020603050405020304" pitchFamily="18" charset="0"/>
              </a:rPr>
              <a:t>3. Tiêu chuẩn chất lượng của thuốc cổ truyền, vị thuốc cổ truyền, dược liệu</a:t>
            </a:r>
            <a:r>
              <a:rPr lang="en-US" sz="2400" dirty="0">
                <a:solidFill>
                  <a:srgbClr val="002570"/>
                </a:solidFill>
                <a:latin typeface="Times New Roman" panose="02020603050405020304" pitchFamily="18" charset="0"/>
                <a:cs typeface="Times New Roman" panose="02020603050405020304" pitchFamily="18" charset="0"/>
              </a:rPr>
              <a:t> </a:t>
            </a:r>
            <a:r>
              <a:rPr lang="vi-VN" sz="2400" dirty="0">
                <a:solidFill>
                  <a:srgbClr val="002570"/>
                </a:solidFill>
                <a:latin typeface="Times New Roman" panose="02020603050405020304" pitchFamily="18" charset="0"/>
                <a:cs typeface="Times New Roman" panose="02020603050405020304" pitchFamily="18" charset="0"/>
              </a:rPr>
              <a:t>thực hiện theo Mẫu số 01 Phụ lục I ban hành kèm theo Thông tư này. </a:t>
            </a:r>
          </a:p>
        </p:txBody>
      </p:sp>
      <p:sp>
        <p:nvSpPr>
          <p:cNvPr id="3" name="Rectangle: Rounded Corners 2">
            <a:extLst>
              <a:ext uri="{FF2B5EF4-FFF2-40B4-BE49-F238E27FC236}">
                <a16:creationId xmlns:a16="http://schemas.microsoft.com/office/drawing/2014/main" id="{11B4B0F5-AE95-A074-A15F-E3CA2969804A}"/>
              </a:ext>
            </a:extLst>
          </p:cNvPr>
          <p:cNvSpPr/>
          <p:nvPr/>
        </p:nvSpPr>
        <p:spPr>
          <a:xfrm>
            <a:off x="681789" y="1834356"/>
            <a:ext cx="10914380" cy="4109243"/>
          </a:xfrm>
          <a:prstGeom prst="roundRect">
            <a:avLst>
              <a:gd name="adj" fmla="val 4881"/>
            </a:avLst>
          </a:prstGeom>
          <a:no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02685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1353</TotalTime>
  <Words>7749</Words>
  <Application>Microsoft Office PowerPoint</Application>
  <PresentationFormat>Widescreen</PresentationFormat>
  <Paragraphs>314</Paragraphs>
  <Slides>45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45</vt:i4>
      </vt:variant>
    </vt:vector>
  </HeadingPairs>
  <TitlesOfParts>
    <vt:vector size="48" baseType="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Quyen Vu</dc:creator>
  <cp:lastModifiedBy>Quyen Vu</cp:lastModifiedBy>
  <cp:revision>21</cp:revision>
  <cp:lastPrinted>2025-07-29T03:06:00Z</cp:lastPrinted>
  <dcterms:created xsi:type="dcterms:W3CDTF">2025-07-24T12:08:09Z</dcterms:created>
  <dcterms:modified xsi:type="dcterms:W3CDTF">2025-07-29T15:50:40Z</dcterms:modified>
</cp:coreProperties>
</file>