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30"/>
  </p:notesMasterIdLst>
  <p:handoutMasterIdLst>
    <p:handoutMasterId r:id="rId31"/>
  </p:handoutMasterIdLst>
  <p:sldIdLst>
    <p:sldId id="256" r:id="rId2"/>
    <p:sldId id="478" r:id="rId3"/>
    <p:sldId id="479" r:id="rId4"/>
    <p:sldId id="517" r:id="rId5"/>
    <p:sldId id="518" r:id="rId6"/>
    <p:sldId id="519" r:id="rId7"/>
    <p:sldId id="520" r:id="rId8"/>
    <p:sldId id="522" r:id="rId9"/>
    <p:sldId id="523" r:id="rId10"/>
    <p:sldId id="524" r:id="rId11"/>
    <p:sldId id="525" r:id="rId12"/>
    <p:sldId id="526" r:id="rId13"/>
    <p:sldId id="527" r:id="rId14"/>
    <p:sldId id="528" r:id="rId15"/>
    <p:sldId id="491" r:id="rId16"/>
    <p:sldId id="488" r:id="rId17"/>
    <p:sldId id="529" r:id="rId18"/>
    <p:sldId id="530" r:id="rId19"/>
    <p:sldId id="537" r:id="rId20"/>
    <p:sldId id="531" r:id="rId21"/>
    <p:sldId id="539" r:id="rId22"/>
    <p:sldId id="538" r:id="rId23"/>
    <p:sldId id="540" r:id="rId24"/>
    <p:sldId id="532" r:id="rId25"/>
    <p:sldId id="533" r:id="rId26"/>
    <p:sldId id="536" r:id="rId27"/>
    <p:sldId id="535" r:id="rId28"/>
    <p:sldId id="571"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A61"/>
    <a:srgbClr val="F19A93"/>
    <a:srgbClr val="FFCCFF"/>
    <a:srgbClr val="FFFFCC"/>
    <a:srgbClr val="FF0066"/>
    <a:srgbClr val="CCECFF"/>
    <a:srgbClr val="CCCCFF"/>
    <a:srgbClr val="FF33CC"/>
    <a:srgbClr val="CCFFFF"/>
    <a:srgbClr val="AEF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4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D55D7-26CA-4E61-8E33-910D9ABBE9EE}"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961B6DDE-436E-47C1-BADA-B35F0B5602EA}">
      <dgm:prSet phldrT="[Text]" custT="1"/>
      <dgm:spPr>
        <a:xfrm>
          <a:off x="364315" y="238337"/>
          <a:ext cx="7802801" cy="476493"/>
        </a:xfrm>
        <a:prstGeom prst="rect">
          <a:avLst/>
        </a:prstGeom>
        <a:solidFill>
          <a:srgbClr val="AEFCC4"/>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0"/>
              <a:satOff val="0"/>
              <a:lumOff val="0"/>
              <a:alphaOff val="0"/>
              <a:satMod val="300000"/>
            </a:srgbClr>
          </a:contourClr>
        </a:sp3d>
      </dgm:spPr>
      <dgm:t>
        <a:bodyPr/>
        <a:lstStyle/>
        <a:p>
          <a:r>
            <a:rPr lang="vi-VN" sz="2200" dirty="0">
              <a:solidFill>
                <a:schemeClr val="tx1"/>
              </a:solidFill>
              <a:latin typeface="+mn-lt"/>
              <a:ea typeface="+mn-ea"/>
              <a:cs typeface="+mn-cs"/>
            </a:rPr>
            <a:t>Cách thức thông tin thuốc</a:t>
          </a:r>
          <a:endParaRPr lang="en-US" sz="2200" dirty="0">
            <a:solidFill>
              <a:schemeClr val="tx1"/>
            </a:solidFill>
            <a:latin typeface="+mn-lt"/>
            <a:ea typeface="+mn-ea"/>
            <a:cs typeface="+mn-cs"/>
          </a:endParaRPr>
        </a:p>
      </dgm:t>
    </dgm:pt>
    <dgm:pt modelId="{36B4D443-837C-4184-80A4-F4EBB7AAB69A}" type="parTrans" cxnId="{21992976-5BC0-4F57-B83D-F0BE21E7CACC}">
      <dgm:prSet/>
      <dgm:spPr/>
      <dgm:t>
        <a:bodyPr/>
        <a:lstStyle/>
        <a:p>
          <a:endParaRPr lang="en-US">
            <a:solidFill>
              <a:schemeClr val="tx1">
                <a:lumMod val="95000"/>
                <a:lumOff val="5000"/>
              </a:schemeClr>
            </a:solidFill>
          </a:endParaRPr>
        </a:p>
      </dgm:t>
    </dgm:pt>
    <dgm:pt modelId="{4432E738-559D-4D7A-8523-FB7C7D4F93ED}" type="sibTrans" cxnId="{21992976-5BC0-4F57-B83D-F0BE21E7CACC}">
      <dgm:prSet/>
      <dgm:spPr>
        <a:xfrm>
          <a:off x="-5116992" y="-783865"/>
          <a:ext cx="6093694" cy="6093694"/>
        </a:xfrm>
        <a:prstGeom prst="blockArc">
          <a:avLst>
            <a:gd name="adj1" fmla="val 18900000"/>
            <a:gd name="adj2" fmla="val 2700000"/>
            <a:gd name="adj3" fmla="val 354"/>
          </a:avLst>
        </a:prstGeom>
        <a:noFill/>
        <a:ln w="55000" cap="flat" cmpd="thickThin" algn="ctr">
          <a:solidFill>
            <a:srgbClr val="7D3C4A">
              <a:hueOff val="0"/>
              <a:satOff val="0"/>
              <a:lumOff val="0"/>
              <a:alphaOff val="0"/>
            </a:srgbClr>
          </a:solidFill>
          <a:prstDash val="solid"/>
        </a:ln>
        <a:effectLst/>
      </dgm:spPr>
      <dgm:t>
        <a:bodyPr/>
        <a:lstStyle/>
        <a:p>
          <a:endParaRPr lang="en-US">
            <a:solidFill>
              <a:schemeClr val="tx1">
                <a:lumMod val="95000"/>
                <a:lumOff val="5000"/>
              </a:schemeClr>
            </a:solidFill>
          </a:endParaRPr>
        </a:p>
      </dgm:t>
    </dgm:pt>
    <dgm:pt modelId="{A0FC4AB5-FABC-4DA4-82DA-270CE3F64B99}">
      <dgm:prSet phldrT="[Text]" custT="1"/>
      <dgm:spPr>
        <a:xfrm>
          <a:off x="756263" y="952986"/>
          <a:ext cx="7410853" cy="476493"/>
        </a:xfrm>
        <a:solidFill>
          <a:srgbClr val="FFCCFF"/>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1343711"/>
              <a:satOff val="1896"/>
              <a:lumOff val="-235"/>
              <a:alphaOff val="0"/>
              <a:satMod val="300000"/>
            </a:srgbClr>
          </a:contourClr>
        </a:sp3d>
      </dgm:spPr>
      <dgm:t>
        <a:bodyPr/>
        <a:lstStyle/>
        <a:p>
          <a:r>
            <a:rPr lang="vi-VN" sz="2200" dirty="0">
              <a:solidFill>
                <a:schemeClr val="tx1"/>
              </a:solidFill>
              <a:latin typeface="+mn-lt"/>
              <a:ea typeface="+mn-ea"/>
              <a:cs typeface="+mn-cs"/>
            </a:rPr>
            <a:t>Hình thức thông tin thuốc</a:t>
          </a:r>
          <a:endParaRPr lang="en-US" sz="2200" dirty="0">
            <a:solidFill>
              <a:schemeClr val="tx1"/>
            </a:solidFill>
            <a:latin typeface="Lucida Sans Unicode"/>
            <a:ea typeface="+mn-ea"/>
            <a:cs typeface="+mn-cs"/>
          </a:endParaRPr>
        </a:p>
      </dgm:t>
    </dgm:pt>
    <dgm:pt modelId="{12AF3D1C-0314-4E4F-ABC9-801ABDEF85A2}" type="sibTrans" cxnId="{9BA666F3-52B4-405C-ABE1-5298F2602CC8}">
      <dgm:prSet/>
      <dgm:spPr/>
      <dgm:t>
        <a:bodyPr/>
        <a:lstStyle/>
        <a:p>
          <a:endParaRPr lang="en-US">
            <a:solidFill>
              <a:schemeClr val="tx1">
                <a:lumMod val="95000"/>
                <a:lumOff val="5000"/>
              </a:schemeClr>
            </a:solidFill>
          </a:endParaRPr>
        </a:p>
      </dgm:t>
    </dgm:pt>
    <dgm:pt modelId="{23972B06-B507-46AE-809A-591B82939994}" type="parTrans" cxnId="{9BA666F3-52B4-405C-ABE1-5298F2602CC8}">
      <dgm:prSet/>
      <dgm:spPr/>
      <dgm:t>
        <a:bodyPr/>
        <a:lstStyle/>
        <a:p>
          <a:endParaRPr lang="en-US">
            <a:solidFill>
              <a:schemeClr val="tx1">
                <a:lumMod val="95000"/>
                <a:lumOff val="5000"/>
              </a:schemeClr>
            </a:solidFill>
          </a:endParaRPr>
        </a:p>
      </dgm:t>
    </dgm:pt>
    <dgm:pt modelId="{E0950D5F-EB07-44F8-A964-5EDD57258A4B}">
      <dgm:prSet phldrT="[Text]" custT="1"/>
      <dgm:spPr>
        <a:xfrm>
          <a:off x="364315" y="238337"/>
          <a:ext cx="7802801" cy="476493"/>
        </a:xfrm>
        <a:solidFill>
          <a:schemeClr val="accent1">
            <a:lumMod val="40000"/>
            <a:lumOff val="6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0"/>
              <a:satOff val="0"/>
              <a:lumOff val="0"/>
              <a:alphaOff val="0"/>
              <a:satMod val="300000"/>
            </a:srgbClr>
          </a:contourClr>
        </a:sp3d>
      </dgm:spPr>
      <dgm:t>
        <a:bodyPr/>
        <a:lstStyle/>
        <a:p>
          <a:r>
            <a:rPr lang="vi-VN" sz="2200" dirty="0">
              <a:solidFill>
                <a:schemeClr val="tx1"/>
              </a:solidFill>
              <a:latin typeface="+mn-lt"/>
              <a:ea typeface="+mn-ea"/>
              <a:cs typeface="+mn-cs"/>
            </a:rPr>
            <a:t>Việc thực hiện các thức thông tin thuốc</a:t>
          </a:r>
          <a:endParaRPr lang="en-US" sz="2200" dirty="0">
            <a:solidFill>
              <a:schemeClr val="tx1"/>
            </a:solidFill>
            <a:latin typeface="+mn-lt"/>
            <a:ea typeface="+mn-ea"/>
            <a:cs typeface="+mn-cs"/>
          </a:endParaRPr>
        </a:p>
      </dgm:t>
    </dgm:pt>
    <dgm:pt modelId="{AC08795C-6875-43C1-A778-FD8E4B649BA4}" type="parTrans" cxnId="{8699A4D4-2AC0-4D7B-A05B-F5D255C8ABE7}">
      <dgm:prSet/>
      <dgm:spPr/>
      <dgm:t>
        <a:bodyPr/>
        <a:lstStyle/>
        <a:p>
          <a:endParaRPr lang="en-US"/>
        </a:p>
      </dgm:t>
    </dgm:pt>
    <dgm:pt modelId="{CE0BA3DE-7F1B-4190-A8CA-13AFAA2B4676}" type="sibTrans" cxnId="{8699A4D4-2AC0-4D7B-A05B-F5D255C8ABE7}">
      <dgm:prSet/>
      <dgm:spPr/>
      <dgm:t>
        <a:bodyPr/>
        <a:lstStyle/>
        <a:p>
          <a:endParaRPr lang="en-US"/>
        </a:p>
      </dgm:t>
    </dgm:pt>
    <dgm:pt modelId="{B1CEEDDA-6AE6-47E7-A3B3-B35E95348169}">
      <dgm:prSet phldrT="[Text]" custT="1"/>
      <dgm:spPr>
        <a:xfrm>
          <a:off x="756263" y="952986"/>
          <a:ext cx="7410853" cy="476493"/>
        </a:xfrm>
        <a:solidFill>
          <a:schemeClr val="accent6">
            <a:lumMod val="60000"/>
            <a:lumOff val="4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1343711"/>
              <a:satOff val="1896"/>
              <a:lumOff val="-235"/>
              <a:alphaOff val="0"/>
              <a:satMod val="300000"/>
            </a:srgbClr>
          </a:contourClr>
        </a:sp3d>
      </dgm:spPr>
      <dgm:t>
        <a:bodyPr/>
        <a:lstStyle/>
        <a:p>
          <a:r>
            <a:rPr lang="vi-VN" sz="2200" dirty="0">
              <a:solidFill>
                <a:schemeClr val="tx1"/>
              </a:solidFill>
              <a:latin typeface="+mn-lt"/>
              <a:ea typeface="+mn-ea"/>
              <a:cs typeface="+mn-cs"/>
            </a:rPr>
            <a:t>Thông tin, hình ảnh không được sử dụng trong TTT</a:t>
          </a:r>
          <a:endParaRPr lang="en-US" sz="2200" dirty="0">
            <a:solidFill>
              <a:schemeClr val="tx1"/>
            </a:solidFill>
            <a:latin typeface="+mn-lt"/>
            <a:ea typeface="+mn-ea"/>
            <a:cs typeface="+mn-cs"/>
          </a:endParaRPr>
        </a:p>
      </dgm:t>
    </dgm:pt>
    <dgm:pt modelId="{B29024E9-44B7-4E9D-BAC1-640DEB01D0DF}" type="parTrans" cxnId="{56438D71-E4E7-4049-9F30-8AC0721C976B}">
      <dgm:prSet/>
      <dgm:spPr/>
      <dgm:t>
        <a:bodyPr/>
        <a:lstStyle/>
        <a:p>
          <a:endParaRPr lang="en-US"/>
        </a:p>
      </dgm:t>
    </dgm:pt>
    <dgm:pt modelId="{E350DB61-8575-45A2-BB10-A9BCA2103352}" type="sibTrans" cxnId="{56438D71-E4E7-4049-9F30-8AC0721C976B}">
      <dgm:prSet/>
      <dgm:spPr/>
      <dgm:t>
        <a:bodyPr/>
        <a:lstStyle/>
        <a:p>
          <a:endParaRPr lang="en-US"/>
        </a:p>
      </dgm:t>
    </dgm:pt>
    <dgm:pt modelId="{D247816A-15D8-4A34-8744-95D1F702DAB5}" type="pres">
      <dgm:prSet presAssocID="{A8ED55D7-26CA-4E61-8E33-910D9ABBE9EE}" presName="Name0" presStyleCnt="0">
        <dgm:presLayoutVars>
          <dgm:chMax val="7"/>
          <dgm:chPref val="7"/>
          <dgm:dir/>
        </dgm:presLayoutVars>
      </dgm:prSet>
      <dgm:spPr/>
      <dgm:t>
        <a:bodyPr/>
        <a:lstStyle/>
        <a:p>
          <a:endParaRPr lang="en-GB"/>
        </a:p>
      </dgm:t>
    </dgm:pt>
    <dgm:pt modelId="{31B43F22-41C6-4C3C-958D-9FC43E3D66D4}" type="pres">
      <dgm:prSet presAssocID="{A8ED55D7-26CA-4E61-8E33-910D9ABBE9EE}" presName="Name1" presStyleCnt="0"/>
      <dgm:spPr/>
    </dgm:pt>
    <dgm:pt modelId="{DA1CA065-D515-4280-8CA1-7289074EF430}" type="pres">
      <dgm:prSet presAssocID="{A8ED55D7-26CA-4E61-8E33-910D9ABBE9EE}" presName="cycle" presStyleCnt="0"/>
      <dgm:spPr/>
    </dgm:pt>
    <dgm:pt modelId="{F75235BD-F573-4E62-A812-1760F3D753CF}" type="pres">
      <dgm:prSet presAssocID="{A8ED55D7-26CA-4E61-8E33-910D9ABBE9EE}" presName="srcNode" presStyleLbl="node1" presStyleIdx="0" presStyleCnt="4"/>
      <dgm:spPr/>
    </dgm:pt>
    <dgm:pt modelId="{E07B8936-6479-4F6F-9293-46FD103157BF}" type="pres">
      <dgm:prSet presAssocID="{A8ED55D7-26CA-4E61-8E33-910D9ABBE9EE}" presName="conn" presStyleLbl="parChTrans1D2" presStyleIdx="0" presStyleCnt="1"/>
      <dgm:spPr/>
      <dgm:t>
        <a:bodyPr/>
        <a:lstStyle/>
        <a:p>
          <a:endParaRPr lang="en-GB"/>
        </a:p>
      </dgm:t>
    </dgm:pt>
    <dgm:pt modelId="{F737E612-9AAB-4022-BF58-73896C107143}" type="pres">
      <dgm:prSet presAssocID="{A8ED55D7-26CA-4E61-8E33-910D9ABBE9EE}" presName="extraNode" presStyleLbl="node1" presStyleIdx="0" presStyleCnt="4"/>
      <dgm:spPr/>
    </dgm:pt>
    <dgm:pt modelId="{1CAAE331-F12D-4911-A4BC-DF790CC6C0AE}" type="pres">
      <dgm:prSet presAssocID="{A8ED55D7-26CA-4E61-8E33-910D9ABBE9EE}" presName="dstNode" presStyleLbl="node1" presStyleIdx="0" presStyleCnt="4"/>
      <dgm:spPr/>
    </dgm:pt>
    <dgm:pt modelId="{18B70274-45FF-4516-AFBF-78DCB9F4CC1E}" type="pres">
      <dgm:prSet presAssocID="{961B6DDE-436E-47C1-BADA-B35F0B5602EA}" presName="text_1" presStyleLbl="node1" presStyleIdx="0" presStyleCnt="4">
        <dgm:presLayoutVars>
          <dgm:bulletEnabled val="1"/>
        </dgm:presLayoutVars>
      </dgm:prSet>
      <dgm:spPr/>
      <dgm:t>
        <a:bodyPr/>
        <a:lstStyle/>
        <a:p>
          <a:endParaRPr lang="en-GB"/>
        </a:p>
      </dgm:t>
    </dgm:pt>
    <dgm:pt modelId="{472E08B4-5DAA-46C0-8B22-757990E37135}" type="pres">
      <dgm:prSet presAssocID="{961B6DDE-436E-47C1-BADA-B35F0B5602EA}" presName="accent_1" presStyleCnt="0"/>
      <dgm:spPr/>
    </dgm:pt>
    <dgm:pt modelId="{3ABAA8CB-2EA8-440A-89FD-967942CEC528}" type="pres">
      <dgm:prSet presAssocID="{961B6DDE-436E-47C1-BADA-B35F0B5602EA}" presName="accentRepeatNode" presStyleLbl="solidFgAcc1" presStyleIdx="0" presStyleCnt="4" custScaleX="80611" custScaleY="73451"/>
      <dgm:spPr>
        <a:xfrm>
          <a:off x="66507" y="178775"/>
          <a:ext cx="595616" cy="595616"/>
        </a:xfrm>
        <a:prstGeom prst="ellipse">
          <a:avLst/>
        </a:prstGeom>
        <a:solidFill>
          <a:sysClr val="window" lastClr="FFFFFF">
            <a:hueOff val="0"/>
            <a:satOff val="0"/>
            <a:lumOff val="0"/>
            <a:alphaOff val="0"/>
          </a:sysClr>
        </a:solidFill>
        <a:ln w="9525" cap="flat" cmpd="sng" algn="ctr">
          <a:solidFill>
            <a:srgbClr val="474B78">
              <a:hueOff val="0"/>
              <a:satOff val="0"/>
              <a:lumOff val="0"/>
              <a:alphaOff val="0"/>
            </a:srgbClr>
          </a:solidFill>
          <a:prstDash val="solid"/>
        </a:ln>
        <a:effectLst>
          <a:outerShdw blurRad="50800" dist="38100" dir="5400000" rotWithShape="0">
            <a:srgbClr val="000000">
              <a:alpha val="35000"/>
            </a:srgbClr>
          </a:outerShdw>
        </a:effectLst>
      </dgm:spPr>
    </dgm:pt>
    <dgm:pt modelId="{2B7F7179-AB67-465D-869D-95FBEBBD51B1}" type="pres">
      <dgm:prSet presAssocID="{E0950D5F-EB07-44F8-A964-5EDD57258A4B}" presName="text_2" presStyleLbl="node1" presStyleIdx="1" presStyleCnt="4">
        <dgm:presLayoutVars>
          <dgm:bulletEnabled val="1"/>
        </dgm:presLayoutVars>
      </dgm:prSet>
      <dgm:spPr>
        <a:prstGeom prst="rect">
          <a:avLst/>
        </a:prstGeom>
      </dgm:spPr>
      <dgm:t>
        <a:bodyPr/>
        <a:lstStyle/>
        <a:p>
          <a:endParaRPr lang="en-GB"/>
        </a:p>
      </dgm:t>
    </dgm:pt>
    <dgm:pt modelId="{38C9349B-F08A-49E5-9F53-6561D95E2E39}" type="pres">
      <dgm:prSet presAssocID="{E0950D5F-EB07-44F8-A964-5EDD57258A4B}" presName="accent_2" presStyleCnt="0"/>
      <dgm:spPr/>
    </dgm:pt>
    <dgm:pt modelId="{0F7C66A7-31E8-4328-9073-B6F5B186587F}" type="pres">
      <dgm:prSet presAssocID="{E0950D5F-EB07-44F8-A964-5EDD57258A4B}" presName="accentRepeatNode" presStyleLbl="solidFgAcc1" presStyleIdx="1" presStyleCnt="4" custScaleX="75401" custScaleY="90274"/>
      <dgm:spPr/>
    </dgm:pt>
    <dgm:pt modelId="{FDD42840-DBDE-42C8-AA69-1FA1D12BD195}" type="pres">
      <dgm:prSet presAssocID="{A0FC4AB5-FABC-4DA4-82DA-270CE3F64B99}" presName="text_3" presStyleLbl="node1" presStyleIdx="2" presStyleCnt="4">
        <dgm:presLayoutVars>
          <dgm:bulletEnabled val="1"/>
        </dgm:presLayoutVars>
      </dgm:prSet>
      <dgm:spPr>
        <a:prstGeom prst="rect">
          <a:avLst/>
        </a:prstGeom>
      </dgm:spPr>
      <dgm:t>
        <a:bodyPr/>
        <a:lstStyle/>
        <a:p>
          <a:endParaRPr lang="en-GB"/>
        </a:p>
      </dgm:t>
    </dgm:pt>
    <dgm:pt modelId="{EC6A02B2-09A3-44E1-B14F-827EAEA16D04}" type="pres">
      <dgm:prSet presAssocID="{A0FC4AB5-FABC-4DA4-82DA-270CE3F64B99}" presName="accent_3" presStyleCnt="0"/>
      <dgm:spPr/>
    </dgm:pt>
    <dgm:pt modelId="{F46EEED0-B9F2-4A69-AAF2-CBC66C4012D3}" type="pres">
      <dgm:prSet presAssocID="{A0FC4AB5-FABC-4DA4-82DA-270CE3F64B99}" presName="accentRepeatNode" presStyleLbl="solidFgAcc1" presStyleIdx="2" presStyleCnt="4" custScaleX="75401" custScaleY="95378"/>
      <dgm:spPr>
        <a:xfrm>
          <a:off x="458455" y="893425"/>
          <a:ext cx="595616" cy="595616"/>
        </a:xfrm>
        <a:prstGeom prst="ellipse">
          <a:avLst/>
        </a:prstGeom>
        <a:solidFill>
          <a:sysClr val="window" lastClr="FFFFFF">
            <a:hueOff val="0"/>
            <a:satOff val="0"/>
            <a:lumOff val="0"/>
            <a:alphaOff val="0"/>
          </a:sysClr>
        </a:solidFill>
        <a:ln w="9525" cap="flat" cmpd="sng" algn="ctr">
          <a:solidFill>
            <a:srgbClr val="474B78">
              <a:hueOff val="1343711"/>
              <a:satOff val="1896"/>
              <a:lumOff val="-235"/>
              <a:alphaOff val="0"/>
            </a:srgbClr>
          </a:solidFill>
          <a:prstDash val="solid"/>
        </a:ln>
        <a:effectLst>
          <a:outerShdw blurRad="50800" dist="38100" dir="5400000" rotWithShape="0">
            <a:srgbClr val="000000">
              <a:alpha val="35000"/>
            </a:srgbClr>
          </a:outerShdw>
        </a:effectLst>
      </dgm:spPr>
    </dgm:pt>
    <dgm:pt modelId="{3A4C5519-D35C-4FC7-ABCE-BC3CBEE0B7C1}" type="pres">
      <dgm:prSet presAssocID="{B1CEEDDA-6AE6-47E7-A3B3-B35E95348169}" presName="text_4" presStyleLbl="node1" presStyleIdx="3" presStyleCnt="4">
        <dgm:presLayoutVars>
          <dgm:bulletEnabled val="1"/>
        </dgm:presLayoutVars>
      </dgm:prSet>
      <dgm:spPr/>
      <dgm:t>
        <a:bodyPr/>
        <a:lstStyle/>
        <a:p>
          <a:endParaRPr lang="en-GB"/>
        </a:p>
      </dgm:t>
    </dgm:pt>
    <dgm:pt modelId="{EDED4560-D2B3-4FCD-8005-9DB6FD1ABC82}" type="pres">
      <dgm:prSet presAssocID="{B1CEEDDA-6AE6-47E7-A3B3-B35E95348169}" presName="accent_4" presStyleCnt="0"/>
      <dgm:spPr/>
    </dgm:pt>
    <dgm:pt modelId="{BFC51956-A2E9-4DD2-9EAA-F73CEB0E7405}" type="pres">
      <dgm:prSet presAssocID="{B1CEEDDA-6AE6-47E7-A3B3-B35E95348169}" presName="accentRepeatNode" presStyleLbl="solidFgAcc1" presStyleIdx="3" presStyleCnt="4" custScaleX="80611" custScaleY="72563"/>
      <dgm:spPr/>
    </dgm:pt>
  </dgm:ptLst>
  <dgm:cxnLst>
    <dgm:cxn modelId="{9043F804-2742-4994-8790-1D957F292670}" type="presOf" srcId="{4432E738-559D-4D7A-8523-FB7C7D4F93ED}" destId="{E07B8936-6479-4F6F-9293-46FD103157BF}" srcOrd="0" destOrd="0" presId="urn:microsoft.com/office/officeart/2008/layout/VerticalCurvedList"/>
    <dgm:cxn modelId="{C5872F11-9283-4091-8E47-3236313C78F1}" type="presOf" srcId="{E0950D5F-EB07-44F8-A964-5EDD57258A4B}" destId="{2B7F7179-AB67-465D-869D-95FBEBBD51B1}" srcOrd="0" destOrd="0" presId="urn:microsoft.com/office/officeart/2008/layout/VerticalCurvedList"/>
    <dgm:cxn modelId="{56438D71-E4E7-4049-9F30-8AC0721C976B}" srcId="{A8ED55D7-26CA-4E61-8E33-910D9ABBE9EE}" destId="{B1CEEDDA-6AE6-47E7-A3B3-B35E95348169}" srcOrd="3" destOrd="0" parTransId="{B29024E9-44B7-4E9D-BAC1-640DEB01D0DF}" sibTransId="{E350DB61-8575-45A2-BB10-A9BCA2103352}"/>
    <dgm:cxn modelId="{EB149534-F67B-440E-B7F7-C31AD47373C9}" type="presOf" srcId="{A0FC4AB5-FABC-4DA4-82DA-270CE3F64B99}" destId="{FDD42840-DBDE-42C8-AA69-1FA1D12BD195}" srcOrd="0" destOrd="0" presId="urn:microsoft.com/office/officeart/2008/layout/VerticalCurvedList"/>
    <dgm:cxn modelId="{98A4A155-7400-4550-9157-240DA05A39D1}" type="presOf" srcId="{961B6DDE-436E-47C1-BADA-B35F0B5602EA}" destId="{18B70274-45FF-4516-AFBF-78DCB9F4CC1E}" srcOrd="0" destOrd="0" presId="urn:microsoft.com/office/officeart/2008/layout/VerticalCurvedList"/>
    <dgm:cxn modelId="{9BA666F3-52B4-405C-ABE1-5298F2602CC8}" srcId="{A8ED55D7-26CA-4E61-8E33-910D9ABBE9EE}" destId="{A0FC4AB5-FABC-4DA4-82DA-270CE3F64B99}" srcOrd="2" destOrd="0" parTransId="{23972B06-B507-46AE-809A-591B82939994}" sibTransId="{12AF3D1C-0314-4E4F-ABC9-801ABDEF85A2}"/>
    <dgm:cxn modelId="{8699A4D4-2AC0-4D7B-A05B-F5D255C8ABE7}" srcId="{A8ED55D7-26CA-4E61-8E33-910D9ABBE9EE}" destId="{E0950D5F-EB07-44F8-A964-5EDD57258A4B}" srcOrd="1" destOrd="0" parTransId="{AC08795C-6875-43C1-A778-FD8E4B649BA4}" sibTransId="{CE0BA3DE-7F1B-4190-A8CA-13AFAA2B4676}"/>
    <dgm:cxn modelId="{447581F1-7697-42F6-8687-8B7823C1D1FD}" type="presOf" srcId="{B1CEEDDA-6AE6-47E7-A3B3-B35E95348169}" destId="{3A4C5519-D35C-4FC7-ABCE-BC3CBEE0B7C1}" srcOrd="0" destOrd="0" presId="urn:microsoft.com/office/officeart/2008/layout/VerticalCurvedList"/>
    <dgm:cxn modelId="{21992976-5BC0-4F57-B83D-F0BE21E7CACC}" srcId="{A8ED55D7-26CA-4E61-8E33-910D9ABBE9EE}" destId="{961B6DDE-436E-47C1-BADA-B35F0B5602EA}" srcOrd="0" destOrd="0" parTransId="{36B4D443-837C-4184-80A4-F4EBB7AAB69A}" sibTransId="{4432E738-559D-4D7A-8523-FB7C7D4F93ED}"/>
    <dgm:cxn modelId="{2C3CEFC9-9E69-4371-B57F-AA354EEF4833}" type="presOf" srcId="{A8ED55D7-26CA-4E61-8E33-910D9ABBE9EE}" destId="{D247816A-15D8-4A34-8744-95D1F702DAB5}" srcOrd="0" destOrd="0" presId="urn:microsoft.com/office/officeart/2008/layout/VerticalCurvedList"/>
    <dgm:cxn modelId="{FE12BCB4-2768-40C9-9503-18328A07928B}" type="presParOf" srcId="{D247816A-15D8-4A34-8744-95D1F702DAB5}" destId="{31B43F22-41C6-4C3C-958D-9FC43E3D66D4}" srcOrd="0" destOrd="0" presId="urn:microsoft.com/office/officeart/2008/layout/VerticalCurvedList"/>
    <dgm:cxn modelId="{22C3F45C-5F79-4C07-8823-9F085AF3D566}" type="presParOf" srcId="{31B43F22-41C6-4C3C-958D-9FC43E3D66D4}" destId="{DA1CA065-D515-4280-8CA1-7289074EF430}" srcOrd="0" destOrd="0" presId="urn:microsoft.com/office/officeart/2008/layout/VerticalCurvedList"/>
    <dgm:cxn modelId="{7F7EDD04-BBC7-4D61-BAA6-F9ED3544F865}" type="presParOf" srcId="{DA1CA065-D515-4280-8CA1-7289074EF430}" destId="{F75235BD-F573-4E62-A812-1760F3D753CF}" srcOrd="0" destOrd="0" presId="urn:microsoft.com/office/officeart/2008/layout/VerticalCurvedList"/>
    <dgm:cxn modelId="{F7609AED-7F35-41A7-A5E0-F79ABE613A48}" type="presParOf" srcId="{DA1CA065-D515-4280-8CA1-7289074EF430}" destId="{E07B8936-6479-4F6F-9293-46FD103157BF}" srcOrd="1" destOrd="0" presId="urn:microsoft.com/office/officeart/2008/layout/VerticalCurvedList"/>
    <dgm:cxn modelId="{4260FD64-529C-4AC0-A024-A921C389C549}" type="presParOf" srcId="{DA1CA065-D515-4280-8CA1-7289074EF430}" destId="{F737E612-9AAB-4022-BF58-73896C107143}" srcOrd="2" destOrd="0" presId="urn:microsoft.com/office/officeart/2008/layout/VerticalCurvedList"/>
    <dgm:cxn modelId="{2AA0FDBF-5A0A-438A-936C-5F9B578F9F15}" type="presParOf" srcId="{DA1CA065-D515-4280-8CA1-7289074EF430}" destId="{1CAAE331-F12D-4911-A4BC-DF790CC6C0AE}" srcOrd="3" destOrd="0" presId="urn:microsoft.com/office/officeart/2008/layout/VerticalCurvedList"/>
    <dgm:cxn modelId="{32AE6560-FCD1-4CBE-8C0E-A3BC0886DB8D}" type="presParOf" srcId="{31B43F22-41C6-4C3C-958D-9FC43E3D66D4}" destId="{18B70274-45FF-4516-AFBF-78DCB9F4CC1E}" srcOrd="1" destOrd="0" presId="urn:microsoft.com/office/officeart/2008/layout/VerticalCurvedList"/>
    <dgm:cxn modelId="{2077560C-5401-4532-9D05-2E2171840563}" type="presParOf" srcId="{31B43F22-41C6-4C3C-958D-9FC43E3D66D4}" destId="{472E08B4-5DAA-46C0-8B22-757990E37135}" srcOrd="2" destOrd="0" presId="urn:microsoft.com/office/officeart/2008/layout/VerticalCurvedList"/>
    <dgm:cxn modelId="{52DD0BB5-35E4-4C80-B1A6-5A124349FFE0}" type="presParOf" srcId="{472E08B4-5DAA-46C0-8B22-757990E37135}" destId="{3ABAA8CB-2EA8-440A-89FD-967942CEC528}" srcOrd="0" destOrd="0" presId="urn:microsoft.com/office/officeart/2008/layout/VerticalCurvedList"/>
    <dgm:cxn modelId="{B9E6A01B-DF86-486E-A719-CCA278255423}" type="presParOf" srcId="{31B43F22-41C6-4C3C-958D-9FC43E3D66D4}" destId="{2B7F7179-AB67-465D-869D-95FBEBBD51B1}" srcOrd="3" destOrd="0" presId="urn:microsoft.com/office/officeart/2008/layout/VerticalCurvedList"/>
    <dgm:cxn modelId="{7D267837-E0A5-465A-912D-FAA04A4022AA}" type="presParOf" srcId="{31B43F22-41C6-4C3C-958D-9FC43E3D66D4}" destId="{38C9349B-F08A-49E5-9F53-6561D95E2E39}" srcOrd="4" destOrd="0" presId="urn:microsoft.com/office/officeart/2008/layout/VerticalCurvedList"/>
    <dgm:cxn modelId="{81C9B811-EB25-44AE-8636-CA875CFA7462}" type="presParOf" srcId="{38C9349B-F08A-49E5-9F53-6561D95E2E39}" destId="{0F7C66A7-31E8-4328-9073-B6F5B186587F}" srcOrd="0" destOrd="0" presId="urn:microsoft.com/office/officeart/2008/layout/VerticalCurvedList"/>
    <dgm:cxn modelId="{1B7EE70A-F4A5-436F-A2CE-683ADF3B9E4C}" type="presParOf" srcId="{31B43F22-41C6-4C3C-958D-9FC43E3D66D4}" destId="{FDD42840-DBDE-42C8-AA69-1FA1D12BD195}" srcOrd="5" destOrd="0" presId="urn:microsoft.com/office/officeart/2008/layout/VerticalCurvedList"/>
    <dgm:cxn modelId="{F6027573-E433-44E8-BCE4-D0905A255D36}" type="presParOf" srcId="{31B43F22-41C6-4C3C-958D-9FC43E3D66D4}" destId="{EC6A02B2-09A3-44E1-B14F-827EAEA16D04}" srcOrd="6" destOrd="0" presId="urn:microsoft.com/office/officeart/2008/layout/VerticalCurvedList"/>
    <dgm:cxn modelId="{1C16C49A-EBF6-4B8E-8F61-8B32E63C17CC}" type="presParOf" srcId="{EC6A02B2-09A3-44E1-B14F-827EAEA16D04}" destId="{F46EEED0-B9F2-4A69-AAF2-CBC66C4012D3}" srcOrd="0" destOrd="0" presId="urn:microsoft.com/office/officeart/2008/layout/VerticalCurvedList"/>
    <dgm:cxn modelId="{2D55A95B-BEA8-464E-A0A8-B542E09A4046}" type="presParOf" srcId="{31B43F22-41C6-4C3C-958D-9FC43E3D66D4}" destId="{3A4C5519-D35C-4FC7-ABCE-BC3CBEE0B7C1}" srcOrd="7" destOrd="0" presId="urn:microsoft.com/office/officeart/2008/layout/VerticalCurvedList"/>
    <dgm:cxn modelId="{9A43D68B-5805-4C1E-B7BD-675FE57967A2}" type="presParOf" srcId="{31B43F22-41C6-4C3C-958D-9FC43E3D66D4}" destId="{EDED4560-D2B3-4FCD-8005-9DB6FD1ABC82}" srcOrd="8" destOrd="0" presId="urn:microsoft.com/office/officeart/2008/layout/VerticalCurvedList"/>
    <dgm:cxn modelId="{234ABA16-95D4-4781-A636-00E2965E5494}" type="presParOf" srcId="{EDED4560-D2B3-4FCD-8005-9DB6FD1ABC82}" destId="{BFC51956-A2E9-4DD2-9EAA-F73CEB0E74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B8936-6479-4F6F-9293-46FD103157BF}">
      <dsp:nvSpPr>
        <dsp:cNvPr id="0" name=""/>
        <dsp:cNvSpPr/>
      </dsp:nvSpPr>
      <dsp:spPr>
        <a:xfrm>
          <a:off x="-5872203" y="-898677"/>
          <a:ext cx="6990830" cy="6990830"/>
        </a:xfrm>
        <a:prstGeom prst="blockArc">
          <a:avLst>
            <a:gd name="adj1" fmla="val 18900000"/>
            <a:gd name="adj2" fmla="val 2700000"/>
            <a:gd name="adj3" fmla="val 354"/>
          </a:avLst>
        </a:prstGeom>
        <a:noFill/>
        <a:ln w="55000" cap="flat" cmpd="thickThin" algn="ctr">
          <a:solidFill>
            <a:srgbClr val="7D3C4A">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B70274-45FF-4516-AFBF-78DCB9F4CC1E}">
      <dsp:nvSpPr>
        <dsp:cNvPr id="0" name=""/>
        <dsp:cNvSpPr/>
      </dsp:nvSpPr>
      <dsp:spPr>
        <a:xfrm>
          <a:off x="585507" y="399274"/>
          <a:ext cx="6336587" cy="798964"/>
        </a:xfrm>
        <a:prstGeom prst="rect">
          <a:avLst/>
        </a:prstGeom>
        <a:solidFill>
          <a:srgbClr val="AEFCC4"/>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0"/>
              <a:satOff val="0"/>
              <a:lumOff val="0"/>
              <a:alphaOff val="0"/>
              <a:satMod val="30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178" tIns="55880" rIns="55880" bIns="55880" numCol="1" spcCol="1270" anchor="ctr" anchorCtr="0">
          <a:noAutofit/>
        </a:bodyPr>
        <a:lstStyle/>
        <a:p>
          <a:pPr lvl="0" algn="l" defTabSz="977900">
            <a:lnSpc>
              <a:spcPct val="90000"/>
            </a:lnSpc>
            <a:spcBef>
              <a:spcPct val="0"/>
            </a:spcBef>
            <a:spcAft>
              <a:spcPct val="35000"/>
            </a:spcAft>
          </a:pPr>
          <a:r>
            <a:rPr lang="vi-VN" sz="2200" kern="1200" dirty="0">
              <a:solidFill>
                <a:schemeClr val="tx1"/>
              </a:solidFill>
              <a:latin typeface="+mn-lt"/>
              <a:ea typeface="+mn-ea"/>
              <a:cs typeface="+mn-cs"/>
            </a:rPr>
            <a:t>Cách thức thông tin thuốc</a:t>
          </a:r>
          <a:endParaRPr lang="en-US" sz="2200" kern="1200" dirty="0">
            <a:solidFill>
              <a:schemeClr val="tx1"/>
            </a:solidFill>
            <a:latin typeface="+mn-lt"/>
            <a:ea typeface="+mn-ea"/>
            <a:cs typeface="+mn-cs"/>
          </a:endParaRPr>
        </a:p>
      </dsp:txBody>
      <dsp:txXfrm>
        <a:off x="585507" y="399274"/>
        <a:ext cx="6336587" cy="798964"/>
      </dsp:txXfrm>
    </dsp:sp>
    <dsp:sp modelId="{3ABAA8CB-2EA8-440A-89FD-967942CEC528}">
      <dsp:nvSpPr>
        <dsp:cNvPr id="0" name=""/>
        <dsp:cNvSpPr/>
      </dsp:nvSpPr>
      <dsp:spPr>
        <a:xfrm>
          <a:off x="182974" y="431976"/>
          <a:ext cx="805066" cy="733558"/>
        </a:xfrm>
        <a:prstGeom prst="ellipse">
          <a:avLst/>
        </a:prstGeom>
        <a:solidFill>
          <a:sysClr val="window" lastClr="FFFFFF">
            <a:hueOff val="0"/>
            <a:satOff val="0"/>
            <a:lumOff val="0"/>
            <a:alphaOff val="0"/>
          </a:sysClr>
        </a:solidFill>
        <a:ln w="9525" cap="flat" cmpd="sng" algn="ctr">
          <a:solidFill>
            <a:srgbClr val="474B78">
              <a:hueOff val="0"/>
              <a:satOff val="0"/>
              <a:lumOff val="0"/>
              <a:alphaOff val="0"/>
            </a:srgbClr>
          </a:solidFill>
          <a:prstDash val="solid"/>
          <a:miter lim="800000"/>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B7F7179-AB67-465D-869D-95FBEBBD51B1}">
      <dsp:nvSpPr>
        <dsp:cNvPr id="0" name=""/>
        <dsp:cNvSpPr/>
      </dsp:nvSpPr>
      <dsp:spPr>
        <a:xfrm>
          <a:off x="1043571" y="1597928"/>
          <a:ext cx="5878522" cy="798964"/>
        </a:xfrm>
        <a:prstGeom prst="rect">
          <a:avLst/>
        </a:prstGeom>
        <a:solidFill>
          <a:schemeClr val="accent1">
            <a:lumMod val="40000"/>
            <a:lumOff val="6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0"/>
              <a:satOff val="0"/>
              <a:lumOff val="0"/>
              <a:alphaOff val="0"/>
              <a:satMod val="30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178" tIns="55880" rIns="55880" bIns="55880" numCol="1" spcCol="1270" anchor="ctr" anchorCtr="0">
          <a:noAutofit/>
        </a:bodyPr>
        <a:lstStyle/>
        <a:p>
          <a:pPr lvl="0" algn="l" defTabSz="977900">
            <a:lnSpc>
              <a:spcPct val="90000"/>
            </a:lnSpc>
            <a:spcBef>
              <a:spcPct val="0"/>
            </a:spcBef>
            <a:spcAft>
              <a:spcPct val="35000"/>
            </a:spcAft>
          </a:pPr>
          <a:r>
            <a:rPr lang="vi-VN" sz="2200" kern="1200" dirty="0">
              <a:solidFill>
                <a:schemeClr val="tx1"/>
              </a:solidFill>
              <a:latin typeface="+mn-lt"/>
              <a:ea typeface="+mn-ea"/>
              <a:cs typeface="+mn-cs"/>
            </a:rPr>
            <a:t>Việc thực hiện các thức thông tin thuốc</a:t>
          </a:r>
          <a:endParaRPr lang="en-US" sz="2200" kern="1200" dirty="0">
            <a:solidFill>
              <a:schemeClr val="tx1"/>
            </a:solidFill>
            <a:latin typeface="+mn-lt"/>
            <a:ea typeface="+mn-ea"/>
            <a:cs typeface="+mn-cs"/>
          </a:endParaRPr>
        </a:p>
      </dsp:txBody>
      <dsp:txXfrm>
        <a:off x="1043571" y="1597928"/>
        <a:ext cx="5878522" cy="798964"/>
      </dsp:txXfrm>
    </dsp:sp>
    <dsp:sp modelId="{0F7C66A7-31E8-4328-9073-B6F5B186587F}">
      <dsp:nvSpPr>
        <dsp:cNvPr id="0" name=""/>
        <dsp:cNvSpPr/>
      </dsp:nvSpPr>
      <dsp:spPr>
        <a:xfrm>
          <a:off x="667054" y="1546624"/>
          <a:ext cx="753033" cy="901571"/>
        </a:xfrm>
        <a:prstGeom prst="ellipse">
          <a:avLst/>
        </a:prstGeom>
        <a:solidFill>
          <a:schemeClr val="lt1">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FDD42840-DBDE-42C8-AA69-1FA1D12BD195}">
      <dsp:nvSpPr>
        <dsp:cNvPr id="0" name=""/>
        <dsp:cNvSpPr/>
      </dsp:nvSpPr>
      <dsp:spPr>
        <a:xfrm>
          <a:off x="1043571" y="2796582"/>
          <a:ext cx="5878522" cy="798964"/>
        </a:xfrm>
        <a:prstGeom prst="rect">
          <a:avLst/>
        </a:prstGeom>
        <a:solidFill>
          <a:srgbClr val="FFCCFF"/>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1343711"/>
              <a:satOff val="1896"/>
              <a:lumOff val="-235"/>
              <a:alphaOff val="0"/>
              <a:satMod val="30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178" tIns="55880" rIns="55880" bIns="55880" numCol="1" spcCol="1270" anchor="ctr" anchorCtr="0">
          <a:noAutofit/>
        </a:bodyPr>
        <a:lstStyle/>
        <a:p>
          <a:pPr lvl="0" algn="l" defTabSz="977900">
            <a:lnSpc>
              <a:spcPct val="90000"/>
            </a:lnSpc>
            <a:spcBef>
              <a:spcPct val="0"/>
            </a:spcBef>
            <a:spcAft>
              <a:spcPct val="35000"/>
            </a:spcAft>
          </a:pPr>
          <a:r>
            <a:rPr lang="vi-VN" sz="2200" kern="1200" dirty="0">
              <a:solidFill>
                <a:schemeClr val="tx1"/>
              </a:solidFill>
              <a:latin typeface="+mn-lt"/>
              <a:ea typeface="+mn-ea"/>
              <a:cs typeface="+mn-cs"/>
            </a:rPr>
            <a:t>Hình thức thông tin thuốc</a:t>
          </a:r>
          <a:endParaRPr lang="en-US" sz="2200" kern="1200" dirty="0">
            <a:solidFill>
              <a:schemeClr val="tx1"/>
            </a:solidFill>
            <a:latin typeface="Lucida Sans Unicode"/>
            <a:ea typeface="+mn-ea"/>
            <a:cs typeface="+mn-cs"/>
          </a:endParaRPr>
        </a:p>
      </dsp:txBody>
      <dsp:txXfrm>
        <a:off x="1043571" y="2796582"/>
        <a:ext cx="5878522" cy="798964"/>
      </dsp:txXfrm>
    </dsp:sp>
    <dsp:sp modelId="{F46EEED0-B9F2-4A69-AAF2-CBC66C4012D3}">
      <dsp:nvSpPr>
        <dsp:cNvPr id="0" name=""/>
        <dsp:cNvSpPr/>
      </dsp:nvSpPr>
      <dsp:spPr>
        <a:xfrm>
          <a:off x="667054" y="2719791"/>
          <a:ext cx="753033" cy="952545"/>
        </a:xfrm>
        <a:prstGeom prst="ellipse">
          <a:avLst/>
        </a:prstGeom>
        <a:solidFill>
          <a:sysClr val="window" lastClr="FFFFFF">
            <a:hueOff val="0"/>
            <a:satOff val="0"/>
            <a:lumOff val="0"/>
            <a:alphaOff val="0"/>
          </a:sysClr>
        </a:solidFill>
        <a:ln w="9525" cap="flat" cmpd="sng" algn="ctr">
          <a:solidFill>
            <a:srgbClr val="474B78">
              <a:hueOff val="1343711"/>
              <a:satOff val="1896"/>
              <a:lumOff val="-235"/>
              <a:alphaOff val="0"/>
            </a:srgbClr>
          </a:solidFill>
          <a:prstDash val="solid"/>
          <a:miter lim="800000"/>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A4C5519-D35C-4FC7-ABCE-BC3CBEE0B7C1}">
      <dsp:nvSpPr>
        <dsp:cNvPr id="0" name=""/>
        <dsp:cNvSpPr/>
      </dsp:nvSpPr>
      <dsp:spPr>
        <a:xfrm>
          <a:off x="585507" y="3995236"/>
          <a:ext cx="6336587" cy="798964"/>
        </a:xfrm>
        <a:prstGeom prst="rect">
          <a:avLst/>
        </a:prstGeom>
        <a:solidFill>
          <a:schemeClr val="accent6">
            <a:lumMod val="60000"/>
            <a:lumOff val="4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74B78">
              <a:hueOff val="1343711"/>
              <a:satOff val="1896"/>
              <a:lumOff val="-235"/>
              <a:alphaOff val="0"/>
              <a:satMod val="30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178" tIns="55880" rIns="55880" bIns="55880" numCol="1" spcCol="1270" anchor="ctr" anchorCtr="0">
          <a:noAutofit/>
        </a:bodyPr>
        <a:lstStyle/>
        <a:p>
          <a:pPr lvl="0" algn="l" defTabSz="977900">
            <a:lnSpc>
              <a:spcPct val="90000"/>
            </a:lnSpc>
            <a:spcBef>
              <a:spcPct val="0"/>
            </a:spcBef>
            <a:spcAft>
              <a:spcPct val="35000"/>
            </a:spcAft>
          </a:pPr>
          <a:r>
            <a:rPr lang="vi-VN" sz="2200" kern="1200" dirty="0">
              <a:solidFill>
                <a:schemeClr val="tx1"/>
              </a:solidFill>
              <a:latin typeface="+mn-lt"/>
              <a:ea typeface="+mn-ea"/>
              <a:cs typeface="+mn-cs"/>
            </a:rPr>
            <a:t>Thông tin, hình ảnh không được sử dụng trong TTT</a:t>
          </a:r>
          <a:endParaRPr lang="en-US" sz="2200" kern="1200" dirty="0">
            <a:solidFill>
              <a:schemeClr val="tx1"/>
            </a:solidFill>
            <a:latin typeface="+mn-lt"/>
            <a:ea typeface="+mn-ea"/>
            <a:cs typeface="+mn-cs"/>
          </a:endParaRPr>
        </a:p>
      </dsp:txBody>
      <dsp:txXfrm>
        <a:off x="585507" y="3995236"/>
        <a:ext cx="6336587" cy="798964"/>
      </dsp:txXfrm>
    </dsp:sp>
    <dsp:sp modelId="{BFC51956-A2E9-4DD2-9EAA-F73CEB0E7405}">
      <dsp:nvSpPr>
        <dsp:cNvPr id="0" name=""/>
        <dsp:cNvSpPr/>
      </dsp:nvSpPr>
      <dsp:spPr>
        <a:xfrm>
          <a:off x="182974" y="4032373"/>
          <a:ext cx="805066" cy="724690"/>
        </a:xfrm>
        <a:prstGeom prst="ellipse">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058B6BD-10FC-4AF7-9CA3-E3132630BA59}" type="datetimeFigureOut">
              <a:rPr lang="en-US" smtClean="0"/>
              <a:pPr/>
              <a:t>7/29/2025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5B1579-1A83-462E-89C7-F5CDDBF04D97}" type="slidenum">
              <a:rPr lang="en-US" smtClean="0"/>
              <a:pPr/>
              <a:t>‹#›</a:t>
            </a:fld>
            <a:endParaRPr lang="en-US"/>
          </a:p>
        </p:txBody>
      </p:sp>
    </p:spTree>
    <p:extLst>
      <p:ext uri="{BB962C8B-B14F-4D97-AF65-F5344CB8AC3E}">
        <p14:creationId xmlns:p14="http://schemas.microsoft.com/office/powerpoint/2010/main" val="1908277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1AC3DD3-3906-493F-8154-7D2562C98550}" type="datetimeFigureOut">
              <a:rPr lang="en-US" smtClean="0"/>
              <a:pPr/>
              <a:t>7/29/2025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BC52B7A-7783-4661-8744-952E320C23AA}" type="slidenum">
              <a:rPr lang="en-US" smtClean="0"/>
              <a:pPr/>
              <a:t>‹#›</a:t>
            </a:fld>
            <a:endParaRPr lang="en-US"/>
          </a:p>
        </p:txBody>
      </p:sp>
    </p:spTree>
    <p:extLst>
      <p:ext uri="{BB962C8B-B14F-4D97-AF65-F5344CB8AC3E}">
        <p14:creationId xmlns:p14="http://schemas.microsoft.com/office/powerpoint/2010/main" val="11806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68D2766-C49B-4C1A-9FEE-6F146754B02B}" type="slidenum">
              <a:rPr lang="en-US" smtClean="0"/>
              <a:t>28</a:t>
            </a:fld>
            <a:endParaRPr lang="en-US"/>
          </a:p>
        </p:txBody>
      </p:sp>
    </p:spTree>
    <p:extLst>
      <p:ext uri="{BB962C8B-B14F-4D97-AF65-F5344CB8AC3E}">
        <p14:creationId xmlns:p14="http://schemas.microsoft.com/office/powerpoint/2010/main" val="815630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E872C-D4D0-4BD5-9693-CC6EF48666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CA80A0C-0DC7-4886-B194-9D60D8A12D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273A8CB-7767-4BF8-BE6E-60EA7552F3FA}"/>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5" name="Footer Placeholder 4">
            <a:extLst>
              <a:ext uri="{FF2B5EF4-FFF2-40B4-BE49-F238E27FC236}">
                <a16:creationId xmlns:a16="http://schemas.microsoft.com/office/drawing/2014/main" xmlns="" id="{E33C960D-76B9-459B-83F5-953F677FC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7FF30-A4CD-4227-9067-16ED4600EE14}"/>
              </a:ext>
            </a:extLst>
          </p:cNvPr>
          <p:cNvSpPr>
            <a:spLocks noGrp="1"/>
          </p:cNvSpPr>
          <p:nvPr>
            <p:ph type="sldNum" sz="quarter" idx="12"/>
          </p:nvPr>
        </p:nvSpPr>
        <p:spPr/>
        <p:txBody>
          <a:bodyPr/>
          <a:lstStyle/>
          <a:p>
            <a:fld id="{8D310BB1-8F96-407D-936E-D4C3F2A40790}" type="slidenum">
              <a:rPr lang="en-US" smtClean="0"/>
              <a:pPr/>
              <a:t>‹#›</a:t>
            </a:fld>
            <a:endParaRPr lang="en-US"/>
          </a:p>
        </p:txBody>
      </p:sp>
      <p:sp>
        <p:nvSpPr>
          <p:cNvPr id="7" name="TextBox 6">
            <a:extLst>
              <a:ext uri="{FF2B5EF4-FFF2-40B4-BE49-F238E27FC236}">
                <a16:creationId xmlns:a16="http://schemas.microsoft.com/office/drawing/2014/main" xmlns="" id="{2C3EB7BC-C942-422F-BB35-A3D3B2612057}"/>
              </a:ext>
            </a:extLst>
          </p:cNvPr>
          <p:cNvSpPr txBox="1"/>
          <p:nvPr userDrawn="1"/>
        </p:nvSpPr>
        <p:spPr>
          <a:xfrm>
            <a:off x="2267744" y="1340768"/>
            <a:ext cx="4498207" cy="430887"/>
          </a:xfrm>
          <a:prstGeom prst="rect">
            <a:avLst/>
          </a:prstGeom>
          <a:noFill/>
        </p:spPr>
        <p:txBody>
          <a:bodyPr wrap="square" rtlCol="0">
            <a:spAutoFit/>
          </a:bodyPr>
          <a:lstStyle/>
          <a:p>
            <a:pPr algn="ctr"/>
            <a:r>
              <a:rPr lang="en-US" sz="2200" b="1" dirty="0">
                <a:latin typeface="Arial" panose="020B0604020202020204" pitchFamily="34" charset="0"/>
                <a:ea typeface="Arial Unicode MS" panose="020B0604020202020204" pitchFamily="34" charset="-128"/>
                <a:cs typeface="Arial" panose="020B0604020202020204" pitchFamily="34" charset="0"/>
              </a:rPr>
              <a:t>BỘ Y TẾ</a:t>
            </a:r>
          </a:p>
        </p:txBody>
      </p:sp>
      <p:pic>
        <p:nvPicPr>
          <p:cNvPr id="11" name="Picture 10">
            <a:extLst>
              <a:ext uri="{FF2B5EF4-FFF2-40B4-BE49-F238E27FC236}">
                <a16:creationId xmlns:a16="http://schemas.microsoft.com/office/drawing/2014/main" xmlns="" id="{9E1ED1E7-8B16-4E84-D17A-C9D47F3CA440}"/>
              </a:ext>
            </a:extLst>
          </p:cNvPr>
          <p:cNvPicPr>
            <a:picLocks noChangeAspect="1"/>
          </p:cNvPicPr>
          <p:nvPr userDrawn="1"/>
        </p:nvPicPr>
        <p:blipFill>
          <a:blip r:embed="rId2"/>
          <a:stretch>
            <a:fillRect/>
          </a:stretch>
        </p:blipFill>
        <p:spPr>
          <a:xfrm>
            <a:off x="3859622" y="36169"/>
            <a:ext cx="1314450" cy="1314450"/>
          </a:xfrm>
          <a:prstGeom prst="rect">
            <a:avLst/>
          </a:prstGeom>
        </p:spPr>
      </p:pic>
    </p:spTree>
    <p:extLst>
      <p:ext uri="{BB962C8B-B14F-4D97-AF65-F5344CB8AC3E}">
        <p14:creationId xmlns:p14="http://schemas.microsoft.com/office/powerpoint/2010/main" val="319660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D0821-2ECF-4924-9E0A-E918A928E8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0D7660A-000E-4823-B4BD-197A1B88C53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5A23D7-804A-4811-909A-211EB0769482}"/>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5" name="Footer Placeholder 4">
            <a:extLst>
              <a:ext uri="{FF2B5EF4-FFF2-40B4-BE49-F238E27FC236}">
                <a16:creationId xmlns:a16="http://schemas.microsoft.com/office/drawing/2014/main" xmlns="" id="{DADE89F4-1C0B-42D8-9607-8BFCD74A6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8030B6-14DE-4C64-A778-5F955215E29D}"/>
              </a:ext>
            </a:extLst>
          </p:cNvPr>
          <p:cNvSpPr>
            <a:spLocks noGrp="1"/>
          </p:cNvSpPr>
          <p:nvPr>
            <p:ph type="sldNum" sz="quarter" idx="12"/>
          </p:nvPr>
        </p:nvSpPr>
        <p:spPr/>
        <p:txBody>
          <a:bodyPr/>
          <a:lstStyle/>
          <a:p>
            <a:fld id="{8D310BB1-8F96-407D-936E-D4C3F2A40790}" type="slidenum">
              <a:rPr lang="en-US" smtClean="0"/>
              <a:pPr/>
              <a:t>‹#›</a:t>
            </a:fld>
            <a:endParaRPr lang="en-US"/>
          </a:p>
        </p:txBody>
      </p:sp>
      <p:pic>
        <p:nvPicPr>
          <p:cNvPr id="7" name="Google Shape;385;p60">
            <a:extLst>
              <a:ext uri="{FF2B5EF4-FFF2-40B4-BE49-F238E27FC236}">
                <a16:creationId xmlns:a16="http://schemas.microsoft.com/office/drawing/2014/main" xmlns="" id="{000A5A98-1B2F-45AE-BF90-3AAABA2F9AC2}"/>
              </a:ext>
            </a:extLst>
          </p:cNvPr>
          <p:cNvPicPr preferRelativeResize="0"/>
          <p:nvPr userDrawn="1"/>
        </p:nvPicPr>
        <p:blipFill rotWithShape="1">
          <a:blip r:embed="rId2">
            <a:alphaModFix/>
          </a:blip>
          <a:srcRect t="31505" b="34422"/>
          <a:stretch/>
        </p:blipFill>
        <p:spPr>
          <a:xfrm>
            <a:off x="4" y="2536002"/>
            <a:ext cx="9143996" cy="1896299"/>
          </a:xfrm>
          <a:prstGeom prst="rect">
            <a:avLst/>
          </a:prstGeom>
          <a:noFill/>
          <a:ln>
            <a:noFill/>
          </a:ln>
        </p:spPr>
      </p:pic>
      <p:pic>
        <p:nvPicPr>
          <p:cNvPr id="8" name="Picture 7">
            <a:extLst>
              <a:ext uri="{FF2B5EF4-FFF2-40B4-BE49-F238E27FC236}">
                <a16:creationId xmlns:a16="http://schemas.microsoft.com/office/drawing/2014/main" xmlns="" id="{10CD17F9-A9B9-4F3C-90AD-A01AB0A77065}"/>
              </a:ext>
            </a:extLst>
          </p:cNvPr>
          <p:cNvPicPr>
            <a:picLocks noChangeAspect="1"/>
          </p:cNvPicPr>
          <p:nvPr userDrawn="1"/>
        </p:nvPicPr>
        <p:blipFill>
          <a:blip r:embed="rId3"/>
          <a:stretch>
            <a:fillRect/>
          </a:stretch>
        </p:blipFill>
        <p:spPr>
          <a:xfrm>
            <a:off x="0" y="6488629"/>
            <a:ext cx="9143999" cy="396755"/>
          </a:xfrm>
          <a:prstGeom prst="rect">
            <a:avLst/>
          </a:prstGeom>
        </p:spPr>
      </p:pic>
      <p:sp>
        <p:nvSpPr>
          <p:cNvPr id="9" name="Rectangle 8">
            <a:extLst>
              <a:ext uri="{FF2B5EF4-FFF2-40B4-BE49-F238E27FC236}">
                <a16:creationId xmlns:a16="http://schemas.microsoft.com/office/drawing/2014/main" xmlns="" id="{C026C66C-86DC-499A-90FE-1DADD85A8242}"/>
              </a:ext>
            </a:extLst>
          </p:cNvPr>
          <p:cNvSpPr/>
          <p:nvPr userDrawn="1"/>
        </p:nvSpPr>
        <p:spPr>
          <a:xfrm>
            <a:off x="6944404" y="6298438"/>
            <a:ext cx="226055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Hiệu</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2" name="Picture 11">
            <a:extLst>
              <a:ext uri="{FF2B5EF4-FFF2-40B4-BE49-F238E27FC236}">
                <a16:creationId xmlns:a16="http://schemas.microsoft.com/office/drawing/2014/main" xmlns="" id="{ED908E4A-8818-6FED-141F-79E9755823E0}"/>
              </a:ext>
            </a:extLst>
          </p:cNvPr>
          <p:cNvPicPr>
            <a:picLocks noChangeAspect="1"/>
          </p:cNvPicPr>
          <p:nvPr userDrawn="1"/>
        </p:nvPicPr>
        <p:blipFill>
          <a:blip r:embed="rId4"/>
          <a:stretch>
            <a:fillRect/>
          </a:stretch>
        </p:blipFill>
        <p:spPr>
          <a:xfrm>
            <a:off x="0" y="30793"/>
            <a:ext cx="971600" cy="971600"/>
          </a:xfrm>
          <a:prstGeom prst="rect">
            <a:avLst/>
          </a:prstGeom>
        </p:spPr>
      </p:pic>
    </p:spTree>
    <p:extLst>
      <p:ext uri="{BB962C8B-B14F-4D97-AF65-F5344CB8AC3E}">
        <p14:creationId xmlns:p14="http://schemas.microsoft.com/office/powerpoint/2010/main" val="228252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24CDA-EAB3-46DB-97BB-35B417BC90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1BC1D56-3A52-4484-B9A2-4947BDC43E00}"/>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4" name="Footer Placeholder 3">
            <a:extLst>
              <a:ext uri="{FF2B5EF4-FFF2-40B4-BE49-F238E27FC236}">
                <a16:creationId xmlns:a16="http://schemas.microsoft.com/office/drawing/2014/main" xmlns="" id="{B04962B1-80BB-46A8-BF0F-4B064BF01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11183BB-34C4-4479-BDE8-2ACE611FDD45}"/>
              </a:ext>
            </a:extLst>
          </p:cNvPr>
          <p:cNvSpPr>
            <a:spLocks noGrp="1"/>
          </p:cNvSpPr>
          <p:nvPr>
            <p:ph type="sldNum" sz="quarter" idx="12"/>
          </p:nvPr>
        </p:nvSpPr>
        <p:spPr/>
        <p:txBody>
          <a:bodyPr/>
          <a:lstStyle/>
          <a:p>
            <a:fld id="{8D310BB1-8F96-407D-936E-D4C3F2A40790}" type="slidenum">
              <a:rPr lang="en-US" smtClean="0"/>
              <a:pPr/>
              <a:t>‹#›</a:t>
            </a:fld>
            <a:endParaRPr lang="en-US"/>
          </a:p>
        </p:txBody>
      </p:sp>
      <p:pic>
        <p:nvPicPr>
          <p:cNvPr id="6" name="Picture 5">
            <a:extLst>
              <a:ext uri="{FF2B5EF4-FFF2-40B4-BE49-F238E27FC236}">
                <a16:creationId xmlns:a16="http://schemas.microsoft.com/office/drawing/2014/main" xmlns="" id="{5094E245-2D10-4B1A-BFB4-61927EAE2257}"/>
              </a:ext>
            </a:extLst>
          </p:cNvPr>
          <p:cNvPicPr>
            <a:picLocks noChangeAspect="1"/>
          </p:cNvPicPr>
          <p:nvPr userDrawn="1"/>
        </p:nvPicPr>
        <p:blipFill>
          <a:blip r:embed="rId2"/>
          <a:stretch>
            <a:fillRect/>
          </a:stretch>
        </p:blipFill>
        <p:spPr>
          <a:xfrm>
            <a:off x="0" y="6488629"/>
            <a:ext cx="9143999" cy="396755"/>
          </a:xfrm>
          <a:prstGeom prst="rect">
            <a:avLst/>
          </a:prstGeom>
        </p:spPr>
      </p:pic>
      <p:sp>
        <p:nvSpPr>
          <p:cNvPr id="7" name="Rectangle 6">
            <a:extLst>
              <a:ext uri="{FF2B5EF4-FFF2-40B4-BE49-F238E27FC236}">
                <a16:creationId xmlns:a16="http://schemas.microsoft.com/office/drawing/2014/main" xmlns="" id="{7AA5CF1C-46F3-4C8A-BF47-11D85845748B}"/>
              </a:ext>
            </a:extLst>
          </p:cNvPr>
          <p:cNvSpPr/>
          <p:nvPr userDrawn="1"/>
        </p:nvSpPr>
        <p:spPr>
          <a:xfrm>
            <a:off x="6944404" y="6298438"/>
            <a:ext cx="226055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Hiệu</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 name="Picture 9">
            <a:extLst>
              <a:ext uri="{FF2B5EF4-FFF2-40B4-BE49-F238E27FC236}">
                <a16:creationId xmlns:a16="http://schemas.microsoft.com/office/drawing/2014/main" xmlns="" id="{38901D22-5A06-7D96-F69A-F229FC658447}"/>
              </a:ext>
            </a:extLst>
          </p:cNvPr>
          <p:cNvPicPr>
            <a:picLocks noChangeAspect="1"/>
          </p:cNvPicPr>
          <p:nvPr userDrawn="1"/>
        </p:nvPicPr>
        <p:blipFill>
          <a:blip r:embed="rId3"/>
          <a:stretch>
            <a:fillRect/>
          </a:stretch>
        </p:blipFill>
        <p:spPr>
          <a:xfrm>
            <a:off x="0" y="30793"/>
            <a:ext cx="971600" cy="971600"/>
          </a:xfrm>
          <a:prstGeom prst="rect">
            <a:avLst/>
          </a:prstGeom>
        </p:spPr>
      </p:pic>
    </p:spTree>
    <p:extLst>
      <p:ext uri="{BB962C8B-B14F-4D97-AF65-F5344CB8AC3E}">
        <p14:creationId xmlns:p14="http://schemas.microsoft.com/office/powerpoint/2010/main" val="399048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1E3B2-2CBA-46F0-841A-430B722142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093B951-5E19-4CF0-8F14-8239C21B33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E005DC0-0FC8-4447-86C7-302E9340D800}"/>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5" name="Footer Placeholder 4">
            <a:extLst>
              <a:ext uri="{FF2B5EF4-FFF2-40B4-BE49-F238E27FC236}">
                <a16:creationId xmlns:a16="http://schemas.microsoft.com/office/drawing/2014/main" xmlns="" id="{34A3E383-05D6-4694-87B0-134803EBD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76C945-1F46-49CC-AF3B-151C84B6147B}"/>
              </a:ext>
            </a:extLst>
          </p:cNvPr>
          <p:cNvSpPr>
            <a:spLocks noGrp="1"/>
          </p:cNvSpPr>
          <p:nvPr>
            <p:ph type="sldNum" sz="quarter" idx="12"/>
          </p:nvPr>
        </p:nvSpPr>
        <p:spPr/>
        <p:txBody>
          <a:bodyPr/>
          <a:lstStyle/>
          <a:p>
            <a:fld id="{8D310BB1-8F96-407D-936E-D4C3F2A40790}" type="slidenum">
              <a:rPr lang="en-US" smtClean="0"/>
              <a:pPr/>
              <a:t>‹#›</a:t>
            </a:fld>
            <a:endParaRPr lang="en-US"/>
          </a:p>
        </p:txBody>
      </p:sp>
      <p:pic>
        <p:nvPicPr>
          <p:cNvPr id="8" name="Picture 7">
            <a:extLst>
              <a:ext uri="{FF2B5EF4-FFF2-40B4-BE49-F238E27FC236}">
                <a16:creationId xmlns:a16="http://schemas.microsoft.com/office/drawing/2014/main" xmlns="" id="{AED81A43-E9B8-448A-B58F-84742CE726A6}"/>
              </a:ext>
            </a:extLst>
          </p:cNvPr>
          <p:cNvPicPr>
            <a:picLocks noChangeAspect="1"/>
          </p:cNvPicPr>
          <p:nvPr userDrawn="1"/>
        </p:nvPicPr>
        <p:blipFill>
          <a:blip r:embed="rId2"/>
          <a:stretch>
            <a:fillRect/>
          </a:stretch>
        </p:blipFill>
        <p:spPr>
          <a:xfrm>
            <a:off x="0" y="6488629"/>
            <a:ext cx="9143999" cy="396755"/>
          </a:xfrm>
          <a:prstGeom prst="rect">
            <a:avLst/>
          </a:prstGeom>
        </p:spPr>
      </p:pic>
      <p:sp>
        <p:nvSpPr>
          <p:cNvPr id="9" name="Rectangle 8">
            <a:extLst>
              <a:ext uri="{FF2B5EF4-FFF2-40B4-BE49-F238E27FC236}">
                <a16:creationId xmlns:a16="http://schemas.microsoft.com/office/drawing/2014/main" xmlns="" id="{141965CB-1231-465B-92FA-1CB7277DC91B}"/>
              </a:ext>
            </a:extLst>
          </p:cNvPr>
          <p:cNvSpPr/>
          <p:nvPr userDrawn="1"/>
        </p:nvSpPr>
        <p:spPr>
          <a:xfrm>
            <a:off x="6944404" y="6298438"/>
            <a:ext cx="226055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Hiệu</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1" name="Picture 10">
            <a:extLst>
              <a:ext uri="{FF2B5EF4-FFF2-40B4-BE49-F238E27FC236}">
                <a16:creationId xmlns:a16="http://schemas.microsoft.com/office/drawing/2014/main" xmlns="" id="{48458162-7F31-A3DA-078A-A4B6113BB9B1}"/>
              </a:ext>
            </a:extLst>
          </p:cNvPr>
          <p:cNvPicPr>
            <a:picLocks noChangeAspect="1"/>
          </p:cNvPicPr>
          <p:nvPr userDrawn="1"/>
        </p:nvPicPr>
        <p:blipFill>
          <a:blip r:embed="rId3"/>
          <a:stretch>
            <a:fillRect/>
          </a:stretch>
        </p:blipFill>
        <p:spPr>
          <a:xfrm>
            <a:off x="0" y="30793"/>
            <a:ext cx="971600" cy="971600"/>
          </a:xfrm>
          <a:prstGeom prst="rect">
            <a:avLst/>
          </a:prstGeom>
        </p:spPr>
      </p:pic>
    </p:spTree>
    <p:extLst>
      <p:ext uri="{BB962C8B-B14F-4D97-AF65-F5344CB8AC3E}">
        <p14:creationId xmlns:p14="http://schemas.microsoft.com/office/powerpoint/2010/main" val="89468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99990B-97C0-4EA0-8398-C1CD5A3603FB}"/>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3" name="Footer Placeholder 2">
            <a:extLst>
              <a:ext uri="{FF2B5EF4-FFF2-40B4-BE49-F238E27FC236}">
                <a16:creationId xmlns:a16="http://schemas.microsoft.com/office/drawing/2014/main" xmlns="" id="{66B37F80-A3BF-44B5-B7FB-E2ABD7AA6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784CAFF-91E9-4C46-AD6B-D7A2C2F3082D}"/>
              </a:ext>
            </a:extLst>
          </p:cNvPr>
          <p:cNvSpPr>
            <a:spLocks noGrp="1"/>
          </p:cNvSpPr>
          <p:nvPr>
            <p:ph type="sldNum" sz="quarter" idx="12"/>
          </p:nvPr>
        </p:nvSpPr>
        <p:spPr/>
        <p:txBody>
          <a:bodyPr/>
          <a:lstStyle/>
          <a:p>
            <a:fld id="{8D310BB1-8F96-407D-936E-D4C3F2A40790}" type="slidenum">
              <a:rPr lang="en-US" smtClean="0"/>
              <a:pPr/>
              <a:t>‹#›</a:t>
            </a:fld>
            <a:endParaRPr lang="en-US"/>
          </a:p>
        </p:txBody>
      </p:sp>
      <p:pic>
        <p:nvPicPr>
          <p:cNvPr id="5" name="Picture 4">
            <a:extLst>
              <a:ext uri="{FF2B5EF4-FFF2-40B4-BE49-F238E27FC236}">
                <a16:creationId xmlns:a16="http://schemas.microsoft.com/office/drawing/2014/main" xmlns="" id="{E3282453-B988-4580-801B-A7707CAF75D6}"/>
              </a:ext>
            </a:extLst>
          </p:cNvPr>
          <p:cNvPicPr>
            <a:picLocks noChangeAspect="1"/>
          </p:cNvPicPr>
          <p:nvPr userDrawn="1"/>
        </p:nvPicPr>
        <p:blipFill>
          <a:blip r:embed="rId2"/>
          <a:stretch>
            <a:fillRect/>
          </a:stretch>
        </p:blipFill>
        <p:spPr>
          <a:xfrm>
            <a:off x="0" y="6488629"/>
            <a:ext cx="9143999" cy="396755"/>
          </a:xfrm>
          <a:prstGeom prst="rect">
            <a:avLst/>
          </a:prstGeom>
        </p:spPr>
      </p:pic>
      <p:sp>
        <p:nvSpPr>
          <p:cNvPr id="6" name="Rectangle 5">
            <a:extLst>
              <a:ext uri="{FF2B5EF4-FFF2-40B4-BE49-F238E27FC236}">
                <a16:creationId xmlns:a16="http://schemas.microsoft.com/office/drawing/2014/main" xmlns="" id="{9B0D34CC-27DB-4612-91C9-02B4E09C54AA}"/>
              </a:ext>
            </a:extLst>
          </p:cNvPr>
          <p:cNvSpPr/>
          <p:nvPr userDrawn="1"/>
        </p:nvSpPr>
        <p:spPr>
          <a:xfrm>
            <a:off x="6944404" y="6298438"/>
            <a:ext cx="226055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Hiệu</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9" name="Picture 8">
            <a:extLst>
              <a:ext uri="{FF2B5EF4-FFF2-40B4-BE49-F238E27FC236}">
                <a16:creationId xmlns:a16="http://schemas.microsoft.com/office/drawing/2014/main" xmlns="" id="{DD093DB7-E038-74A1-4CFF-371CC0504FB3}"/>
              </a:ext>
            </a:extLst>
          </p:cNvPr>
          <p:cNvPicPr>
            <a:picLocks noChangeAspect="1"/>
          </p:cNvPicPr>
          <p:nvPr userDrawn="1"/>
        </p:nvPicPr>
        <p:blipFill>
          <a:blip r:embed="rId3"/>
          <a:stretch>
            <a:fillRect/>
          </a:stretch>
        </p:blipFill>
        <p:spPr>
          <a:xfrm>
            <a:off x="0" y="30793"/>
            <a:ext cx="971600" cy="971600"/>
          </a:xfrm>
          <a:prstGeom prst="rect">
            <a:avLst/>
          </a:prstGeom>
        </p:spPr>
      </p:pic>
    </p:spTree>
    <p:extLst>
      <p:ext uri="{BB962C8B-B14F-4D97-AF65-F5344CB8AC3E}">
        <p14:creationId xmlns:p14="http://schemas.microsoft.com/office/powerpoint/2010/main" val="177014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99990B-97C0-4EA0-8398-C1CD5A3603FB}"/>
              </a:ext>
            </a:extLst>
          </p:cNvPr>
          <p:cNvSpPr>
            <a:spLocks noGrp="1"/>
          </p:cNvSpPr>
          <p:nvPr>
            <p:ph type="dt" sz="half" idx="10"/>
          </p:nvPr>
        </p:nvSpPr>
        <p:spPr/>
        <p:txBody>
          <a:bodyPr/>
          <a:lstStyle/>
          <a:p>
            <a:fld id="{0B057BD7-83BE-4317-989C-82D116042D6F}" type="datetimeFigureOut">
              <a:rPr lang="en-US" smtClean="0"/>
              <a:pPr/>
              <a:t>7/29/2025</a:t>
            </a:fld>
            <a:endParaRPr lang="en-US"/>
          </a:p>
        </p:txBody>
      </p:sp>
      <p:sp>
        <p:nvSpPr>
          <p:cNvPr id="3" name="Footer Placeholder 2">
            <a:extLst>
              <a:ext uri="{FF2B5EF4-FFF2-40B4-BE49-F238E27FC236}">
                <a16:creationId xmlns:a16="http://schemas.microsoft.com/office/drawing/2014/main" xmlns="" id="{66B37F80-A3BF-44B5-B7FB-E2ABD7AA6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784CAFF-91E9-4C46-AD6B-D7A2C2F3082D}"/>
              </a:ext>
            </a:extLst>
          </p:cNvPr>
          <p:cNvSpPr>
            <a:spLocks noGrp="1"/>
          </p:cNvSpPr>
          <p:nvPr>
            <p:ph type="sldNum" sz="quarter" idx="12"/>
          </p:nvPr>
        </p:nvSpPr>
        <p:spPr/>
        <p:txBody>
          <a:bodyPr/>
          <a:lstStyle/>
          <a:p>
            <a:fld id="{8D310BB1-8F96-407D-936E-D4C3F2A40790}" type="slidenum">
              <a:rPr lang="en-US" smtClean="0"/>
              <a:pPr/>
              <a:t>‹#›</a:t>
            </a:fld>
            <a:endParaRPr lang="en-US"/>
          </a:p>
        </p:txBody>
      </p:sp>
      <p:pic>
        <p:nvPicPr>
          <p:cNvPr id="5" name="Picture 4">
            <a:extLst>
              <a:ext uri="{FF2B5EF4-FFF2-40B4-BE49-F238E27FC236}">
                <a16:creationId xmlns:a16="http://schemas.microsoft.com/office/drawing/2014/main" xmlns="" id="{E3282453-B988-4580-801B-A7707CAF75D6}"/>
              </a:ext>
            </a:extLst>
          </p:cNvPr>
          <p:cNvPicPr>
            <a:picLocks noChangeAspect="1"/>
          </p:cNvPicPr>
          <p:nvPr userDrawn="1"/>
        </p:nvPicPr>
        <p:blipFill>
          <a:blip r:embed="rId2"/>
          <a:stretch>
            <a:fillRect/>
          </a:stretch>
        </p:blipFill>
        <p:spPr>
          <a:xfrm>
            <a:off x="0" y="6488629"/>
            <a:ext cx="9143999" cy="396755"/>
          </a:xfrm>
          <a:prstGeom prst="rect">
            <a:avLst/>
          </a:prstGeom>
        </p:spPr>
      </p:pic>
      <p:sp>
        <p:nvSpPr>
          <p:cNvPr id="6" name="Rectangle 5">
            <a:extLst>
              <a:ext uri="{FF2B5EF4-FFF2-40B4-BE49-F238E27FC236}">
                <a16:creationId xmlns:a16="http://schemas.microsoft.com/office/drawing/2014/main" xmlns="" id="{9B0D34CC-27DB-4612-91C9-02B4E09C54AA}"/>
              </a:ext>
            </a:extLst>
          </p:cNvPr>
          <p:cNvSpPr/>
          <p:nvPr userDrawn="1"/>
        </p:nvSpPr>
        <p:spPr>
          <a:xfrm>
            <a:off x="6944404" y="6298438"/>
            <a:ext cx="2260555"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lượng</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An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toàn</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Hiệu</a:t>
            </a:r>
            <a:r>
              <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11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quả</a:t>
            </a:r>
            <a:endParaRPr lang="en-US" sz="1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37612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279108-B1DD-44F7-9C69-6CBA2159B8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AC5B99-5286-49A2-A36F-6BF232EDA7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EAF926F-5ABF-48F3-AF7D-89352ABCA2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057BD7-83BE-4317-989C-82D116042D6F}" type="datetimeFigureOut">
              <a:rPr lang="en-US" smtClean="0"/>
              <a:pPr/>
              <a:t>7/29/2025</a:t>
            </a:fld>
            <a:endParaRPr lang="en-US"/>
          </a:p>
        </p:txBody>
      </p:sp>
      <p:sp>
        <p:nvSpPr>
          <p:cNvPr id="5" name="Footer Placeholder 4">
            <a:extLst>
              <a:ext uri="{FF2B5EF4-FFF2-40B4-BE49-F238E27FC236}">
                <a16:creationId xmlns:a16="http://schemas.microsoft.com/office/drawing/2014/main" xmlns="" id="{C8DD4004-E7F2-46D8-953B-24520175F4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8E93CF-E330-4092-B197-A600BE9D7C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310BB1-8F96-407D-936E-D4C3F2A40790}" type="slidenum">
              <a:rPr lang="en-US" smtClean="0"/>
              <a:pPr/>
              <a:t>‹#›</a:t>
            </a:fld>
            <a:endParaRPr lang="en-US"/>
          </a:p>
        </p:txBody>
      </p:sp>
    </p:spTree>
    <p:extLst>
      <p:ext uri="{BB962C8B-B14F-4D97-AF65-F5344CB8AC3E}">
        <p14:creationId xmlns:p14="http://schemas.microsoft.com/office/powerpoint/2010/main" val="3106396602"/>
      </p:ext>
    </p:extLst>
  </p:cSld>
  <p:clrMap bg1="lt1" tx1="dk1" bg2="lt2" tx2="dk2" accent1="accent1" accent2="accent2" accent3="accent3" accent4="accent4" accent5="accent5" accent6="accent6" hlink="hlink" folHlink="folHlink"/>
  <p:sldLayoutIdLst>
    <p:sldLayoutId id="2147483969" r:id="rId1"/>
    <p:sldLayoutId id="2147483971" r:id="rId2"/>
    <p:sldLayoutId id="2147483974" r:id="rId3"/>
    <p:sldLayoutId id="2147483970" r:id="rId4"/>
    <p:sldLayoutId id="2147483975" r:id="rId5"/>
    <p:sldLayoutId id="214748398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5">
            <a:extLst>
              <a:ext uri="{FF2B5EF4-FFF2-40B4-BE49-F238E27FC236}">
                <a16:creationId xmlns:a16="http://schemas.microsoft.com/office/drawing/2014/main" xmlns="" id="{E41DF063-47E4-9642-6C4F-C52A4C7E969E}"/>
              </a:ext>
            </a:extLst>
          </p:cNvPr>
          <p:cNvSpPr/>
          <p:nvPr/>
        </p:nvSpPr>
        <p:spPr>
          <a:xfrm>
            <a:off x="305780" y="2132856"/>
            <a:ext cx="8532440" cy="2120615"/>
          </a:xfrm>
          <a:prstGeom prst="round2DiagRect">
            <a:avLst/>
          </a:prstGeom>
        </p:spPr>
        <p:style>
          <a:lnRef idx="2">
            <a:schemeClr val="accent5"/>
          </a:lnRef>
          <a:fillRef idx="1">
            <a:schemeClr val="lt1"/>
          </a:fillRef>
          <a:effectRef idx="0">
            <a:schemeClr val="accent5"/>
          </a:effectRef>
          <a:fontRef idx="minor">
            <a:schemeClr val="dk1"/>
          </a:fontRef>
        </p:style>
        <p:txBody>
          <a:bodyPr lIns="121917" tIns="60958" rIns="121917" bIns="60958" rtlCol="0" anchor="ctr"/>
          <a:lstStyle/>
          <a:p>
            <a:pPr algn="ctr"/>
            <a:r>
              <a:rPr lang="en-US" sz="2400" b="1" dirty="0">
                <a:solidFill>
                  <a:srgbClr val="0070C0"/>
                </a:solidFill>
                <a:latin typeface="Arial" panose="020B0604020202020204" pitchFamily="34" charset="0"/>
                <a:ea typeface="Segoe UI Black" panose="020B0A02040204020203" pitchFamily="34" charset="0"/>
                <a:cs typeface="Arial" panose="020B0604020202020204" pitchFamily="34" charset="0"/>
              </a:rPr>
              <a:t>BÁO CÁO NỘI DUNG </a:t>
            </a:r>
            <a:r>
              <a:rPr lang="vi-VN" sz="2400" b="1" dirty="0">
                <a:solidFill>
                  <a:srgbClr val="0070C0"/>
                </a:solidFill>
                <a:latin typeface="Arial" panose="020B0604020202020204" pitchFamily="34" charset="0"/>
                <a:ea typeface="Segoe UI Black" panose="020B0A02040204020203" pitchFamily="34" charset="0"/>
                <a:cs typeface="Arial" panose="020B0604020202020204" pitchFamily="34" charset="0"/>
              </a:rPr>
              <a:t>THÔNG TƯ SỐ 31/2025/TT-BYT</a:t>
            </a:r>
            <a:br>
              <a:rPr lang="vi-VN" sz="2400" b="1" dirty="0">
                <a:solidFill>
                  <a:srgbClr val="0070C0"/>
                </a:solidFill>
                <a:latin typeface="Arial" panose="020B0604020202020204" pitchFamily="34" charset="0"/>
                <a:ea typeface="Segoe UI Black" panose="020B0A02040204020203" pitchFamily="34" charset="0"/>
                <a:cs typeface="Arial" panose="020B0604020202020204" pitchFamily="34" charset="0"/>
              </a:rPr>
            </a:br>
            <a:r>
              <a:rPr lang="vi-VN" sz="2400" b="1" dirty="0">
                <a:solidFill>
                  <a:srgbClr val="0070C0"/>
                </a:solidFill>
                <a:latin typeface="Arial" panose="020B0604020202020204" pitchFamily="34" charset="0"/>
                <a:ea typeface="Segoe UI Black" panose="020B0A02040204020203" pitchFamily="34" charset="0"/>
                <a:cs typeface="Arial" panose="020B0604020202020204" pitchFamily="34" charset="0"/>
              </a:rPr>
              <a:t>QUY ĐỊNH CHI TIẾT MỘT SỐ ĐIỀU CỦA LUẬT DƯỢC VÀ NGHỊ ĐỊNH SỐ 163/2025/NĐ-CP</a:t>
            </a:r>
            <a:endParaRPr lang="en-US" sz="2400" b="1" dirty="0">
              <a:solidFill>
                <a:srgbClr val="0070C0"/>
              </a:solidFill>
              <a:latin typeface="Arial" panose="020B0604020202020204" pitchFamily="34" charset="0"/>
              <a:ea typeface="Segoe UI Black" panose="020B0A02040204020203" pitchFamily="34" charset="0"/>
              <a:cs typeface="Arial" panose="020B0604020202020204" pitchFamily="34" charset="0"/>
            </a:endParaRPr>
          </a:p>
        </p:txBody>
      </p:sp>
      <p:sp>
        <p:nvSpPr>
          <p:cNvPr id="10" name="Subtitle 2">
            <a:extLst>
              <a:ext uri="{FF2B5EF4-FFF2-40B4-BE49-F238E27FC236}">
                <a16:creationId xmlns:a16="http://schemas.microsoft.com/office/drawing/2014/main" xmlns="" id="{65F3A252-545A-827B-D57A-BF061F2C38A0}"/>
              </a:ext>
            </a:extLst>
          </p:cNvPr>
          <p:cNvSpPr>
            <a:spLocks noGrp="1"/>
          </p:cNvSpPr>
          <p:nvPr>
            <p:ph type="subTitle" idx="1"/>
          </p:nvPr>
        </p:nvSpPr>
        <p:spPr>
          <a:xfrm>
            <a:off x="3096464" y="5445224"/>
            <a:ext cx="3131720" cy="525316"/>
          </a:xfrm>
        </p:spPr>
        <p:txBody>
          <a:bodyPr>
            <a:noAutofit/>
          </a:bodyPr>
          <a:lstStyle/>
          <a:p>
            <a:pPr>
              <a:lnSpc>
                <a:spcPct val="150000"/>
              </a:lnSpc>
            </a:pPr>
            <a:r>
              <a:rPr lang="en-GB" b="1" i="1" dirty="0" err="1">
                <a:solidFill>
                  <a:srgbClr val="004D86"/>
                </a:solidFill>
                <a:latin typeface="Arial" panose="020B0604020202020204" pitchFamily="34" charset="0"/>
                <a:cs typeface="Arial" panose="020B0604020202020204" pitchFamily="34" charset="0"/>
              </a:rPr>
              <a:t>Hải</a:t>
            </a:r>
            <a:r>
              <a:rPr lang="en-GB" b="1" i="1" dirty="0">
                <a:solidFill>
                  <a:srgbClr val="004D86"/>
                </a:solidFill>
                <a:latin typeface="Arial" panose="020B0604020202020204" pitchFamily="34" charset="0"/>
                <a:cs typeface="Arial" panose="020B0604020202020204" pitchFamily="34" charset="0"/>
              </a:rPr>
              <a:t> </a:t>
            </a:r>
            <a:r>
              <a:rPr lang="en-GB" b="1" i="1" dirty="0" err="1">
                <a:solidFill>
                  <a:srgbClr val="004D86"/>
                </a:solidFill>
                <a:latin typeface="Arial" panose="020B0604020202020204" pitchFamily="34" charset="0"/>
                <a:cs typeface="Arial" panose="020B0604020202020204" pitchFamily="34" charset="0"/>
              </a:rPr>
              <a:t>Phòng</a:t>
            </a:r>
            <a:r>
              <a:rPr lang="en-US" b="1" i="1" dirty="0">
                <a:solidFill>
                  <a:srgbClr val="004D86"/>
                </a:solidFill>
                <a:latin typeface="Arial" panose="020B0604020202020204" pitchFamily="34" charset="0"/>
                <a:cs typeface="Arial" panose="020B0604020202020204" pitchFamily="34" charset="0"/>
              </a:rPr>
              <a:t>, </a:t>
            </a:r>
            <a:r>
              <a:rPr lang="en-US" b="1" i="1" dirty="0" err="1">
                <a:solidFill>
                  <a:srgbClr val="004D86"/>
                </a:solidFill>
                <a:latin typeface="Arial" panose="020B0604020202020204" pitchFamily="34" charset="0"/>
                <a:cs typeface="Arial" panose="020B0604020202020204" pitchFamily="34" charset="0"/>
              </a:rPr>
              <a:t>ngày</a:t>
            </a:r>
            <a:r>
              <a:rPr lang="en-US" b="1" i="1" dirty="0">
                <a:solidFill>
                  <a:srgbClr val="004D86"/>
                </a:solidFill>
                <a:latin typeface="Arial" panose="020B0604020202020204" pitchFamily="34" charset="0"/>
                <a:cs typeface="Arial" panose="020B0604020202020204" pitchFamily="34" charset="0"/>
              </a:rPr>
              <a:t> 30/7/2025</a:t>
            </a:r>
          </a:p>
          <a:p>
            <a:endParaRPr lang="en-US" i="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a:bodyPr>
          <a:lstStyle/>
          <a:p>
            <a:pPr algn="ctr"/>
            <a:r>
              <a:rPr lang="vi-VN" sz="3200" b="1" dirty="0">
                <a:latin typeface="Cambria" panose="02040503050406030204" pitchFamily="18" charset="0"/>
                <a:cs typeface="Times New Roman" panose="02020603050405020304" pitchFamily="18" charset="0"/>
              </a:rPr>
              <a:t>MỘT SỐ QUY ĐỊNH CÓ THAY ĐỔI</a:t>
            </a:r>
            <a:endParaRPr lang="en-US" sz="32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2150215364"/>
              </p:ext>
            </p:extLst>
          </p:nvPr>
        </p:nvGraphicFramePr>
        <p:xfrm>
          <a:off x="1115616" y="1340768"/>
          <a:ext cx="7056784" cy="432392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xmlns="" val="2961888951"/>
                    </a:ext>
                  </a:extLst>
                </a:gridCol>
                <a:gridCol w="216024">
                  <a:extLst>
                    <a:ext uri="{9D8B030D-6E8A-4147-A177-3AD203B41FA5}">
                      <a16:colId xmlns:a16="http://schemas.microsoft.com/office/drawing/2014/main" xmlns="" val="1105360998"/>
                    </a:ext>
                  </a:extLst>
                </a:gridCol>
                <a:gridCol w="3888432">
                  <a:extLst>
                    <a:ext uri="{9D8B030D-6E8A-4147-A177-3AD203B41FA5}">
                      <a16:colId xmlns:a16="http://schemas.microsoft.com/office/drawing/2014/main" xmlns="" val="1503621313"/>
                    </a:ext>
                  </a:extLst>
                </a:gridCol>
              </a:tblGrid>
              <a:tr h="4983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dirty="0">
                          <a:solidFill>
                            <a:srgbClr val="0070C0"/>
                          </a:solidFill>
                          <a:effectLst/>
                          <a:latin typeface="+mn-lt"/>
                        </a:rPr>
                        <a:t>8. Biển hiệu của cơ sở có hoạt động dược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dirty="0">
                          <a:solidFill>
                            <a:srgbClr val="0070C0"/>
                          </a:solidFill>
                          <a:effectLst/>
                          <a:latin typeface="+mn-lt"/>
                        </a:rPr>
                        <a:t>không thuộc diện cấp GCN</a:t>
                      </a:r>
                      <a:endParaRPr lang="en-US" sz="16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517768">
                <a:tc rowSpan="4">
                  <a:txBody>
                    <a:bodyPr/>
                    <a:lstStyle/>
                    <a:p>
                      <a:pPr algn="just">
                        <a:lnSpc>
                          <a:spcPct val="100000"/>
                        </a:lnSpc>
                        <a:spcBef>
                          <a:spcPts val="0"/>
                        </a:spcBef>
                        <a:spcAft>
                          <a:spcPts val="0"/>
                        </a:spcAft>
                      </a:pPr>
                      <a:endParaRPr lang="vi-VN" sz="1400" b="0" i="0" dirty="0">
                        <a:solidFill>
                          <a:srgbClr val="000000"/>
                        </a:solidFill>
                        <a:effectLst/>
                        <a:latin typeface="+mn-lt"/>
                      </a:endParaRPr>
                    </a:p>
                    <a:p>
                      <a:pPr algn="just">
                        <a:lnSpc>
                          <a:spcPct val="100000"/>
                        </a:lnSpc>
                        <a:spcBef>
                          <a:spcPts val="0"/>
                        </a:spcBef>
                        <a:spcAft>
                          <a:spcPts val="0"/>
                        </a:spcAft>
                      </a:pPr>
                      <a:endParaRPr lang="vi-VN" sz="1400" b="0" i="0" dirty="0">
                        <a:solidFill>
                          <a:srgbClr val="000000"/>
                        </a:solidFill>
                        <a:effectLst/>
                        <a:latin typeface="+mn-lt"/>
                      </a:endParaRPr>
                    </a:p>
                    <a:p>
                      <a:pPr algn="just">
                        <a:lnSpc>
                          <a:spcPct val="100000"/>
                        </a:lnSpc>
                        <a:spcBef>
                          <a:spcPts val="0"/>
                        </a:spcBef>
                        <a:spcAft>
                          <a:spcPts val="0"/>
                        </a:spcAft>
                      </a:pPr>
                      <a:endParaRPr lang="vi-VN" sz="1400" b="0" i="0" dirty="0">
                        <a:solidFill>
                          <a:srgbClr val="000000"/>
                        </a:solidFill>
                        <a:effectLst/>
                        <a:latin typeface="+mn-lt"/>
                      </a:endParaRPr>
                    </a:p>
                    <a:p>
                      <a:pPr algn="just">
                        <a:lnSpc>
                          <a:spcPct val="100000"/>
                        </a:lnSpc>
                        <a:spcBef>
                          <a:spcPts val="0"/>
                        </a:spcBef>
                        <a:spcAft>
                          <a:spcPts val="0"/>
                        </a:spcAft>
                      </a:pPr>
                      <a:endParaRPr lang="vi-VN" sz="1400" b="0" i="0" dirty="0">
                        <a:solidFill>
                          <a:srgbClr val="000000"/>
                        </a:solidFill>
                        <a:effectLst/>
                        <a:latin typeface="+mn-lt"/>
                      </a:endParaRPr>
                    </a:p>
                    <a:p>
                      <a:pPr algn="just">
                        <a:lnSpc>
                          <a:spcPct val="100000"/>
                        </a:lnSpc>
                        <a:spcBef>
                          <a:spcPts val="0"/>
                        </a:spcBef>
                        <a:spcAft>
                          <a:spcPts val="0"/>
                        </a:spcAft>
                      </a:pPr>
                      <a:endParaRPr lang="vi-VN" sz="1400" b="0" i="0" dirty="0">
                        <a:solidFill>
                          <a:srgbClr val="000000"/>
                        </a:solidFill>
                        <a:effectLst/>
                        <a:latin typeface="+mn-lt"/>
                      </a:endParaRPr>
                    </a:p>
                    <a:p>
                      <a:pPr algn="just">
                        <a:lnSpc>
                          <a:spcPct val="100000"/>
                        </a:lnSpc>
                        <a:spcBef>
                          <a:spcPts val="0"/>
                        </a:spcBef>
                        <a:spcAft>
                          <a:spcPts val="0"/>
                        </a:spcAft>
                      </a:pPr>
                      <a:r>
                        <a:rPr lang="vi-VN" sz="1400" b="0" i="0" dirty="0">
                          <a:solidFill>
                            <a:srgbClr val="000000"/>
                          </a:solidFill>
                          <a:effectLst/>
                          <a:latin typeface="+mn-lt"/>
                        </a:rPr>
                        <a:t>Ghi rõ tên, địa chỉ, người chịu trách nhiệm chuyên môn của cơ sở, hình thức và phạm vi hoạt động, địa bàn hoạt động</a:t>
                      </a:r>
                      <a:endParaRPr lang="vi-VN" sz="14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Bef>
                          <a:spcPts val="0"/>
                        </a:spcBef>
                        <a:spcAft>
                          <a:spcPts val="0"/>
                        </a:spcAft>
                      </a:pPr>
                      <a:r>
                        <a:rPr lang="vi-VN" sz="1400" b="0" i="0" dirty="0">
                          <a:solidFill>
                            <a:srgbClr val="FF0000"/>
                          </a:solidFill>
                          <a:effectLst/>
                          <a:latin typeface="+mn-lt"/>
                        </a:rPr>
                        <a:t>CS có hoạt động dược không vì mục đích thương mại: Có thông tin về hoạt động dược triển khai</a:t>
                      </a:r>
                      <a:endParaRPr lang="vi-VN" sz="1400" b="0" i="0" u="none"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Bef>
                          <a:spcPts val="0"/>
                        </a:spcBef>
                        <a:spcAft>
                          <a:spcPts val="0"/>
                        </a:spcAft>
                      </a:pPr>
                      <a:r>
                        <a:rPr lang="vi-VN" sz="1400" b="0" i="0">
                          <a:solidFill>
                            <a:srgbClr val="E85A61"/>
                          </a:solidFill>
                          <a:effectLst/>
                          <a:latin typeface="+mn-lt"/>
                        </a:rPr>
                        <a:t>CS có hoạt động dược không vì mục đích thương mại: Biển hiệu phải có thông tin về hoạt động dược triển khai</a:t>
                      </a:r>
                      <a:endParaRPr lang="vi-VN" sz="1200" b="0" i="0" dirty="0">
                        <a:solidFill>
                          <a:srgbClr val="E85A6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r h="625184">
                <a:tc vMerge="1">
                  <a:txBody>
                    <a:bodyPr/>
                    <a:lstStyle/>
                    <a:p>
                      <a:pPr algn="just">
                        <a:lnSpc>
                          <a:spcPct val="100000"/>
                        </a:lnSpc>
                        <a:spcBef>
                          <a:spcPts val="0"/>
                        </a:spcBef>
                        <a:spcAft>
                          <a:spcPts val="0"/>
                        </a:spcAft>
                      </a:pP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vi-VN" sz="1400" b="0" i="0" dirty="0">
                          <a:solidFill>
                            <a:srgbClr val="FF0000"/>
                          </a:solidFill>
                          <a:effectLst/>
                          <a:latin typeface="+mn-lt"/>
                        </a:rPr>
                        <a:t>Kệ thuốc: Có tên và địa chỉ của cơ sở, tên của người chịu trách nhiệm chuyên môn</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0" i="0">
                          <a:solidFill>
                            <a:srgbClr val="E85A61"/>
                          </a:solidFill>
                          <a:effectLst/>
                          <a:latin typeface="+mn-lt"/>
                        </a:rPr>
                        <a:t>CS có tổ chức kệ thuốc: Biển hiệu phải có tên và địa chỉ của cơ sở, tên của người chịu trách nhiệm chuyên môn</a:t>
                      </a:r>
                      <a:endParaRPr lang="vi-VN" sz="1200" b="0" i="0" dirty="0">
                        <a:solidFill>
                          <a:srgbClr val="E85A6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9734640"/>
                  </a:ext>
                </a:extLst>
              </a:tr>
              <a:tr h="512048">
                <a:tc vMerge="1">
                  <a:txBody>
                    <a:bodyPr/>
                    <a:lstStyle/>
                    <a:p>
                      <a:pPr algn="just">
                        <a:lnSpc>
                          <a:spcPct val="100000"/>
                        </a:lnSpc>
                        <a:spcBef>
                          <a:spcPts val="0"/>
                        </a:spcBef>
                        <a:spcAft>
                          <a:spcPts val="0"/>
                        </a:spcAft>
                      </a:pP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vi-VN" sz="1400" b="0" i="0" dirty="0">
                          <a:solidFill>
                            <a:srgbClr val="FF0000"/>
                          </a:solidFill>
                          <a:effectLst/>
                          <a:latin typeface="+mn-lt"/>
                        </a:rPr>
                        <a:t>CS nuôi trồng, thu hái dược liệu: Có tên, địa chỉ cơ sở, phạm vi hoạt động</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vi-VN" sz="1400" b="0" i="0">
                          <a:solidFill>
                            <a:srgbClr val="E85A61"/>
                          </a:solidFill>
                          <a:effectLst/>
                          <a:latin typeface="+mn-lt"/>
                        </a:rPr>
                        <a:t>CS nuôi trồng, thu hái dược liệu: Biển hiệu phải có tên, địa chỉ cơ sở, phạm vi hoạt động</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2013095"/>
                  </a:ext>
                </a:extLst>
              </a:tr>
              <a:tr h="972704">
                <a:tc vMerge="1">
                  <a:txBody>
                    <a:bodyPr/>
                    <a:lstStyle/>
                    <a:p>
                      <a:pPr algn="just">
                        <a:lnSpc>
                          <a:spcPct val="100000"/>
                        </a:lnSpc>
                        <a:spcBef>
                          <a:spcPts val="0"/>
                        </a:spcBef>
                        <a:spcAft>
                          <a:spcPts val="0"/>
                        </a:spcAft>
                      </a:pP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vi-VN" sz="1400" b="0" i="0" dirty="0">
                          <a:solidFill>
                            <a:srgbClr val="FF0000"/>
                          </a:solidFill>
                          <a:effectLst/>
                          <a:latin typeface="+mn-lt"/>
                        </a:rPr>
                        <a:t>CS y tế thuộc lực lượng vũ trang, cơ sở KCB quân dân y có hoạt động cung ứng thuốc tại vùng đồng bào dân tộc thiểu số, miền núi, hải đảo, vùng có điều kiện KT - XH khó khăn, vùng có điều kiện </a:t>
                      </a:r>
                      <a:r>
                        <a:rPr kumimoji="0" lang="vi-VN" sz="1400" b="0" i="0" u="none" strike="noStrike" kern="1200" cap="none" spc="0" normalizeH="0" baseline="0" noProof="0" dirty="0">
                          <a:ln>
                            <a:noFill/>
                          </a:ln>
                          <a:solidFill>
                            <a:srgbClr val="FF0000"/>
                          </a:solidFill>
                          <a:effectLst/>
                          <a:uLnTx/>
                          <a:uFillTx/>
                          <a:latin typeface="+mn-lt"/>
                          <a:ea typeface="+mn-ea"/>
                          <a:cs typeface="+mn-cs"/>
                        </a:rPr>
                        <a:t>KT - XH </a:t>
                      </a:r>
                      <a:r>
                        <a:rPr lang="vi-VN" sz="1400" b="0" i="0" dirty="0">
                          <a:solidFill>
                            <a:srgbClr val="FF0000"/>
                          </a:solidFill>
                          <a:effectLst/>
                          <a:latin typeface="+mn-lt"/>
                        </a:rPr>
                        <a:t>đặc biệt khó khăn (trừ cơ sở bán lẻ thuốc lưu động): Có phạm vi hoạt động, tên của người chịu trách nhiệm chuyên môn.</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vi-VN" sz="1400" b="0" i="0" dirty="0">
                          <a:solidFill>
                            <a:srgbClr val="E85A61"/>
                          </a:solidFill>
                          <a:effectLst/>
                          <a:latin typeface="+mn-lt"/>
                        </a:rPr>
                        <a:t>CS y tế thuộc lực lượng vũ trang, cơ sở KCB quân dân y có hoạt động cung ứng thuốc tại vùng đồng bào dân tộc thiểu số, miền núi, hải đảo, vùng có điều kiện KT - XH khó khăn, vùng có điều kiện </a:t>
                      </a:r>
                      <a:r>
                        <a:rPr kumimoji="0" lang="vi-VN" sz="1400" b="0" i="0" u="none" strike="noStrike" kern="1200" cap="none" spc="0" normalizeH="0" baseline="0" noProof="0" dirty="0">
                          <a:ln>
                            <a:noFill/>
                          </a:ln>
                          <a:solidFill>
                            <a:srgbClr val="E85A61"/>
                          </a:solidFill>
                          <a:effectLst/>
                          <a:uLnTx/>
                          <a:uFillTx/>
                          <a:latin typeface="+mn-lt"/>
                          <a:ea typeface="+mn-ea"/>
                          <a:cs typeface="+mn-cs"/>
                        </a:rPr>
                        <a:t>KT - XH </a:t>
                      </a:r>
                      <a:r>
                        <a:rPr lang="vi-VN" sz="1400" b="0" i="0" dirty="0">
                          <a:solidFill>
                            <a:srgbClr val="E85A61"/>
                          </a:solidFill>
                          <a:effectLst/>
                          <a:latin typeface="+mn-lt"/>
                        </a:rPr>
                        <a:t>đặc biệt khó khăn (trừ cơ sở bán lẻ thuốc lưu động): Biển hiệu phải có phạm vi hoạt động, tên của người chịu trách nhiệm chuyên môn.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8548981"/>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238307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a:bodyPr>
          <a:lstStyle/>
          <a:p>
            <a:pPr algn="ctr"/>
            <a:r>
              <a:rPr lang="vi-VN" sz="3200" b="1" dirty="0">
                <a:latin typeface="Cambria" panose="02040503050406030204" pitchFamily="18" charset="0"/>
                <a:cs typeface="Times New Roman" panose="02020603050405020304" pitchFamily="18" charset="0"/>
              </a:rPr>
              <a:t>MỘT SỐ QUY ĐỊNH CÓ THAY ĐỔI</a:t>
            </a:r>
            <a:endParaRPr lang="en-US" sz="32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3781762924"/>
              </p:ext>
            </p:extLst>
          </p:nvPr>
        </p:nvGraphicFramePr>
        <p:xfrm>
          <a:off x="1043607" y="1119181"/>
          <a:ext cx="6986607" cy="4937603"/>
        </p:xfrm>
        <a:graphic>
          <a:graphicData uri="http://schemas.openxmlformats.org/drawingml/2006/table">
            <a:tbl>
              <a:tblPr firstRow="1" bandRow="1">
                <a:tableStyleId>{5C22544A-7EE6-4342-B048-85BDC9FD1C3A}</a:tableStyleId>
              </a:tblPr>
              <a:tblGrid>
                <a:gridCol w="2736305">
                  <a:extLst>
                    <a:ext uri="{9D8B030D-6E8A-4147-A177-3AD203B41FA5}">
                      <a16:colId xmlns:a16="http://schemas.microsoft.com/office/drawing/2014/main" xmlns="" val="2961888951"/>
                    </a:ext>
                  </a:extLst>
                </a:gridCol>
                <a:gridCol w="400538">
                  <a:extLst>
                    <a:ext uri="{9D8B030D-6E8A-4147-A177-3AD203B41FA5}">
                      <a16:colId xmlns:a16="http://schemas.microsoft.com/office/drawing/2014/main" xmlns="" val="2680414280"/>
                    </a:ext>
                  </a:extLst>
                </a:gridCol>
                <a:gridCol w="3849764">
                  <a:extLst>
                    <a:ext uri="{9D8B030D-6E8A-4147-A177-3AD203B41FA5}">
                      <a16:colId xmlns:a16="http://schemas.microsoft.com/office/drawing/2014/main" xmlns="" val="1503621313"/>
                    </a:ext>
                  </a:extLst>
                </a:gridCol>
              </a:tblGrid>
              <a:tr h="36560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dirty="0">
                          <a:solidFill>
                            <a:schemeClr val="tx1"/>
                          </a:solidFill>
                        </a:rPr>
                        <a:t>Thông tư 07/2018/TT-BYT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dirty="0">
                          <a:solidFill>
                            <a:schemeClr val="tx1"/>
                          </a:solidFill>
                        </a:rPr>
                        <a:t>Thông tư 31/2025/TT-BYT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3543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b="1" dirty="0">
                          <a:solidFill>
                            <a:srgbClr val="0070C0"/>
                          </a:solidFill>
                          <a:effectLst/>
                          <a:latin typeface="+mn-lt"/>
                        </a:rPr>
                        <a:t>9. Yêu cầu về sử dụng ngôn ngữ trong hành nghề dược</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b="1" dirty="0">
                          <a:solidFill>
                            <a:srgbClr val="0070C0"/>
                          </a:solidFill>
                          <a:effectLst/>
                          <a:latin typeface="+mn-lt"/>
                        </a:rPr>
                        <a:t> của người chịu trách nhiệm CMVD của cơ sở bán lẻ thuốc và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b="1" dirty="0">
                          <a:solidFill>
                            <a:srgbClr val="0070C0"/>
                          </a:solidFill>
                          <a:effectLst/>
                          <a:latin typeface="+mn-lt"/>
                        </a:rPr>
                        <a:t>người phụ trách dược lâm sàng của cơ sở KCB</a:t>
                      </a:r>
                      <a:endParaRPr lang="en-US" sz="14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2627704">
                <a:tc>
                  <a:txBody>
                    <a:bodyPr/>
                    <a:lstStyle/>
                    <a:p>
                      <a:pPr marL="285750" indent="-285750" algn="just">
                        <a:lnSpc>
                          <a:spcPct val="100000"/>
                        </a:lnSpc>
                        <a:spcBef>
                          <a:spcPts val="0"/>
                        </a:spcBef>
                        <a:spcAft>
                          <a:spcPts val="0"/>
                        </a:spcAft>
                        <a:buFont typeface="Wingdings" panose="05000000000000000000" pitchFamily="2" charset="2"/>
                        <a:buChar char="ü"/>
                      </a:pPr>
                      <a:r>
                        <a:rPr lang="vi-VN" sz="1300" b="0" i="0" dirty="0">
                          <a:solidFill>
                            <a:srgbClr val="000000"/>
                          </a:solidFill>
                          <a:effectLst/>
                          <a:latin typeface="Arial" panose="020B0604020202020204" pitchFamily="34" charset="0"/>
                          <a:cs typeface="Arial" panose="020B0604020202020204" pitchFamily="34" charset="0"/>
                        </a:rPr>
                        <a:t>Phải </a:t>
                      </a:r>
                      <a:r>
                        <a:rPr lang="vi-VN" sz="1300" b="0" i="0" u="sng" dirty="0">
                          <a:solidFill>
                            <a:srgbClr val="FF0000"/>
                          </a:solidFill>
                          <a:effectLst/>
                          <a:latin typeface="Arial" panose="020B0604020202020204" pitchFamily="34" charset="0"/>
                          <a:cs typeface="Arial" panose="020B0604020202020204" pitchFamily="34" charset="0"/>
                        </a:rPr>
                        <a:t>được công nhận </a:t>
                      </a:r>
                      <a:r>
                        <a:rPr lang="vi-VN" sz="1300" b="0" i="0" dirty="0">
                          <a:solidFill>
                            <a:srgbClr val="FF0000"/>
                          </a:solidFill>
                          <a:effectLst/>
                          <a:latin typeface="Arial" panose="020B0604020202020204" pitchFamily="34" charset="0"/>
                          <a:cs typeface="Arial" panose="020B0604020202020204" pitchFamily="34" charset="0"/>
                        </a:rPr>
                        <a:t>biết tiếng Việt thành thạo</a:t>
                      </a:r>
                      <a:r>
                        <a:rPr lang="vi-VN" sz="1300" b="0" i="0" dirty="0">
                          <a:solidFill>
                            <a:srgbClr val="000000"/>
                          </a:solidFill>
                          <a:effectLst/>
                          <a:latin typeface="Arial" panose="020B0604020202020204" pitchFamily="34" charset="0"/>
                          <a:cs typeface="Arial" panose="020B0604020202020204" pitchFamily="34" charset="0"/>
                        </a:rPr>
                        <a:t>, trường hợp không biết tiếng Việt thành thạo thì phải đăng ký ngôn ngữ sử dụng và có người phiên dịch đáp ứng theo quy định</a:t>
                      </a:r>
                    </a:p>
                    <a:p>
                      <a:pPr marL="285750" indent="-285750" algn="just">
                        <a:lnSpc>
                          <a:spcPct val="100000"/>
                        </a:lnSpc>
                        <a:spcBef>
                          <a:spcPts val="0"/>
                        </a:spcBef>
                        <a:spcAft>
                          <a:spcPts val="0"/>
                        </a:spcAft>
                        <a:buFont typeface="Wingdings" panose="05000000000000000000" pitchFamily="2" charset="2"/>
                        <a:buChar char="ü"/>
                      </a:pPr>
                      <a:r>
                        <a:rPr lang="vi-VN" sz="1300" b="0" i="0" u="none" strike="noStrike" kern="1200" dirty="0">
                          <a:solidFill>
                            <a:srgbClr val="FF0000"/>
                          </a:solidFill>
                          <a:effectLst/>
                          <a:latin typeface="Arial" panose="020B0604020202020204" pitchFamily="34" charset="0"/>
                          <a:ea typeface="+mn-ea"/>
                          <a:cs typeface="Arial" panose="020B0604020202020204" pitchFamily="34" charset="0"/>
                        </a:rPr>
                        <a:t>Tiêu chí, hồ sơ, thủ tục công bố cơ sở giáo dục kiểm tra ngôn ngữ trong hành nghề dược</a:t>
                      </a:r>
                    </a:p>
                    <a:p>
                      <a:pPr marL="285750" indent="-285750" algn="just">
                        <a:lnSpc>
                          <a:spcPct val="100000"/>
                        </a:lnSpc>
                        <a:spcBef>
                          <a:spcPts val="0"/>
                        </a:spcBef>
                        <a:spcAft>
                          <a:spcPts val="0"/>
                        </a:spcAft>
                        <a:buFont typeface="Wingdings" panose="05000000000000000000" pitchFamily="2" charset="2"/>
                        <a:buChar char="ü"/>
                      </a:pPr>
                      <a:r>
                        <a:rPr lang="vi-VN" sz="1300" b="0" i="0" u="none" strike="noStrike" kern="1200" dirty="0">
                          <a:solidFill>
                            <a:srgbClr val="FF0000"/>
                          </a:solidFill>
                          <a:effectLst/>
                          <a:latin typeface="Arial" panose="020B0604020202020204" pitchFamily="34" charset="0"/>
                          <a:ea typeface="+mn-ea"/>
                          <a:cs typeface="Arial" panose="020B0604020202020204" pitchFamily="34" charset="0"/>
                        </a:rPr>
                        <a:t>Tiêu chí, hồ sơ, thủ tục kiểm tra, công nhận biết tiếng Việt thành thạo hoặc sử dụng thành thạo ngôn ngữ khác hoặc đủ trình độ phiên dịch trong hành nghề dược</a:t>
                      </a:r>
                      <a:endParaRPr lang="vi-VN" sz="1300" b="0" i="0" dirty="0">
                        <a:solidFill>
                          <a:srgbClr val="FF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lgn="just">
                        <a:lnSpc>
                          <a:spcPct val="100000"/>
                        </a:lnSpc>
                        <a:spcBef>
                          <a:spcPts val="0"/>
                        </a:spcBef>
                        <a:spcAft>
                          <a:spcPts val="0"/>
                        </a:spcAft>
                        <a:buFont typeface="Wingdings" panose="05000000000000000000" pitchFamily="2" charset="2"/>
                        <a:buChar char="ü"/>
                      </a:pPr>
                      <a:r>
                        <a:rPr lang="vi-VN" sz="1300" b="0" i="0" dirty="0">
                          <a:solidFill>
                            <a:schemeClr val="tx1"/>
                          </a:solidFill>
                          <a:effectLst/>
                          <a:latin typeface="Arial" panose="020B0604020202020204" pitchFamily="34" charset="0"/>
                          <a:cs typeface="Arial" panose="020B0604020202020204" pitchFamily="34" charset="0"/>
                        </a:rPr>
                        <a:t>Phải </a:t>
                      </a:r>
                      <a:r>
                        <a:rPr lang="vi-VN" sz="1300" b="0" i="0" dirty="0">
                          <a:solidFill>
                            <a:srgbClr val="FF0000"/>
                          </a:solidFill>
                          <a:effectLst/>
                          <a:latin typeface="Arial" panose="020B0604020202020204" pitchFamily="34" charset="0"/>
                          <a:cs typeface="Arial" panose="020B0604020202020204" pitchFamily="34" charset="0"/>
                        </a:rPr>
                        <a:t>biết tiếng Việt thành thạo</a:t>
                      </a:r>
                      <a:r>
                        <a:rPr lang="vi-VN" sz="1300" b="0" i="0" dirty="0">
                          <a:solidFill>
                            <a:srgbClr val="E85A61"/>
                          </a:solidFill>
                          <a:effectLst/>
                          <a:latin typeface="Arial" panose="020B0604020202020204" pitchFamily="34" charset="0"/>
                          <a:cs typeface="Arial" panose="020B0604020202020204" pitchFamily="34" charset="0"/>
                        </a:rPr>
                        <a:t>, </a:t>
                      </a:r>
                      <a:r>
                        <a:rPr lang="vi-VN" sz="1300" b="0" i="0" dirty="0">
                          <a:solidFill>
                            <a:schemeClr val="tx1"/>
                          </a:solidFill>
                          <a:effectLst/>
                          <a:latin typeface="Arial" panose="020B0604020202020204" pitchFamily="34" charset="0"/>
                          <a:cs typeface="Arial" panose="020B0604020202020204" pitchFamily="34" charset="0"/>
                        </a:rPr>
                        <a:t>trường hợp không biết tiếng Việt thành thạo thì phải đăng ký ngôn ngữ sử dụng và có người phiên dịch</a:t>
                      </a:r>
                    </a:p>
                    <a:p>
                      <a:pPr marL="285750" indent="-285750" algn="just">
                        <a:lnSpc>
                          <a:spcPct val="100000"/>
                        </a:lnSpc>
                        <a:spcBef>
                          <a:spcPts val="0"/>
                        </a:spcBef>
                        <a:spcAft>
                          <a:spcPts val="0"/>
                        </a:spcAft>
                        <a:buFont typeface="Wingdings" panose="05000000000000000000" pitchFamily="2" charset="2"/>
                        <a:buChar char="ü"/>
                      </a:pPr>
                      <a:r>
                        <a:rPr lang="vi-VN" sz="1300" b="0" i="0" dirty="0">
                          <a:solidFill>
                            <a:srgbClr val="FF0000"/>
                          </a:solidFill>
                          <a:effectLst/>
                          <a:latin typeface="+mn-lt"/>
                        </a:rPr>
                        <a:t>Trường hợp phát hiện người hành nghề không đáp ứng yêu cầu về sử dụng ngôn ngữ trong hành nghề dược, cơ quan có thẩm quyền thực hiện thu hồi CCHND.</a:t>
                      </a:r>
                    </a:p>
                    <a:p>
                      <a:pPr algn="l">
                        <a:spcBef>
                          <a:spcPts val="600"/>
                        </a:spcBef>
                        <a:spcAft>
                          <a:spcPts val="600"/>
                        </a:spcAft>
                      </a:pPr>
                      <a:r>
                        <a:rPr lang="vi-VN" sz="1300" b="0" i="0" dirty="0">
                          <a:solidFill>
                            <a:srgbClr val="FF0000"/>
                          </a:solidFill>
                          <a:effectLst/>
                          <a:latin typeface="+mn-lt"/>
                        </a:rPr>
                        <a:t>Cơ sở bán lẻ thuốc có người chịu trách nhiệm CMVD bị thu hồi CCHND sẽ bị thu hồi GCN đủ điều kiện kinh doanh dược; </a:t>
                      </a:r>
                    </a:p>
                    <a:p>
                      <a:pPr algn="l">
                        <a:spcBef>
                          <a:spcPts val="600"/>
                        </a:spcBef>
                        <a:spcAft>
                          <a:spcPts val="600"/>
                        </a:spcAft>
                      </a:pPr>
                      <a:r>
                        <a:rPr lang="vi-VN" sz="1300" b="0" i="0" dirty="0">
                          <a:solidFill>
                            <a:srgbClr val="FF0000"/>
                          </a:solidFill>
                          <a:effectLst/>
                          <a:latin typeface="+mn-lt"/>
                        </a:rPr>
                        <a:t>Người đứng đầu cơ sở KCB có người phụ trách công tác dược lâm sàng bị thu hồi CCHND phải bố trí người thay thế đảm bảo thực hiện đúng quy định của pháp luật về tổ chức, hoạt động dược lâm sàng.</a:t>
                      </a:r>
                    </a:p>
                    <a:p>
                      <a:pPr algn="l">
                        <a:spcBef>
                          <a:spcPts val="600"/>
                        </a:spcBef>
                        <a:spcAft>
                          <a:spcPts val="600"/>
                        </a:spcAft>
                      </a:pPr>
                      <a:r>
                        <a:rPr lang="vi-VN" sz="1300" b="0" i="1" dirty="0">
                          <a:solidFill>
                            <a:srgbClr val="0070C0"/>
                          </a:solidFill>
                          <a:effectLst/>
                          <a:latin typeface="+mn-lt"/>
                          <a:cs typeface="Arial" panose="020B0604020202020204" pitchFamily="34" charset="0"/>
                        </a:rPr>
                        <a:t>* Bãi bỏ quy định về tiêu chí, TTHC liên quan đến đánh giá thành thạo ngôn ngữ và cơ sở đánh giá thành thạo ngôn ngữ</a:t>
                      </a:r>
                      <a:endParaRPr lang="vi-VN" sz="1300" b="0" i="0" dirty="0">
                        <a:solidFill>
                          <a:srgbClr val="0070C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E85A61"/>
                          </a:solidFill>
                          <a:effectLst/>
                          <a:latin typeface="Arial" panose="020B0604020202020204" pitchFamily="34" charset="0"/>
                          <a:cs typeface="Arial" panose="020B0604020202020204" pitchFamily="34" charset="0"/>
                        </a:rPr>
                        <a:t>Phải biết tiếng Việt thành thạo, trường hợp không biết tiếng Việt thành thạo thì phải đăng ký ngôn ngữ sử dụng và có người phiên dịch</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E85A61"/>
                          </a:solidFill>
                          <a:effectLst/>
                          <a:latin typeface="+mn-lt"/>
                        </a:rPr>
                        <a:t>Trường hợp phát hiện người hành nghề không đáp ứng yêu cầu về sử dụng ngôn ngữ trong hành nghề dược, cơ quan có thẩm quyền thực hiện thu hồi CCHND.</a:t>
                      </a:r>
                    </a:p>
                    <a:p>
                      <a:pPr algn="l">
                        <a:spcBef>
                          <a:spcPts val="600"/>
                        </a:spcBef>
                        <a:spcAft>
                          <a:spcPts val="600"/>
                        </a:spcAft>
                      </a:pPr>
                      <a:r>
                        <a:rPr lang="vi-VN" sz="1400" b="0" i="1" dirty="0">
                          <a:solidFill>
                            <a:srgbClr val="E85A61"/>
                          </a:solidFill>
                          <a:effectLst/>
                          <a:latin typeface="+mn-lt"/>
                        </a:rPr>
                        <a:t>Cơ sở bán lẻ thuốc có người chịu trách nhiệm CMVD bị thu hồi CCHND sẽ bị thu hồi GCN đủ điều kiện kinh doanh dược; </a:t>
                      </a:r>
                    </a:p>
                    <a:p>
                      <a:pPr algn="l">
                        <a:spcBef>
                          <a:spcPts val="600"/>
                        </a:spcBef>
                        <a:spcAft>
                          <a:spcPts val="600"/>
                        </a:spcAft>
                      </a:pPr>
                      <a:r>
                        <a:rPr lang="vi-VN" sz="1400" b="0" i="1" dirty="0">
                          <a:solidFill>
                            <a:srgbClr val="E85A61"/>
                          </a:solidFill>
                          <a:effectLst/>
                          <a:latin typeface="+mn-lt"/>
                        </a:rPr>
                        <a:t>Người đứng đầu cơ sở KCB có người phụ trách công tác dược lâm sàng bị thu hồi CCHND phải bố trí người thay thế đảm bảo thực hiện đúng quy định của pháp luật về tổ chức, hoạt động dược lâm sàng.</a:t>
                      </a:r>
                      <a:endParaRPr lang="vi-VN" sz="1400" b="0" i="0" dirty="0">
                        <a:solidFill>
                          <a:srgbClr val="E85A6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393544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a:bodyPr>
          <a:lstStyle/>
          <a:p>
            <a:pPr algn="ctr"/>
            <a:r>
              <a:rPr lang="vi-VN" sz="3200" b="1" dirty="0">
                <a:latin typeface="Cambria" panose="02040503050406030204" pitchFamily="18" charset="0"/>
                <a:cs typeface="Times New Roman" panose="02020603050405020304" pitchFamily="18" charset="0"/>
              </a:rPr>
              <a:t>MỘT SỐ QUY ĐỊNH CÓ THAY ĐỔI</a:t>
            </a:r>
            <a:endParaRPr lang="en-US" sz="32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2015331360"/>
              </p:ext>
            </p:extLst>
          </p:nvPr>
        </p:nvGraphicFramePr>
        <p:xfrm>
          <a:off x="1187624" y="1340768"/>
          <a:ext cx="6984776" cy="4513312"/>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xmlns="" val="2961888951"/>
                    </a:ext>
                  </a:extLst>
                </a:gridCol>
                <a:gridCol w="3600400">
                  <a:extLst>
                    <a:ext uri="{9D8B030D-6E8A-4147-A177-3AD203B41FA5}">
                      <a16:colId xmlns:a16="http://schemas.microsoft.com/office/drawing/2014/main" xmlns="" val="537576154"/>
                    </a:ext>
                  </a:extLst>
                </a:gridCol>
              </a:tblGrid>
              <a:tr h="4983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dirty="0">
                          <a:solidFill>
                            <a:srgbClr val="0070C0"/>
                          </a:solidFill>
                          <a:effectLst/>
                          <a:latin typeface="+mn-lt"/>
                        </a:rPr>
                        <a:t>10. Thành phần Hội đồng tư vấn cấp CCHND tại Sở Y tế</a:t>
                      </a:r>
                      <a:endParaRPr lang="en-US" sz="16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2563197958"/>
                  </a:ext>
                </a:extLst>
              </a:tr>
              <a:tr h="2627704">
                <a:tc>
                  <a:txBody>
                    <a:bodyPr/>
                    <a:lstStyle/>
                    <a:p>
                      <a:pPr algn="just">
                        <a:lnSpc>
                          <a:spcPct val="100000"/>
                        </a:lnSpc>
                        <a:spcBef>
                          <a:spcPts val="0"/>
                        </a:spcBef>
                        <a:spcAft>
                          <a:spcPts val="0"/>
                        </a:spcAft>
                      </a:pPr>
                      <a:r>
                        <a:rPr lang="vi-VN" sz="1400" b="0" i="0" dirty="0">
                          <a:solidFill>
                            <a:srgbClr val="000000"/>
                          </a:solidFill>
                          <a:effectLst/>
                          <a:latin typeface="+mn-lt"/>
                        </a:rPr>
                        <a:t>Có ít nhất </a:t>
                      </a:r>
                      <a:r>
                        <a:rPr lang="vi-VN" sz="1400" b="0" i="0" dirty="0">
                          <a:solidFill>
                            <a:srgbClr val="FF0000"/>
                          </a:solidFill>
                          <a:effectLst/>
                          <a:latin typeface="+mn-lt"/>
                        </a:rPr>
                        <a:t>05</a:t>
                      </a:r>
                      <a:r>
                        <a:rPr lang="vi-VN" sz="1400" b="0" i="0" dirty="0">
                          <a:solidFill>
                            <a:srgbClr val="E85A61"/>
                          </a:solidFill>
                          <a:effectLst/>
                          <a:latin typeface="+mn-lt"/>
                        </a:rPr>
                        <a:t> </a:t>
                      </a:r>
                      <a:r>
                        <a:rPr lang="vi-VN" sz="1400" b="0" i="0" dirty="0">
                          <a:solidFill>
                            <a:srgbClr val="000000"/>
                          </a:solidFill>
                          <a:effectLst/>
                          <a:latin typeface="+mn-lt"/>
                        </a:rPr>
                        <a:t>thành viên bao gồm:</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000000"/>
                          </a:solidFill>
                          <a:effectLst/>
                          <a:latin typeface="+mn-lt"/>
                        </a:rPr>
                        <a:t> </a:t>
                      </a:r>
                      <a:r>
                        <a:rPr lang="vi-VN" sz="1400" b="0" i="0" dirty="0">
                          <a:solidFill>
                            <a:srgbClr val="FF0000"/>
                          </a:solidFill>
                          <a:effectLst/>
                          <a:latin typeface="+mn-lt"/>
                        </a:rPr>
                        <a:t>Chủ tịch Hội đồng, </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Phó Chủ tịch Hội đồng, </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Thư ký và các ủy viên, </a:t>
                      </a:r>
                    </a:p>
                    <a:p>
                      <a:pPr marL="0" indent="0" algn="just">
                        <a:lnSpc>
                          <a:spcPct val="100000"/>
                        </a:lnSpc>
                        <a:spcBef>
                          <a:spcPts val="0"/>
                        </a:spcBef>
                        <a:spcAft>
                          <a:spcPts val="0"/>
                        </a:spcAft>
                        <a:buFont typeface="Wingdings" panose="05000000000000000000" pitchFamily="2" charset="2"/>
                        <a:buNone/>
                      </a:pPr>
                      <a:endParaRPr lang="vi-VN" sz="1400" b="0" i="0" dirty="0">
                        <a:solidFill>
                          <a:srgbClr val="000000"/>
                        </a:solidFill>
                        <a:effectLst/>
                        <a:latin typeface="+mn-lt"/>
                      </a:endParaRPr>
                    </a:p>
                    <a:p>
                      <a:pPr marL="0" indent="0" algn="just">
                        <a:lnSpc>
                          <a:spcPct val="100000"/>
                        </a:lnSpc>
                        <a:spcBef>
                          <a:spcPts val="0"/>
                        </a:spcBef>
                        <a:spcAft>
                          <a:spcPts val="0"/>
                        </a:spcAft>
                        <a:buFont typeface="Wingdings" panose="05000000000000000000" pitchFamily="2" charset="2"/>
                        <a:buNone/>
                      </a:pPr>
                      <a:r>
                        <a:rPr lang="vi-VN" sz="1400" b="0" i="0" dirty="0">
                          <a:solidFill>
                            <a:srgbClr val="000000"/>
                          </a:solidFill>
                          <a:effectLst/>
                          <a:latin typeface="+mn-lt"/>
                        </a:rPr>
                        <a:t>Thành phần tham gia Hội đồng:</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Lãnh đạo Sở Y tế</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Đại diện Lãnh đạo các phòng chuyên môn liên quan </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000000"/>
                          </a:solidFill>
                          <a:effectLst/>
                          <a:latin typeface="+mn-lt"/>
                        </a:rPr>
                        <a:t>Đại diện Hội về dược</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Đại diện cơ quan quản lý nhà nước về giáo dục, </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Đại diện cơ sở giáo dục đại học, cao đẳng công lập</a:t>
                      </a:r>
                    </a:p>
                    <a:p>
                      <a:pPr marL="285750" indent="-285750" algn="just">
                        <a:lnSpc>
                          <a:spcPct val="100000"/>
                        </a:lnSpc>
                        <a:spcBef>
                          <a:spcPts val="0"/>
                        </a:spcBef>
                        <a:spcAft>
                          <a:spcPts val="0"/>
                        </a:spcAft>
                        <a:buFont typeface="Wingdings" panose="05000000000000000000" pitchFamily="2" charset="2"/>
                        <a:buChar char="ü"/>
                      </a:pPr>
                      <a:r>
                        <a:rPr lang="vi-VN" sz="1400" b="0" i="0" dirty="0">
                          <a:solidFill>
                            <a:srgbClr val="FF0000"/>
                          </a:solidFill>
                          <a:effectLst/>
                          <a:latin typeface="+mn-lt"/>
                        </a:rPr>
                        <a:t>Cán bộ các đơn vị có liên quan thuộc Sở Y tế.</a:t>
                      </a:r>
                      <a:endParaRPr lang="vi-VN" sz="1400" b="0" i="0" u="none"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vi-VN" sz="1400" b="0" i="0" dirty="0">
                          <a:solidFill>
                            <a:srgbClr val="000000"/>
                          </a:solidFill>
                          <a:effectLst/>
                          <a:latin typeface="+mn-lt"/>
                        </a:rPr>
                        <a:t>Hội đồng tư vấn cấp Chứng chỉ hành nghề dược Sở Y tế phải có ít nhất </a:t>
                      </a:r>
                      <a:r>
                        <a:rPr lang="vi-VN" sz="1400" b="0" i="0" dirty="0">
                          <a:solidFill>
                            <a:srgbClr val="FF0000"/>
                          </a:solidFill>
                          <a:effectLst/>
                          <a:latin typeface="+mn-lt"/>
                        </a:rPr>
                        <a:t>03 </a:t>
                      </a:r>
                      <a:r>
                        <a:rPr lang="vi-VN" sz="1400" b="0" i="0" dirty="0">
                          <a:solidFill>
                            <a:srgbClr val="000000"/>
                          </a:solidFill>
                          <a:effectLst/>
                          <a:latin typeface="+mn-lt"/>
                        </a:rPr>
                        <a:t>thành viên, trong đó có 01 thành viên là đại diện Hội về dược.</a:t>
                      </a:r>
                      <a:endParaRPr lang="vi-VN" sz="1200" b="0" i="0" dirty="0">
                        <a:solidFill>
                          <a:srgbClr val="E85A6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307591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a:bodyPr>
          <a:lstStyle/>
          <a:p>
            <a:pPr algn="ctr"/>
            <a:r>
              <a:rPr lang="vi-VN" sz="3200" b="1" dirty="0">
                <a:latin typeface="Cambria" panose="02040503050406030204" pitchFamily="18" charset="0"/>
                <a:cs typeface="Times New Roman" panose="02020603050405020304" pitchFamily="18" charset="0"/>
              </a:rPr>
              <a:t>MỘT SỐ QUY ĐỊNH CÓ THAY ĐỔI</a:t>
            </a:r>
            <a:endParaRPr lang="en-US" sz="32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3747265499"/>
              </p:ext>
            </p:extLst>
          </p:nvPr>
        </p:nvGraphicFramePr>
        <p:xfrm>
          <a:off x="1147750" y="1196752"/>
          <a:ext cx="6848500" cy="4918294"/>
        </p:xfrm>
        <a:graphic>
          <a:graphicData uri="http://schemas.openxmlformats.org/drawingml/2006/table">
            <a:tbl>
              <a:tblPr firstRow="1" bandRow="1">
                <a:tableStyleId>{5C22544A-7EE6-4342-B048-85BDC9FD1C3A}</a:tableStyleId>
              </a:tblPr>
              <a:tblGrid>
                <a:gridCol w="3035933">
                  <a:extLst>
                    <a:ext uri="{9D8B030D-6E8A-4147-A177-3AD203B41FA5}">
                      <a16:colId xmlns:a16="http://schemas.microsoft.com/office/drawing/2014/main" xmlns="" val="2961888951"/>
                    </a:ext>
                  </a:extLst>
                </a:gridCol>
                <a:gridCol w="282412">
                  <a:extLst>
                    <a:ext uri="{9D8B030D-6E8A-4147-A177-3AD203B41FA5}">
                      <a16:colId xmlns:a16="http://schemas.microsoft.com/office/drawing/2014/main" xmlns="" val="831968937"/>
                    </a:ext>
                  </a:extLst>
                </a:gridCol>
                <a:gridCol w="3530155">
                  <a:extLst>
                    <a:ext uri="{9D8B030D-6E8A-4147-A177-3AD203B41FA5}">
                      <a16:colId xmlns:a16="http://schemas.microsoft.com/office/drawing/2014/main" xmlns="" val="537576154"/>
                    </a:ext>
                  </a:extLst>
                </a:gridCol>
              </a:tblGrid>
              <a:tr h="4875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49878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dirty="0">
                          <a:solidFill>
                            <a:srgbClr val="0070C0"/>
                          </a:solidFill>
                          <a:effectLst/>
                          <a:latin typeface="+mn-lt"/>
                        </a:rPr>
                        <a:t>11. Người giới thiệu thuốc (1)</a:t>
                      </a:r>
                      <a:endParaRPr lang="en-US" sz="16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2563197958"/>
                  </a:ext>
                </a:extLst>
              </a:tr>
              <a:tr h="3847135">
                <a:tc>
                  <a:txBody>
                    <a:bodyPr/>
                    <a:lstStyle/>
                    <a:p>
                      <a:pPr algn="just">
                        <a:lnSpc>
                          <a:spcPct val="100000"/>
                        </a:lnSpc>
                        <a:spcBef>
                          <a:spcPts val="0"/>
                        </a:spcBef>
                        <a:spcAft>
                          <a:spcPts val="0"/>
                        </a:spcAft>
                      </a:pPr>
                      <a:r>
                        <a:rPr lang="vi-VN" sz="1400" b="0" i="0" u="none" dirty="0">
                          <a:solidFill>
                            <a:schemeClr val="tx1"/>
                          </a:solidFill>
                          <a:latin typeface="Arial" panose="020B0604020202020204" pitchFamily="34" charset="0"/>
                          <a:cs typeface="Arial" panose="020B0604020202020204" pitchFamily="34" charset="0"/>
                        </a:rPr>
                        <a:t>1. Thông tin thuốc cho người hành nghề khám bệnh, chữa bệnh</a:t>
                      </a:r>
                    </a:p>
                    <a:p>
                      <a:pPr algn="just"/>
                      <a:r>
                        <a:rPr lang="vi-VN" sz="1400" b="0" i="0" u="none" dirty="0">
                          <a:solidFill>
                            <a:schemeClr val="tx1"/>
                          </a:solidFill>
                          <a:latin typeface="Arial" panose="020B0604020202020204" pitchFamily="34" charset="0"/>
                          <a:cs typeface="Arial" panose="020B0604020202020204" pitchFamily="34" charset="0"/>
                        </a:rPr>
                        <a:t>2. Yêu cầu:</a:t>
                      </a:r>
                    </a:p>
                    <a:p>
                      <a:pPr algn="just"/>
                      <a:r>
                        <a:rPr lang="en-US" sz="1400" kern="1200" dirty="0">
                          <a:solidFill>
                            <a:schemeClr val="dk1"/>
                          </a:solidFill>
                          <a:effectLst/>
                          <a:latin typeface="Arial" panose="020B0604020202020204" pitchFamily="34" charset="0"/>
                          <a:ea typeface="+mn-ea"/>
                          <a:cs typeface="Arial" panose="020B0604020202020204" pitchFamily="34" charset="0"/>
                        </a:rPr>
                        <a:t>a) </a:t>
                      </a:r>
                      <a:r>
                        <a:rPr lang="vi-VN" sz="1400" kern="1200" dirty="0">
                          <a:solidFill>
                            <a:schemeClr val="dk1"/>
                          </a:solidFill>
                          <a:effectLst/>
                          <a:latin typeface="Arial" panose="020B0604020202020204" pitchFamily="34" charset="0"/>
                          <a:ea typeface="+mn-ea"/>
                          <a:cs typeface="Arial" panose="020B0604020202020204" pitchFamily="34" charset="0"/>
                        </a:rPr>
                        <a:t>Có</a:t>
                      </a:r>
                      <a:r>
                        <a:rPr lang="vi-VN" sz="1400" b="0" i="0" kern="1200" dirty="0">
                          <a:solidFill>
                            <a:schemeClr val="dk1"/>
                          </a:solidFill>
                          <a:effectLst/>
                          <a:latin typeface="Arial" panose="020B0604020202020204" pitchFamily="34" charset="0"/>
                          <a:ea typeface="+mn-ea"/>
                          <a:cs typeface="Arial" panose="020B0604020202020204" pitchFamily="34" charset="0"/>
                        </a:rPr>
                        <a:t> trình độ cao đẳng chuyên ngành y, dược trở lên;</a:t>
                      </a:r>
                    </a:p>
                    <a:p>
                      <a:pPr algn="just"/>
                      <a:r>
                        <a:rPr lang="vi-VN" sz="1400" b="0" i="0" kern="1200" dirty="0">
                          <a:solidFill>
                            <a:schemeClr val="dk1"/>
                          </a:solidFill>
                          <a:effectLst/>
                          <a:latin typeface="Arial" panose="020B0604020202020204" pitchFamily="34" charset="0"/>
                          <a:ea typeface="+mn-ea"/>
                          <a:cs typeface="Arial" panose="020B0604020202020204" pitchFamily="34" charset="0"/>
                        </a:rPr>
                        <a:t>b) Được cơ sở kinh doanh dược tuyển dụng và huấn luyện, đào tạo </a:t>
                      </a:r>
                    </a:p>
                    <a:p>
                      <a:pPr algn="just"/>
                      <a:r>
                        <a:rPr lang="en-US" sz="1400" kern="1200" dirty="0">
                          <a:solidFill>
                            <a:schemeClr val="dk1"/>
                          </a:solidFill>
                          <a:effectLst/>
                          <a:latin typeface="Arial" panose="020B0604020202020204" pitchFamily="34" charset="0"/>
                          <a:ea typeface="+mn-ea"/>
                          <a:cs typeface="Arial" panose="020B0604020202020204" pitchFamily="34" charset="0"/>
                        </a:rPr>
                        <a:t>3. </a:t>
                      </a:r>
                      <a:r>
                        <a:rPr lang="vi-VN" sz="1400" b="0" i="0" kern="1200" dirty="0">
                          <a:solidFill>
                            <a:schemeClr val="dk1"/>
                          </a:solidFill>
                          <a:effectLst/>
                          <a:latin typeface="Arial" panose="020B0604020202020204" pitchFamily="34" charset="0"/>
                          <a:ea typeface="+mn-ea"/>
                          <a:cs typeface="Arial" panose="020B0604020202020204" pitchFamily="34" charset="0"/>
                        </a:rPr>
                        <a:t>Không được tuyển dụng làm NGGT:</a:t>
                      </a:r>
                    </a:p>
                    <a:p>
                      <a:pPr algn="just"/>
                      <a:r>
                        <a:rPr lang="vi-VN" sz="1400" b="0" i="0" kern="1200" dirty="0">
                          <a:solidFill>
                            <a:schemeClr val="dk1"/>
                          </a:solidFill>
                          <a:effectLst/>
                          <a:latin typeface="Arial" panose="020B0604020202020204" pitchFamily="34" charset="0"/>
                          <a:ea typeface="+mn-ea"/>
                          <a:cs typeface="Arial" panose="020B0604020202020204" pitchFamily="34" charset="0"/>
                        </a:rPr>
                        <a:t>a) Người đang trong thời gian bị truy cứu trách nhiệm hình sự, đang chấp hành bản án, quyết định của Tòa án; trong thời gian bị cấm hành nghề, cấm làm công việc liên quan đến hoạt động dược theo bản án, quyết định của Tòa án;</a:t>
                      </a:r>
                    </a:p>
                    <a:p>
                      <a:pPr algn="just"/>
                      <a:r>
                        <a:rPr lang="vi-VN" sz="1400" b="0" i="0" kern="1200" dirty="0">
                          <a:solidFill>
                            <a:schemeClr val="dk1"/>
                          </a:solidFill>
                          <a:effectLst/>
                          <a:latin typeface="Arial" panose="020B0604020202020204" pitchFamily="34" charset="0"/>
                          <a:ea typeface="+mn-ea"/>
                          <a:cs typeface="Arial" panose="020B0604020202020204" pitchFamily="34" charset="0"/>
                        </a:rPr>
                        <a:t>b) Người bị hạn chế năng lực hành vi dân sự.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Bef>
                          <a:spcPts val="0"/>
                        </a:spcBef>
                        <a:spcAft>
                          <a:spcPts val="0"/>
                        </a:spcAft>
                      </a:pP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Thông tin thuốc </a:t>
                      </a:r>
                      <a:r>
                        <a:rPr kumimoji="0" lang="vi-VN"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của cơ sở kinh doanh </a:t>
                      </a: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cho người hành nghề khám bệnh, chữa bệnh, </a:t>
                      </a:r>
                      <a:r>
                        <a:rPr kumimoji="0" lang="vi-VN"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người hành nghề dược</a:t>
                      </a:r>
                      <a:r>
                        <a:rPr kumimoji="0" lang="vi-VN" sz="1400" b="0" i="0" u="none" strike="noStrike" kern="1200" cap="none" spc="0" normalizeH="0" baseline="0" noProof="0" dirty="0">
                          <a:ln>
                            <a:noFill/>
                          </a:ln>
                          <a:solidFill>
                            <a:srgbClr val="E85A61"/>
                          </a:solidFill>
                          <a:effectLst/>
                          <a:uLnTx/>
                          <a:uFillTx/>
                          <a:latin typeface="Arial" panose="020B0604020202020204" pitchFamily="34" charset="0"/>
                          <a:ea typeface="+mn-ea"/>
                          <a:cs typeface="Arial" panose="020B0604020202020204" pitchFamily="34" charset="0"/>
                        </a:rPr>
                        <a:t>.</a:t>
                      </a:r>
                    </a:p>
                    <a:p>
                      <a:pPr algn="just">
                        <a:lnSpc>
                          <a:spcPct val="100000"/>
                        </a:lnSpc>
                        <a:spcBef>
                          <a:spcPts val="0"/>
                        </a:spcBef>
                        <a:spcAft>
                          <a:spcPts val="0"/>
                        </a:spcAft>
                      </a:pP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Yêu cầu:</a:t>
                      </a:r>
                    </a:p>
                    <a:p>
                      <a:pPr algn="just"/>
                      <a:r>
                        <a:rPr lang="vi-VN" sz="1400" b="0" i="0" kern="1200" dirty="0">
                          <a:solidFill>
                            <a:schemeClr val="tx1"/>
                          </a:solidFill>
                          <a:effectLst/>
                          <a:latin typeface="Arial" panose="020B0604020202020204" pitchFamily="34" charset="0"/>
                          <a:ea typeface="+mn-ea"/>
                          <a:cs typeface="Arial" panose="020B0604020202020204" pitchFamily="34" charset="0"/>
                        </a:rPr>
                        <a:t>a) Có trình độ cao đẳng chuyên ngành y, dược trở lên;</a:t>
                      </a:r>
                    </a:p>
                    <a:p>
                      <a:pPr algn="just"/>
                      <a:r>
                        <a:rPr lang="vi-VN" sz="1400" b="0" i="0" kern="1200" dirty="0">
                          <a:solidFill>
                            <a:schemeClr val="tx1"/>
                          </a:solidFill>
                          <a:effectLst/>
                          <a:latin typeface="Arial" panose="020B0604020202020204" pitchFamily="34" charset="0"/>
                          <a:ea typeface="+mn-ea"/>
                          <a:cs typeface="Arial" panose="020B0604020202020204" pitchFamily="34" charset="0"/>
                        </a:rPr>
                        <a:t>b) Được cơ sở kinh doanh dược tuyển dụng và huấn </a:t>
                      </a:r>
                      <a:r>
                        <a:rPr lang="vi-VN" sz="1400" b="0" i="0" kern="1200" dirty="0">
                          <a:solidFill>
                            <a:schemeClr val="dk1"/>
                          </a:solidFill>
                          <a:effectLst/>
                          <a:latin typeface="Arial" panose="020B0604020202020204" pitchFamily="34" charset="0"/>
                          <a:ea typeface="+mn-ea"/>
                          <a:cs typeface="Arial" panose="020B0604020202020204" pitchFamily="34" charset="0"/>
                        </a:rPr>
                        <a:t>luyện, đào tạo </a:t>
                      </a:r>
                    </a:p>
                    <a:p>
                      <a:pPr algn="just"/>
                      <a:r>
                        <a:rPr lang="vi-VN" sz="1400" b="0" i="0" kern="1200" dirty="0">
                          <a:solidFill>
                            <a:schemeClr val="dk1"/>
                          </a:solidFill>
                          <a:effectLst/>
                          <a:latin typeface="Arial" panose="020B0604020202020204" pitchFamily="34" charset="0"/>
                          <a:ea typeface="+mn-ea"/>
                          <a:cs typeface="Arial" panose="020B0604020202020204" pitchFamily="34" charset="0"/>
                        </a:rPr>
                        <a:t>c) Không trong thời gian bị truy cứu trách nhiệm hình sự, đang chấp hành bản án, quyết định của Tòa án, trong thời gian bị cấm hành nghề, cấm làm công việc liên quan đến hoạt động dược theo bản án, quyết định của Tòa án; </a:t>
                      </a:r>
                      <a:r>
                        <a:rPr lang="vi-VN" sz="1400" b="0" i="0" kern="1200" dirty="0">
                          <a:solidFill>
                            <a:srgbClr val="FF0000"/>
                          </a:solidFill>
                          <a:effectLst/>
                          <a:latin typeface="Arial" panose="020B0604020202020204" pitchFamily="34" charset="0"/>
                          <a:ea typeface="+mn-ea"/>
                          <a:cs typeface="Arial" panose="020B0604020202020204" pitchFamily="34" charset="0"/>
                        </a:rPr>
                        <a:t>không bị mất năng lực hành vi dân sự hoặc có khó khăn trong nhận thức, làm chủ hành vi </a:t>
                      </a:r>
                      <a:r>
                        <a:rPr lang="vi-VN" sz="1400" b="0" i="0" kern="1200" dirty="0">
                          <a:solidFill>
                            <a:schemeClr val="tx1"/>
                          </a:solidFill>
                          <a:effectLst/>
                          <a:latin typeface="Arial" panose="020B0604020202020204" pitchFamily="34" charset="0"/>
                          <a:ea typeface="+mn-ea"/>
                          <a:cs typeface="Arial" panose="020B0604020202020204" pitchFamily="34" charset="0"/>
                        </a:rPr>
                        <a:t>hoặc h</a:t>
                      </a:r>
                      <a:r>
                        <a:rPr lang="vi-VN" sz="1400" b="0" i="0" kern="1200" dirty="0">
                          <a:solidFill>
                            <a:schemeClr val="dk1"/>
                          </a:solidFill>
                          <a:effectLst/>
                          <a:latin typeface="Arial" panose="020B0604020202020204" pitchFamily="34" charset="0"/>
                          <a:ea typeface="+mn-ea"/>
                          <a:cs typeface="Arial" panose="020B0604020202020204" pitchFamily="34" charset="0"/>
                        </a:rPr>
                        <a:t>ạn chế năng lực hành vi dân sự.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Bef>
                          <a:spcPts val="0"/>
                        </a:spcBef>
                        <a:spcAft>
                          <a:spcPts val="0"/>
                        </a:spcAft>
                      </a:pP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Thông tin thuốc </a:t>
                      </a:r>
                      <a:r>
                        <a:rPr kumimoji="0" lang="vi-VN" sz="1400" b="0" i="0" u="none" strike="noStrike" kern="1200" cap="none" spc="0" normalizeH="0" baseline="0" noProof="0" dirty="0">
                          <a:ln>
                            <a:noFill/>
                          </a:ln>
                          <a:solidFill>
                            <a:srgbClr val="E85A61"/>
                          </a:solidFill>
                          <a:effectLst/>
                          <a:uLnTx/>
                          <a:uFillTx/>
                          <a:latin typeface="Arial" panose="020B0604020202020204" pitchFamily="34" charset="0"/>
                          <a:ea typeface="+mn-ea"/>
                          <a:cs typeface="Arial" panose="020B0604020202020204" pitchFamily="34" charset="0"/>
                        </a:rPr>
                        <a:t>của cơ sở kinh doanh </a:t>
                      </a: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cho người hành nghề khám bệnh, chữa bệnh, </a:t>
                      </a:r>
                      <a:r>
                        <a:rPr kumimoji="0" lang="vi-VN" sz="1400" b="0" i="0" u="none" strike="noStrike" kern="1200" cap="none" spc="0" normalizeH="0" baseline="0" noProof="0" dirty="0">
                          <a:ln>
                            <a:noFill/>
                          </a:ln>
                          <a:solidFill>
                            <a:srgbClr val="E85A61"/>
                          </a:solidFill>
                          <a:effectLst/>
                          <a:uLnTx/>
                          <a:uFillTx/>
                          <a:latin typeface="Arial" panose="020B0604020202020204" pitchFamily="34" charset="0"/>
                          <a:ea typeface="+mn-ea"/>
                          <a:cs typeface="Arial" panose="020B0604020202020204" pitchFamily="34" charset="0"/>
                        </a:rPr>
                        <a:t>người hành nghề dược.</a:t>
                      </a:r>
                    </a:p>
                    <a:p>
                      <a:pPr algn="just">
                        <a:lnSpc>
                          <a:spcPct val="100000"/>
                        </a:lnSpc>
                        <a:spcBef>
                          <a:spcPts val="0"/>
                        </a:spcBef>
                        <a:spcAft>
                          <a:spcPts val="0"/>
                        </a:spcAft>
                      </a:pPr>
                      <a:r>
                        <a:rPr kumimoji="0" lang="vi-VN"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Yêu cầu:</a:t>
                      </a:r>
                    </a:p>
                    <a:p>
                      <a:r>
                        <a:rPr lang="vi-VN" sz="1400" b="0" i="0" kern="1200" dirty="0">
                          <a:solidFill>
                            <a:schemeClr val="tx1"/>
                          </a:solidFill>
                          <a:effectLst/>
                          <a:latin typeface="Arial" panose="020B0604020202020204" pitchFamily="34" charset="0"/>
                          <a:ea typeface="+mn-ea"/>
                          <a:cs typeface="Arial" panose="020B0604020202020204" pitchFamily="34" charset="0"/>
                        </a:rPr>
                        <a:t>a) Có trình độ cao đẳng chuyên ngành y, dược trở lên;</a:t>
                      </a:r>
                    </a:p>
                    <a:p>
                      <a:r>
                        <a:rPr lang="vi-VN" sz="1400" b="0" i="0" kern="1200" dirty="0">
                          <a:solidFill>
                            <a:schemeClr val="tx1"/>
                          </a:solidFill>
                          <a:effectLst/>
                          <a:latin typeface="Arial" panose="020B0604020202020204" pitchFamily="34" charset="0"/>
                          <a:ea typeface="+mn-ea"/>
                          <a:cs typeface="Arial" panose="020B0604020202020204" pitchFamily="34" charset="0"/>
                        </a:rPr>
                        <a:t>b) Được cơ sở kinh doanh dược tuyển dụng và huấn </a:t>
                      </a:r>
                      <a:r>
                        <a:rPr lang="vi-VN" sz="1400" b="0" i="0" kern="1200" dirty="0">
                          <a:solidFill>
                            <a:schemeClr val="dk1"/>
                          </a:solidFill>
                          <a:effectLst/>
                          <a:latin typeface="Arial" panose="020B0604020202020204" pitchFamily="34" charset="0"/>
                          <a:ea typeface="+mn-ea"/>
                          <a:cs typeface="Arial" panose="020B0604020202020204" pitchFamily="34" charset="0"/>
                        </a:rPr>
                        <a:t>luyện, đào tạo </a:t>
                      </a:r>
                    </a:p>
                    <a:p>
                      <a:r>
                        <a:rPr lang="vi-VN" sz="1400" b="0" i="0" kern="1200" dirty="0">
                          <a:solidFill>
                            <a:schemeClr val="dk1"/>
                          </a:solidFill>
                          <a:effectLst/>
                          <a:latin typeface="Arial" panose="020B0604020202020204" pitchFamily="34" charset="0"/>
                          <a:ea typeface="+mn-ea"/>
                          <a:cs typeface="Arial" panose="020B0604020202020204" pitchFamily="34" charset="0"/>
                        </a:rPr>
                        <a:t>c) Không trong thời gian bị truy cứu trách nhiệm hình sự, đang chấp hành bản án, quyết định của Tòa án, trong thời gian bị cấm hành nghề, cấm làm công việc liên quan đến hoạt động dược theo bản án, quyết định của Tòa án; </a:t>
                      </a:r>
                      <a:r>
                        <a:rPr lang="vi-VN" sz="1400" b="0" i="0" kern="1200" dirty="0">
                          <a:solidFill>
                            <a:srgbClr val="E85A61"/>
                          </a:solidFill>
                          <a:effectLst/>
                          <a:latin typeface="Arial" panose="020B0604020202020204" pitchFamily="34" charset="0"/>
                          <a:ea typeface="+mn-ea"/>
                          <a:cs typeface="Arial" panose="020B0604020202020204" pitchFamily="34" charset="0"/>
                        </a:rPr>
                        <a:t>không bị mất năng lực hành vi dân sự hoặc có khó khăn trong nhận thức, làm chủ hành vi hoặc</a:t>
                      </a:r>
                      <a:r>
                        <a:rPr lang="vi-VN" sz="1400" b="0" i="0" kern="1200" dirty="0">
                          <a:solidFill>
                            <a:schemeClr val="dk1"/>
                          </a:solidFill>
                          <a:effectLst/>
                          <a:latin typeface="Arial" panose="020B0604020202020204" pitchFamily="34" charset="0"/>
                          <a:ea typeface="+mn-ea"/>
                          <a:cs typeface="Arial" panose="020B0604020202020204" pitchFamily="34" charset="0"/>
                        </a:rPr>
                        <a:t> hạn chế năng lực hành vi dân sự.</a:t>
                      </a:r>
                    </a:p>
                    <a:p>
                      <a:pPr algn="just">
                        <a:lnSpc>
                          <a:spcPct val="100000"/>
                        </a:lnSpc>
                        <a:spcBef>
                          <a:spcPts val="0"/>
                        </a:spcBef>
                        <a:spcAft>
                          <a:spcPts val="0"/>
                        </a:spcAft>
                      </a:pPr>
                      <a:endParaRPr lang="vi-VN" sz="1400" b="0" i="0" dirty="0">
                        <a:solidFill>
                          <a:srgbClr val="E85A6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236664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84136"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a:bodyPr>
          <a:lstStyle/>
          <a:p>
            <a:pPr algn="ctr"/>
            <a:r>
              <a:rPr lang="vi-VN" sz="3200" b="1" dirty="0">
                <a:latin typeface="Cambria" panose="02040503050406030204" pitchFamily="18" charset="0"/>
                <a:cs typeface="Times New Roman" panose="02020603050405020304" pitchFamily="18" charset="0"/>
              </a:rPr>
              <a:t>MỘT SỐ QUY ĐỊNH CÓ THAY ĐỔI</a:t>
            </a:r>
            <a:endParaRPr lang="en-US" sz="32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1994705043"/>
              </p:ext>
            </p:extLst>
          </p:nvPr>
        </p:nvGraphicFramePr>
        <p:xfrm>
          <a:off x="1043609" y="1034288"/>
          <a:ext cx="7180616" cy="4987000"/>
        </p:xfrm>
        <a:graphic>
          <a:graphicData uri="http://schemas.openxmlformats.org/drawingml/2006/table">
            <a:tbl>
              <a:tblPr firstRow="1" bandRow="1">
                <a:tableStyleId>{5C22544A-7EE6-4342-B048-85BDC9FD1C3A}</a:tableStyleId>
              </a:tblPr>
              <a:tblGrid>
                <a:gridCol w="3528391">
                  <a:extLst>
                    <a:ext uri="{9D8B030D-6E8A-4147-A177-3AD203B41FA5}">
                      <a16:colId xmlns:a16="http://schemas.microsoft.com/office/drawing/2014/main" xmlns="" val="2961888951"/>
                    </a:ext>
                  </a:extLst>
                </a:gridCol>
                <a:gridCol w="137416">
                  <a:extLst>
                    <a:ext uri="{9D8B030D-6E8A-4147-A177-3AD203B41FA5}">
                      <a16:colId xmlns:a16="http://schemas.microsoft.com/office/drawing/2014/main" xmlns="" val="479455680"/>
                    </a:ext>
                  </a:extLst>
                </a:gridCol>
                <a:gridCol w="3514809">
                  <a:extLst>
                    <a:ext uri="{9D8B030D-6E8A-4147-A177-3AD203B41FA5}">
                      <a16:colId xmlns:a16="http://schemas.microsoft.com/office/drawing/2014/main" xmlns="" val="3152952159"/>
                    </a:ext>
                  </a:extLst>
                </a:gridCol>
              </a:tblGrid>
              <a:tr h="4871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dirty="0">
                          <a:solidFill>
                            <a:schemeClr val="tx1"/>
                          </a:solidFill>
                        </a:rPr>
                        <a:t>Thông tư 07/2018/TT-BYT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dirty="0">
                          <a:solidFill>
                            <a:schemeClr val="tx1"/>
                          </a:solidFill>
                        </a:rPr>
                        <a:t>Thông tư 31/2025/TT-BYT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49833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400" b="1" dirty="0">
                          <a:solidFill>
                            <a:srgbClr val="0070C0"/>
                          </a:solidFill>
                          <a:effectLst/>
                          <a:latin typeface="+mn-lt"/>
                        </a:rPr>
                        <a:t>11. Quy định về người giới thiệu thuốc (2)</a:t>
                      </a:r>
                      <a:endParaRPr lang="en-US" sz="1400"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2563197958"/>
                  </a:ext>
                </a:extLst>
              </a:tr>
              <a:tr h="4001523">
                <a:tc>
                  <a:txBody>
                    <a:bodyPr/>
                    <a:lstStyle/>
                    <a:p>
                      <a:pPr algn="just">
                        <a:lnSpc>
                          <a:spcPct val="100000"/>
                        </a:lnSpc>
                        <a:spcBef>
                          <a:spcPts val="0"/>
                        </a:spcBef>
                        <a:spcAft>
                          <a:spcPts val="0"/>
                        </a:spcAft>
                      </a:pPr>
                      <a:r>
                        <a:rPr lang="vi-VN" sz="1400" b="0" i="0" kern="1200" dirty="0">
                          <a:solidFill>
                            <a:schemeClr val="dk1"/>
                          </a:solidFill>
                          <a:effectLst/>
                          <a:latin typeface="+mn-lt"/>
                          <a:ea typeface="+mn-ea"/>
                          <a:cs typeface="Arial" panose="020B0604020202020204" pitchFamily="34" charset="0"/>
                        </a:rPr>
                        <a:t>1. Giới thiệu những thuốc đã được phép lưu hành ở Việt Nam theo đúng DM đã được phân công và chỉ được cung cấp những thông tin về thuốc ghi trên nhãn, tờ hướng dẫn sử dụng thuốc đã được </a:t>
                      </a:r>
                      <a:r>
                        <a:rPr lang="vi-VN" sz="1400" b="0" i="0" kern="1200" dirty="0">
                          <a:solidFill>
                            <a:srgbClr val="FF0000"/>
                          </a:solidFill>
                          <a:effectLst/>
                          <a:latin typeface="+mn-lt"/>
                          <a:ea typeface="+mn-ea"/>
                          <a:cs typeface="Arial" panose="020B0604020202020204" pitchFamily="34" charset="0"/>
                        </a:rPr>
                        <a:t>đăng ký lưu hành </a:t>
                      </a:r>
                      <a:r>
                        <a:rPr lang="vi-VN" sz="1400" b="0" i="0" kern="1200" dirty="0">
                          <a:solidFill>
                            <a:schemeClr val="tx1"/>
                          </a:solidFill>
                          <a:effectLst/>
                          <a:latin typeface="+mn-lt"/>
                          <a:ea typeface="+mn-ea"/>
                          <a:cs typeface="Arial" panose="020B0604020202020204" pitchFamily="34" charset="0"/>
                        </a:rPr>
                        <a:t>hoặc</a:t>
                      </a:r>
                      <a:r>
                        <a:rPr lang="vi-VN" sz="1400" b="0" i="0" kern="1200" dirty="0">
                          <a:solidFill>
                            <a:srgbClr val="FF0000"/>
                          </a:solidFill>
                          <a:effectLst/>
                          <a:latin typeface="+mn-lt"/>
                          <a:ea typeface="+mn-ea"/>
                          <a:cs typeface="Arial" panose="020B0604020202020204" pitchFamily="34" charset="0"/>
                        </a:rPr>
                        <a:t> nội dung thông tin thuốc đã được cơ quan có thẩm quyền của Bộ Y tế cho phép </a:t>
                      </a:r>
                      <a:r>
                        <a:rPr lang="vi-VN" sz="1400" b="0" i="0" u="sng" kern="1200" dirty="0">
                          <a:solidFill>
                            <a:srgbClr val="FF0000"/>
                          </a:solidFill>
                          <a:effectLst/>
                          <a:latin typeface="+mn-lt"/>
                          <a:ea typeface="+mn-ea"/>
                          <a:cs typeface="Arial" panose="020B0604020202020204" pitchFamily="34" charset="0"/>
                        </a:rPr>
                        <a:t>xác nhận</a:t>
                      </a:r>
                      <a:r>
                        <a:rPr lang="vi-VN" sz="1400" b="0" i="0" u="none" kern="1200" dirty="0">
                          <a:solidFill>
                            <a:srgbClr val="FF0000"/>
                          </a:solidFill>
                          <a:effectLst/>
                          <a:latin typeface="+mn-lt"/>
                          <a:ea typeface="+mn-ea"/>
                          <a:cs typeface="Arial" panose="020B0604020202020204" pitchFamily="34" charset="0"/>
                        </a:rPr>
                        <a:t>.</a:t>
                      </a:r>
                    </a:p>
                    <a:p>
                      <a:pPr algn="just">
                        <a:lnSpc>
                          <a:spcPct val="100000"/>
                        </a:lnSpc>
                        <a:spcBef>
                          <a:spcPts val="0"/>
                        </a:spcBef>
                        <a:spcAft>
                          <a:spcPts val="0"/>
                        </a:spcAft>
                      </a:pPr>
                      <a:r>
                        <a:rPr lang="vi-VN" sz="1400" b="0" i="0" u="none" kern="1200" dirty="0">
                          <a:solidFill>
                            <a:schemeClr val="tx1"/>
                          </a:solidFill>
                          <a:effectLst/>
                          <a:latin typeface="+mn-lt"/>
                          <a:ea typeface="+mn-ea"/>
                          <a:cs typeface="Arial" panose="020B0604020202020204" pitchFamily="34" charset="0"/>
                        </a:rPr>
                        <a:t>2. Cơ sở gửi danh sách người được cấp/ thu hồi thẻ NGGT trong thời hạn </a:t>
                      </a:r>
                      <a:r>
                        <a:rPr lang="vi-VN" sz="1400" b="0" i="0" u="none" kern="1200" dirty="0">
                          <a:solidFill>
                            <a:srgbClr val="FF0000"/>
                          </a:solidFill>
                          <a:effectLst/>
                          <a:latin typeface="+mn-lt"/>
                          <a:ea typeface="+mn-ea"/>
                          <a:cs typeface="Arial" panose="020B0604020202020204" pitchFamily="34" charset="0"/>
                        </a:rPr>
                        <a:t>07</a:t>
                      </a:r>
                      <a:r>
                        <a:rPr lang="vi-VN" sz="1400" b="0" i="0" u="none" kern="1200" dirty="0">
                          <a:solidFill>
                            <a:srgbClr val="E85A61"/>
                          </a:solidFill>
                          <a:effectLst/>
                          <a:latin typeface="+mn-lt"/>
                          <a:ea typeface="+mn-ea"/>
                          <a:cs typeface="Arial" panose="020B0604020202020204" pitchFamily="34" charset="0"/>
                        </a:rPr>
                        <a:t> </a:t>
                      </a:r>
                      <a:r>
                        <a:rPr lang="vi-VN" sz="1400" b="0" i="0" u="none" kern="1200" dirty="0">
                          <a:solidFill>
                            <a:schemeClr val="tx1"/>
                          </a:solidFill>
                          <a:effectLst/>
                          <a:latin typeface="+mn-lt"/>
                          <a:ea typeface="+mn-ea"/>
                          <a:cs typeface="Arial" panose="020B0604020202020204" pitchFamily="34" charset="0"/>
                        </a:rPr>
                        <a:t>ngày kể từ ngày cấp/ thu hồi → SYT công bố trong thời hạn </a:t>
                      </a:r>
                      <a:r>
                        <a:rPr lang="vi-VN" sz="1400" b="0" i="0" u="none" kern="1200" dirty="0">
                          <a:solidFill>
                            <a:srgbClr val="FF0000"/>
                          </a:solidFill>
                          <a:effectLst/>
                          <a:latin typeface="+mn-lt"/>
                          <a:ea typeface="+mn-ea"/>
                          <a:cs typeface="Arial" panose="020B0604020202020204" pitchFamily="34" charset="0"/>
                        </a:rPr>
                        <a:t>07</a:t>
                      </a:r>
                      <a:r>
                        <a:rPr lang="vi-VN" sz="1400" b="0" i="0" u="none" kern="1200" dirty="0">
                          <a:solidFill>
                            <a:schemeClr val="tx1"/>
                          </a:solidFill>
                          <a:effectLst/>
                          <a:latin typeface="+mn-lt"/>
                          <a:ea typeface="+mn-ea"/>
                          <a:cs typeface="Arial" panose="020B0604020202020204" pitchFamily="34" charset="0"/>
                        </a:rPr>
                        <a:t> ngày.</a:t>
                      </a:r>
                    </a:p>
                    <a:p>
                      <a:pPr algn="just">
                        <a:lnSpc>
                          <a:spcPct val="100000"/>
                        </a:lnSpc>
                        <a:spcBef>
                          <a:spcPts val="0"/>
                        </a:spcBef>
                        <a:spcAft>
                          <a:spcPts val="0"/>
                        </a:spcAft>
                      </a:pPr>
                      <a:r>
                        <a:rPr lang="vi-VN" sz="1400" b="0" i="0" u="none" kern="1200" dirty="0">
                          <a:solidFill>
                            <a:schemeClr val="tx1"/>
                          </a:solidFill>
                          <a:effectLst/>
                          <a:latin typeface="+mn-lt"/>
                          <a:ea typeface="+mn-ea"/>
                          <a:cs typeface="Arial" panose="020B0604020202020204" pitchFamily="34" charset="0"/>
                        </a:rPr>
                        <a:t>3. Cơ sở KCB: </a:t>
                      </a:r>
                      <a:r>
                        <a:rPr lang="vi-VN" sz="1400" b="0" i="0" kern="1200" dirty="0">
                          <a:solidFill>
                            <a:schemeClr val="dk1"/>
                          </a:solidFill>
                          <a:effectLst/>
                          <a:latin typeface="+mn-lt"/>
                          <a:ea typeface="+mn-ea"/>
                          <a:cs typeface="+mn-cs"/>
                        </a:rPr>
                        <a:t>Chỉ cho phép những người có thẻ NGTT thực hiện tại cơ sở các hoạt động giới thiệu thuốc và phát hành những tài liệu thông tin thuốc đã được </a:t>
                      </a:r>
                      <a:r>
                        <a:rPr lang="vi-VN" sz="1400" b="0" i="0" kern="1200" dirty="0">
                          <a:solidFill>
                            <a:srgbClr val="FF0000"/>
                          </a:solidFill>
                          <a:effectLst/>
                          <a:latin typeface="+mn-lt"/>
                          <a:ea typeface="+mn-ea"/>
                          <a:cs typeface="+mn-cs"/>
                        </a:rPr>
                        <a:t>cơ quan nhà nước có thẩm quyền của Bộ Y tế cho phép lưu hành hoặc </a:t>
                      </a:r>
                      <a:r>
                        <a:rPr lang="vi-VN" sz="1400" b="0" i="0" u="sng" kern="1200" dirty="0">
                          <a:solidFill>
                            <a:srgbClr val="FF0000"/>
                          </a:solidFill>
                          <a:effectLst/>
                          <a:latin typeface="+mn-lt"/>
                          <a:ea typeface="+mn-ea"/>
                          <a:cs typeface="+mn-cs"/>
                        </a:rPr>
                        <a:t>xác nhận</a:t>
                      </a:r>
                      <a:endParaRPr lang="vi-VN" sz="1400" b="0" i="0" u="sng" kern="1200" dirty="0">
                        <a:solidFill>
                          <a:srgbClr val="FF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lgn="just">
                        <a:lnSpc>
                          <a:spcPct val="100000"/>
                        </a:lnSpc>
                        <a:spcBef>
                          <a:spcPts val="0"/>
                        </a:spcBef>
                        <a:spcAft>
                          <a:spcPts val="0"/>
                        </a:spcAft>
                        <a:buNone/>
                      </a:pPr>
                      <a:r>
                        <a:rPr lang="vi-VN" sz="1400" b="0" i="0" kern="1200" dirty="0">
                          <a:solidFill>
                            <a:schemeClr val="dk1"/>
                          </a:solidFill>
                          <a:effectLst/>
                          <a:latin typeface="+mn-lt"/>
                          <a:ea typeface="+mn-ea"/>
                          <a:cs typeface="+mn-cs"/>
                        </a:rPr>
                        <a:t>1. Giới thiệu những thuốc đã có giấy phép lưu hành ở Việt Nam theo đúng DM thuốc đã được </a:t>
                      </a:r>
                      <a:r>
                        <a:rPr lang="vi-VN" sz="1400" b="0" i="0" kern="1200" dirty="0">
                          <a:solidFill>
                            <a:srgbClr val="FF0000"/>
                          </a:solidFill>
                          <a:effectLst/>
                          <a:latin typeface="+mn-lt"/>
                          <a:ea typeface="+mn-ea"/>
                          <a:cs typeface="+mn-cs"/>
                        </a:rPr>
                        <a:t>cơ sở kinh doanh dược </a:t>
                      </a:r>
                      <a:r>
                        <a:rPr lang="vi-VN" sz="1400" b="0" i="0" kern="1200" dirty="0">
                          <a:solidFill>
                            <a:schemeClr val="dk1"/>
                          </a:solidFill>
                          <a:effectLst/>
                          <a:latin typeface="+mn-lt"/>
                          <a:ea typeface="+mn-ea"/>
                          <a:cs typeface="+mn-cs"/>
                        </a:rPr>
                        <a:t>phân công và chỉ được cung cấp những thông tin về thuốc ghi trên nhãn, tờ hướng dẫn sử dụng thuốc đã được </a:t>
                      </a:r>
                      <a:r>
                        <a:rPr lang="vi-VN" sz="1400" b="0" i="0" kern="1200" dirty="0">
                          <a:solidFill>
                            <a:srgbClr val="FF0000"/>
                          </a:solidFill>
                          <a:effectLst/>
                          <a:latin typeface="+mn-lt"/>
                          <a:ea typeface="+mn-ea"/>
                          <a:cs typeface="+mn-cs"/>
                        </a:rPr>
                        <a:t>cấp phép lưu hành </a:t>
                      </a:r>
                      <a:r>
                        <a:rPr lang="vi-VN" sz="1400" b="0" i="0" kern="1200" dirty="0">
                          <a:solidFill>
                            <a:schemeClr val="tx1"/>
                          </a:solidFill>
                          <a:effectLst/>
                          <a:latin typeface="+mn-lt"/>
                          <a:ea typeface="+mn-ea"/>
                          <a:cs typeface="+mn-cs"/>
                        </a:rPr>
                        <a:t>và</a:t>
                      </a:r>
                      <a:r>
                        <a:rPr lang="vi-VN" sz="1400" b="0" i="0" kern="1200" dirty="0">
                          <a:solidFill>
                            <a:srgbClr val="FF0000"/>
                          </a:solidFill>
                          <a:effectLst/>
                          <a:latin typeface="+mn-lt"/>
                          <a:ea typeface="+mn-ea"/>
                          <a:cs typeface="+mn-cs"/>
                        </a:rPr>
                        <a:t> các tài liệu khác quy định tại khoản 3 Điều 76 của Luật Dược.</a:t>
                      </a:r>
                    </a:p>
                    <a:p>
                      <a:pPr marL="0" indent="0" algn="just">
                        <a:lnSpc>
                          <a:spcPct val="100000"/>
                        </a:lnSpc>
                        <a:spcBef>
                          <a:spcPts val="0"/>
                        </a:spcBef>
                        <a:spcAft>
                          <a:spcPts val="0"/>
                        </a:spcAft>
                        <a:buNone/>
                      </a:pPr>
                      <a:r>
                        <a:rPr lang="vi-VN" sz="1400" b="0" i="0" u="none" kern="1200" dirty="0">
                          <a:solidFill>
                            <a:schemeClr val="tx1"/>
                          </a:solidFill>
                          <a:effectLst/>
                          <a:latin typeface="+mn-lt"/>
                          <a:ea typeface="+mn-ea"/>
                          <a:cs typeface="Arial" panose="020B0604020202020204" pitchFamily="34" charset="0"/>
                        </a:rPr>
                        <a:t>2. Cơ sở gửi danh sách người được cấp/ thu hồi thẻ NGGT trong thời hạn </a:t>
                      </a:r>
                      <a:r>
                        <a:rPr lang="vi-VN" sz="1400" b="0" i="0" u="none" kern="1200" dirty="0">
                          <a:solidFill>
                            <a:srgbClr val="FF0000"/>
                          </a:solidFill>
                          <a:effectLst/>
                          <a:latin typeface="+mn-lt"/>
                          <a:ea typeface="+mn-ea"/>
                          <a:cs typeface="Arial" panose="020B0604020202020204" pitchFamily="34" charset="0"/>
                        </a:rPr>
                        <a:t>03</a:t>
                      </a:r>
                      <a:r>
                        <a:rPr lang="vi-VN" sz="1400" b="0" i="0" u="none" kern="1200" dirty="0">
                          <a:solidFill>
                            <a:srgbClr val="E85A61"/>
                          </a:solidFill>
                          <a:effectLst/>
                          <a:latin typeface="+mn-lt"/>
                          <a:ea typeface="+mn-ea"/>
                          <a:cs typeface="Arial" panose="020B0604020202020204" pitchFamily="34" charset="0"/>
                        </a:rPr>
                        <a:t> </a:t>
                      </a:r>
                      <a:r>
                        <a:rPr lang="vi-VN" sz="1400" b="0" i="0" u="none" kern="1200" dirty="0">
                          <a:solidFill>
                            <a:schemeClr val="tx1"/>
                          </a:solidFill>
                          <a:effectLst/>
                          <a:latin typeface="+mn-lt"/>
                          <a:ea typeface="+mn-ea"/>
                          <a:cs typeface="Arial" panose="020B0604020202020204" pitchFamily="34" charset="0"/>
                        </a:rPr>
                        <a:t>ngày kể từ ngày cấp/ thu hồi.</a:t>
                      </a:r>
                      <a:r>
                        <a:rPr kumimoji="0" lang="vi-VN"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 CQCM công bố trong thời hạn </a:t>
                      </a:r>
                      <a:r>
                        <a:rPr kumimoji="0" lang="vi-VN" sz="1400" b="0" i="0" u="none" strike="noStrike" kern="1200" cap="none" spc="0" normalizeH="0" baseline="0" noProof="0" dirty="0">
                          <a:ln>
                            <a:noFill/>
                          </a:ln>
                          <a:solidFill>
                            <a:srgbClr val="FF0000"/>
                          </a:solidFill>
                          <a:effectLst/>
                          <a:uLnTx/>
                          <a:uFillTx/>
                          <a:latin typeface="+mn-lt"/>
                          <a:ea typeface="+mn-ea"/>
                          <a:cs typeface="Arial" panose="020B0604020202020204" pitchFamily="34" charset="0"/>
                        </a:rPr>
                        <a:t>03 </a:t>
                      </a:r>
                      <a:r>
                        <a:rPr kumimoji="0" lang="vi-VN"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ngày.</a:t>
                      </a:r>
                      <a:endParaRPr lang="vi-VN" sz="1400" b="0" i="0" u="none" kern="1200" dirty="0">
                        <a:solidFill>
                          <a:schemeClr val="tx1"/>
                        </a:solidFill>
                        <a:effectLst/>
                        <a:latin typeface="+mn-lt"/>
                        <a:ea typeface="+mn-ea"/>
                        <a:cs typeface="Arial" panose="020B0604020202020204" pitchFamily="34" charset="0"/>
                      </a:endParaRPr>
                    </a:p>
                    <a:p>
                      <a:pPr marL="0" indent="0" algn="just">
                        <a:lnSpc>
                          <a:spcPct val="100000"/>
                        </a:lnSpc>
                        <a:spcBef>
                          <a:spcPts val="0"/>
                        </a:spcBef>
                        <a:spcAft>
                          <a:spcPts val="0"/>
                        </a:spcAft>
                        <a:buNone/>
                      </a:pPr>
                      <a:r>
                        <a:rPr lang="vi-VN" sz="1400" b="0" i="0" u="none" kern="1200" dirty="0">
                          <a:solidFill>
                            <a:schemeClr val="tx1"/>
                          </a:solidFill>
                          <a:effectLst/>
                          <a:latin typeface="+mn-lt"/>
                          <a:ea typeface="+mn-ea"/>
                          <a:cs typeface="Arial" panose="020B0604020202020204" pitchFamily="34" charset="0"/>
                        </a:rPr>
                        <a:t>3. Cơ sở KCB: </a:t>
                      </a:r>
                      <a:r>
                        <a:rPr lang="vi-VN" sz="1400" b="0" i="0" kern="1200" dirty="0">
                          <a:solidFill>
                            <a:schemeClr val="dk1"/>
                          </a:solidFill>
                          <a:effectLst/>
                          <a:latin typeface="+mn-lt"/>
                          <a:ea typeface="+mn-ea"/>
                          <a:cs typeface="+mn-cs"/>
                        </a:rPr>
                        <a:t>Chỉ cho phép những người có thẻ NGGT và </a:t>
                      </a:r>
                      <a:r>
                        <a:rPr lang="vi-VN" sz="1400" b="0" i="0" kern="1200" dirty="0">
                          <a:solidFill>
                            <a:srgbClr val="FF0000"/>
                          </a:solidFill>
                          <a:effectLst/>
                          <a:latin typeface="+mn-lt"/>
                          <a:ea typeface="+mn-ea"/>
                          <a:cs typeface="+mn-cs"/>
                        </a:rPr>
                        <a:t>có tên trong danh sách người được cấp thẻ “Người giới thiệu thuốc” trên Trang TTĐT </a:t>
                      </a:r>
                      <a:r>
                        <a:rPr lang="vi-VN" sz="1400" b="0" i="0" kern="1200" dirty="0">
                          <a:solidFill>
                            <a:schemeClr val="dk1"/>
                          </a:solidFill>
                          <a:effectLst/>
                          <a:latin typeface="+mn-lt"/>
                          <a:ea typeface="+mn-ea"/>
                          <a:cs typeface="+mn-cs"/>
                        </a:rPr>
                        <a:t>của CQCM và cung cấp những tài liệu thông tin thuốc </a:t>
                      </a:r>
                      <a:r>
                        <a:rPr lang="vi-VN" sz="1400" b="0" i="0" kern="1200" dirty="0">
                          <a:solidFill>
                            <a:srgbClr val="FF0000"/>
                          </a:solidFill>
                          <a:effectLst/>
                          <a:latin typeface="+mn-lt"/>
                          <a:ea typeface="+mn-ea"/>
                          <a:cs typeface="+mn-cs"/>
                        </a:rPr>
                        <a:t>đáp ứng quy định của pháp luật có liên quan</a:t>
                      </a:r>
                      <a:endParaRPr lang="vi-VN" sz="1400" b="0" i="0" u="sng" kern="1200" dirty="0">
                        <a:solidFill>
                          <a:srgbClr val="FF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lgn="just">
                        <a:lnSpc>
                          <a:spcPct val="100000"/>
                        </a:lnSpc>
                        <a:spcBef>
                          <a:spcPts val="0"/>
                        </a:spcBef>
                        <a:spcAft>
                          <a:spcPts val="0"/>
                        </a:spcAft>
                        <a:buNone/>
                      </a:pPr>
                      <a:r>
                        <a:rPr lang="vi-VN" sz="1400" b="0" i="0" kern="1200" dirty="0">
                          <a:solidFill>
                            <a:schemeClr val="dk1"/>
                          </a:solidFill>
                          <a:effectLst/>
                          <a:latin typeface="+mn-lt"/>
                          <a:ea typeface="+mn-ea"/>
                          <a:cs typeface="+mn-cs"/>
                        </a:rPr>
                        <a:t>1. Giới thiệu những thuốc đã có giấy phép lưu hành ở Việt Nam theo đúng DM thuốc đã được </a:t>
                      </a:r>
                      <a:r>
                        <a:rPr lang="vi-VN" sz="1400" b="0" i="0" kern="1200" dirty="0">
                          <a:solidFill>
                            <a:srgbClr val="E85A61"/>
                          </a:solidFill>
                          <a:effectLst/>
                          <a:latin typeface="+mn-lt"/>
                          <a:ea typeface="+mn-ea"/>
                          <a:cs typeface="+mn-cs"/>
                        </a:rPr>
                        <a:t>cơ sở kinh doanh dược </a:t>
                      </a:r>
                      <a:r>
                        <a:rPr lang="vi-VN" sz="1400" b="0" i="0" kern="1200" dirty="0">
                          <a:solidFill>
                            <a:schemeClr val="dk1"/>
                          </a:solidFill>
                          <a:effectLst/>
                          <a:latin typeface="+mn-lt"/>
                          <a:ea typeface="+mn-ea"/>
                          <a:cs typeface="+mn-cs"/>
                        </a:rPr>
                        <a:t>phân công và chỉ được cung cấp những thông tin về thuốc ghi trên nhãn, tờ hướng dẫn sử dụng thuốc đã được </a:t>
                      </a:r>
                      <a:r>
                        <a:rPr lang="vi-VN" sz="1400" b="0" i="0" kern="1200" dirty="0">
                          <a:solidFill>
                            <a:srgbClr val="E85A61"/>
                          </a:solidFill>
                          <a:effectLst/>
                          <a:latin typeface="+mn-lt"/>
                          <a:ea typeface="+mn-ea"/>
                          <a:cs typeface="+mn-cs"/>
                        </a:rPr>
                        <a:t>cấp phép lưu hành</a:t>
                      </a:r>
                      <a:r>
                        <a:rPr lang="vi-VN" sz="1400" b="0" i="0" kern="1200" dirty="0">
                          <a:solidFill>
                            <a:schemeClr val="dk1"/>
                          </a:solidFill>
                          <a:effectLst/>
                          <a:latin typeface="+mn-lt"/>
                          <a:ea typeface="+mn-ea"/>
                          <a:cs typeface="+mn-cs"/>
                        </a:rPr>
                        <a:t> và </a:t>
                      </a:r>
                      <a:r>
                        <a:rPr lang="vi-VN" sz="1400" b="0" i="0" kern="1200" dirty="0">
                          <a:solidFill>
                            <a:srgbClr val="E85A61"/>
                          </a:solidFill>
                          <a:effectLst/>
                          <a:latin typeface="+mn-lt"/>
                          <a:ea typeface="+mn-ea"/>
                          <a:cs typeface="+mn-cs"/>
                        </a:rPr>
                        <a:t>các tài liệu khác quy định tại khoản 3 Điều 76 của Luật Dược.</a:t>
                      </a:r>
                    </a:p>
                    <a:p>
                      <a:pPr marL="0" indent="0" algn="just">
                        <a:lnSpc>
                          <a:spcPct val="100000"/>
                        </a:lnSpc>
                        <a:spcBef>
                          <a:spcPts val="0"/>
                        </a:spcBef>
                        <a:spcAft>
                          <a:spcPts val="0"/>
                        </a:spcAft>
                        <a:buNone/>
                      </a:pPr>
                      <a:r>
                        <a:rPr lang="vi-VN" sz="1400" b="0" i="0" u="none" kern="1200" dirty="0">
                          <a:solidFill>
                            <a:schemeClr val="tx1"/>
                          </a:solidFill>
                          <a:effectLst/>
                          <a:latin typeface="+mn-lt"/>
                          <a:ea typeface="+mn-ea"/>
                          <a:cs typeface="Arial" panose="020B0604020202020204" pitchFamily="34" charset="0"/>
                        </a:rPr>
                        <a:t>2. Cơ sở gửi danh sách người được cấp/ thu hồi thẻ NGGT trong thời hạn </a:t>
                      </a:r>
                      <a:r>
                        <a:rPr lang="vi-VN" sz="1400" b="0" i="0" u="none" kern="1200" dirty="0">
                          <a:solidFill>
                            <a:srgbClr val="E85A61"/>
                          </a:solidFill>
                          <a:effectLst/>
                          <a:latin typeface="+mn-lt"/>
                          <a:ea typeface="+mn-ea"/>
                          <a:cs typeface="Arial" panose="020B0604020202020204" pitchFamily="34" charset="0"/>
                        </a:rPr>
                        <a:t>03 </a:t>
                      </a:r>
                      <a:r>
                        <a:rPr lang="vi-VN" sz="1400" b="0" i="0" u="none" kern="1200" dirty="0">
                          <a:solidFill>
                            <a:schemeClr val="tx1"/>
                          </a:solidFill>
                          <a:effectLst/>
                          <a:latin typeface="+mn-lt"/>
                          <a:ea typeface="+mn-ea"/>
                          <a:cs typeface="Arial" panose="020B0604020202020204" pitchFamily="34" charset="0"/>
                        </a:rPr>
                        <a:t>ngày kể từ ngày cấp/ thu hồi.</a:t>
                      </a:r>
                      <a:r>
                        <a:rPr kumimoji="0" lang="vi-VN"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 CQCM công bố trong thời hạn </a:t>
                      </a:r>
                      <a:r>
                        <a:rPr kumimoji="0" lang="vi-VN" sz="1400" b="0" i="0" u="none" strike="noStrike" kern="1200" cap="none" spc="0" normalizeH="0" baseline="0" noProof="0" dirty="0">
                          <a:ln>
                            <a:noFill/>
                          </a:ln>
                          <a:solidFill>
                            <a:srgbClr val="E85A61"/>
                          </a:solidFill>
                          <a:effectLst/>
                          <a:uLnTx/>
                          <a:uFillTx/>
                          <a:latin typeface="+mn-lt"/>
                          <a:ea typeface="+mn-ea"/>
                          <a:cs typeface="Arial" panose="020B0604020202020204" pitchFamily="34" charset="0"/>
                        </a:rPr>
                        <a:t>03</a:t>
                      </a:r>
                      <a:r>
                        <a:rPr kumimoji="0" lang="vi-VN"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ngày.</a:t>
                      </a:r>
                      <a:endParaRPr lang="vi-VN" sz="1400" b="0" i="0" u="none" kern="1200" dirty="0">
                        <a:solidFill>
                          <a:schemeClr val="tx1"/>
                        </a:solidFill>
                        <a:effectLst/>
                        <a:latin typeface="+mn-lt"/>
                        <a:ea typeface="+mn-ea"/>
                        <a:cs typeface="Arial" panose="020B0604020202020204" pitchFamily="34" charset="0"/>
                      </a:endParaRPr>
                    </a:p>
                    <a:p>
                      <a:pPr marL="0" indent="0" algn="just">
                        <a:lnSpc>
                          <a:spcPct val="100000"/>
                        </a:lnSpc>
                        <a:spcBef>
                          <a:spcPts val="0"/>
                        </a:spcBef>
                        <a:spcAft>
                          <a:spcPts val="0"/>
                        </a:spcAft>
                        <a:buNone/>
                      </a:pPr>
                      <a:r>
                        <a:rPr lang="vi-VN" sz="1400" b="0" i="0" u="none" kern="1200" dirty="0">
                          <a:solidFill>
                            <a:schemeClr val="tx1"/>
                          </a:solidFill>
                          <a:effectLst/>
                          <a:latin typeface="+mn-lt"/>
                          <a:ea typeface="+mn-ea"/>
                          <a:cs typeface="Arial" panose="020B0604020202020204" pitchFamily="34" charset="0"/>
                        </a:rPr>
                        <a:t>3. Cơ sở KCB: </a:t>
                      </a:r>
                      <a:r>
                        <a:rPr lang="vi-VN" sz="1400" b="0" i="0" kern="1200" dirty="0">
                          <a:solidFill>
                            <a:schemeClr val="dk1"/>
                          </a:solidFill>
                          <a:effectLst/>
                          <a:latin typeface="+mn-lt"/>
                          <a:ea typeface="+mn-ea"/>
                          <a:cs typeface="+mn-cs"/>
                        </a:rPr>
                        <a:t>Chỉ cho phép những người có thẻ NGGT và </a:t>
                      </a:r>
                      <a:r>
                        <a:rPr lang="vi-VN" sz="1400" b="0" i="0" kern="1200" dirty="0">
                          <a:solidFill>
                            <a:srgbClr val="E85A61"/>
                          </a:solidFill>
                          <a:effectLst/>
                          <a:latin typeface="+mn-lt"/>
                          <a:ea typeface="+mn-ea"/>
                          <a:cs typeface="+mn-cs"/>
                        </a:rPr>
                        <a:t>có tên trong danh sách người được cấp thẻ “Người giới thiệu thuốc” trên Trang TTĐT </a:t>
                      </a:r>
                      <a:r>
                        <a:rPr lang="vi-VN" sz="1400" b="0" i="0" kern="1200" dirty="0">
                          <a:solidFill>
                            <a:schemeClr val="dk1"/>
                          </a:solidFill>
                          <a:effectLst/>
                          <a:latin typeface="+mn-lt"/>
                          <a:ea typeface="+mn-ea"/>
                          <a:cs typeface="+mn-cs"/>
                        </a:rPr>
                        <a:t>của CQCM và cung cấp những tài liệu thông tin thuốc </a:t>
                      </a:r>
                      <a:r>
                        <a:rPr lang="vi-VN" sz="1400" b="0" i="0" kern="1200" dirty="0">
                          <a:solidFill>
                            <a:srgbClr val="E85A61"/>
                          </a:solidFill>
                          <a:effectLst/>
                          <a:latin typeface="+mn-lt"/>
                          <a:ea typeface="+mn-ea"/>
                          <a:cs typeface="+mn-cs"/>
                        </a:rPr>
                        <a:t>đáp ứng quy định của pháp luật có liên quan</a:t>
                      </a:r>
                      <a:endParaRPr lang="vi-VN" sz="1400" b="0" i="0" u="none" kern="1200" dirty="0">
                        <a:solidFill>
                          <a:srgbClr val="E85A6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49827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41778" y="188640"/>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16">
              <a:solidFill>
                <a:prstClr val="black"/>
              </a:solidFill>
            </a:endParaRPr>
          </a:p>
        </p:txBody>
      </p:sp>
      <p:sp>
        <p:nvSpPr>
          <p:cNvPr id="2" name="Title 1"/>
          <p:cNvSpPr>
            <a:spLocks noGrp="1"/>
          </p:cNvSpPr>
          <p:nvPr>
            <p:ph type="title"/>
          </p:nvPr>
        </p:nvSpPr>
        <p:spPr>
          <a:xfrm>
            <a:off x="922242" y="188640"/>
            <a:ext cx="6848500" cy="792162"/>
          </a:xfrm>
        </p:spPr>
        <p:txBody>
          <a:bodyPr>
            <a:normAutofit/>
          </a:bodyPr>
          <a:lstStyle/>
          <a:p>
            <a:r>
              <a:rPr lang="en-US" sz="3600" b="1" dirty="0">
                <a:latin typeface="Cambria" panose="02040503050406030204" pitchFamily="18" charset="0"/>
                <a:cs typeface="Times New Roman" panose="02020603050405020304" pitchFamily="18" charset="0"/>
              </a:rPr>
              <a:t>      </a:t>
            </a:r>
            <a:r>
              <a:rPr lang="vi-VN" sz="3600" b="1" dirty="0">
                <a:latin typeface="Cambria" panose="02040503050406030204" pitchFamily="18" charset="0"/>
                <a:cs typeface="Times New Roman" panose="02020603050405020304" pitchFamily="18" charset="0"/>
              </a:rPr>
              <a:t>QUY ĐỊNH MỚI</a:t>
            </a:r>
            <a:endParaRPr lang="en-US" sz="3600" b="1" dirty="0">
              <a:latin typeface="Cambria" panose="02040503050406030204" pitchFamily="18" charset="0"/>
              <a:cs typeface="Times New Roman" panose="02020603050405020304" pitchFamily="18" charset="0"/>
            </a:endParaRP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E578ACB-8BAB-4B16-8216-0B48AB4B5FC9}" type="slidenum">
              <a:rPr lang="en-US" altLang="en-US" smtClean="0">
                <a:solidFill>
                  <a:prstClr val="black"/>
                </a:solidFill>
              </a:rPr>
              <a:pPr>
                <a:defRPr/>
              </a:pPr>
              <a:t>15</a:t>
            </a:fld>
            <a:endParaRPr lang="en-US" altLang="en-US">
              <a:solidFill>
                <a:prstClr val="black"/>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4226157614"/>
              </p:ext>
            </p:extLst>
          </p:nvPr>
        </p:nvGraphicFramePr>
        <p:xfrm>
          <a:off x="1063682" y="980802"/>
          <a:ext cx="6995120" cy="519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72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9A0534-F761-485D-B662-CFAEE877412A}"/>
              </a:ext>
            </a:extLst>
          </p:cNvPr>
          <p:cNvPicPr>
            <a:picLocks noChangeAspect="1"/>
          </p:cNvPicPr>
          <p:nvPr/>
        </p:nvPicPr>
        <p:blipFill>
          <a:blip r:embed="rId2"/>
          <a:stretch>
            <a:fillRect/>
          </a:stretch>
        </p:blipFill>
        <p:spPr>
          <a:xfrm>
            <a:off x="91115" y="4814272"/>
            <a:ext cx="1616953" cy="1693951"/>
          </a:xfrm>
          <a:prstGeom prst="rect">
            <a:avLst/>
          </a:prstGeom>
        </p:spPr>
      </p:pic>
      <p:sp>
        <p:nvSpPr>
          <p:cNvPr id="6" name="Rounded Rectangle 5"/>
          <p:cNvSpPr/>
          <p:nvPr/>
        </p:nvSpPr>
        <p:spPr>
          <a:xfrm>
            <a:off x="1041778" y="188640"/>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16">
              <a:solidFill>
                <a:prstClr val="black"/>
              </a:solidFill>
            </a:endParaRPr>
          </a:p>
        </p:txBody>
      </p:sp>
      <p:sp>
        <p:nvSpPr>
          <p:cNvPr id="2" name="Title 1"/>
          <p:cNvSpPr>
            <a:spLocks noGrp="1"/>
          </p:cNvSpPr>
          <p:nvPr>
            <p:ph type="title"/>
          </p:nvPr>
        </p:nvSpPr>
        <p:spPr>
          <a:xfrm>
            <a:off x="922242" y="188640"/>
            <a:ext cx="6848500" cy="792162"/>
          </a:xfrm>
        </p:spPr>
        <p:txBody>
          <a:bodyPr>
            <a:normAutofit/>
          </a:bodyPr>
          <a:lstStyle/>
          <a:p>
            <a:r>
              <a:rPr lang="en-US" sz="3600" b="1" dirty="0">
                <a:solidFill>
                  <a:prstClr val="black"/>
                </a:solidFill>
                <a:latin typeface="Cambria" panose="02040503050406030204" pitchFamily="18" charset="0"/>
                <a:cs typeface="Times New Roman" panose="02020603050405020304" pitchFamily="18" charset="0"/>
              </a:rPr>
              <a:t>     </a:t>
            </a:r>
            <a:r>
              <a:rPr lang="vi-VN" sz="3600" b="1" dirty="0">
                <a:solidFill>
                  <a:prstClr val="black"/>
                </a:solidFill>
                <a:latin typeface="Cambria" panose="02040503050406030204" pitchFamily="18" charset="0"/>
                <a:cs typeface="Times New Roman" panose="02020603050405020304" pitchFamily="18" charset="0"/>
              </a:rPr>
              <a:t>1. CÁCH THỨC TTT</a:t>
            </a:r>
            <a:endParaRPr lang="en-US" sz="36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331640" y="1196752"/>
            <a:ext cx="7344816" cy="5016936"/>
          </a:xfrm>
        </p:spPr>
        <p:txBody>
          <a:bodyPr>
            <a:normAutofit fontScale="62500" lnSpcReduction="20000"/>
          </a:bodyPr>
          <a:lstStyle/>
          <a:p>
            <a:pPr marL="0" indent="0" algn="just">
              <a:lnSpc>
                <a:spcPct val="120000"/>
              </a:lnSpc>
              <a:spcBef>
                <a:spcPts val="600"/>
              </a:spcBef>
              <a:spcAft>
                <a:spcPts val="600"/>
              </a:spcAft>
              <a:buNone/>
            </a:pPr>
            <a:r>
              <a:rPr lang="vi-VN" b="1" dirty="0">
                <a:solidFill>
                  <a:srgbClr val="0070C0"/>
                </a:solidFill>
              </a:rPr>
              <a:t>1. </a:t>
            </a:r>
            <a:r>
              <a:rPr lang="vi-VN" sz="2600" b="1" dirty="0">
                <a:solidFill>
                  <a:srgbClr val="0070C0"/>
                </a:solidFill>
                <a:cs typeface="Arial" panose="020B0604020202020204" pitchFamily="34" charset="0"/>
              </a:rPr>
              <a:t>Thông tin </a:t>
            </a:r>
            <a:r>
              <a:rPr lang="vi-VN" sz="2600" b="1" i="0" dirty="0">
                <a:solidFill>
                  <a:srgbClr val="0070C0"/>
                </a:solidFill>
                <a:effectLst/>
                <a:cs typeface="Arial" panose="020B0604020202020204" pitchFamily="34" charset="0"/>
              </a:rPr>
              <a:t>cho người hành nghề khám bệnh, chữa bệnh, người hành nghề dược thông qua:</a:t>
            </a: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Thông qua “Người giới thiệu thuốc”</a:t>
            </a: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Cung cấp tài liệu thông tin thuốc</a:t>
            </a: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Hội thảo giới thiệu thuốc.</a:t>
            </a:r>
          </a:p>
          <a:p>
            <a:pPr marL="0" indent="0" algn="just">
              <a:lnSpc>
                <a:spcPct val="120000"/>
              </a:lnSpc>
              <a:spcBef>
                <a:spcPts val="600"/>
              </a:spcBef>
              <a:spcAft>
                <a:spcPts val="600"/>
              </a:spcAft>
              <a:buNone/>
            </a:pPr>
            <a:r>
              <a:rPr lang="vi-VN" sz="2600" b="1" dirty="0">
                <a:solidFill>
                  <a:srgbClr val="0070C0"/>
                </a:solidFill>
                <a:latin typeface="Arial" panose="020B0604020202020204" pitchFamily="34" charset="0"/>
                <a:cs typeface="Arial" panose="020B0604020202020204" pitchFamily="34" charset="0"/>
              </a:rPr>
              <a:t>2. </a:t>
            </a:r>
            <a:r>
              <a:rPr lang="vi-VN" sz="2600" b="1" i="0" dirty="0">
                <a:solidFill>
                  <a:srgbClr val="0070C0"/>
                </a:solidFill>
                <a:effectLst/>
                <a:latin typeface="Arial" panose="020B0604020202020204" pitchFamily="34" charset="0"/>
                <a:cs typeface="Arial" panose="020B0604020202020204" pitchFamily="34" charset="0"/>
              </a:rPr>
              <a:t>Thông tin thuốc cho người sử dụng thuốc thông qua:</a:t>
            </a:r>
            <a:endParaRPr lang="vi-VN" sz="2600" b="1" dirty="0">
              <a:solidFill>
                <a:srgbClr val="0070C0"/>
              </a:solidFill>
              <a:latin typeface="Arial" panose="020B0604020202020204" pitchFamily="34" charset="0"/>
              <a:cs typeface="Arial" panose="020B0604020202020204" pitchFamily="34" charset="0"/>
            </a:endParaRP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Tư vấn hướng dẫn sử dụng thuốc của người hành nghề khám bệnh, chữa bệnh; tư vấn của người hành nghề dược là người hoạt động dược lâm sàng, người tư vấn sử dụng thuốc tại cơ sở bán lẻ thuốc</a:t>
            </a: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Tờ hướng dẫn sử dụng thuốc đã được cơ quan có thẩm quyền phê duyệt</a:t>
            </a:r>
          </a:p>
          <a:p>
            <a:pPr algn="just">
              <a:lnSpc>
                <a:spcPct val="120000"/>
              </a:lnSpc>
              <a:spcBef>
                <a:spcPts val="600"/>
              </a:spcBef>
              <a:spcAft>
                <a:spcPts val="600"/>
              </a:spcAft>
              <a:buFont typeface="Wingdings" panose="05000000000000000000" pitchFamily="2" charset="2"/>
              <a:buChar char="ü"/>
            </a:pPr>
            <a:r>
              <a:rPr lang="vi-VN" sz="2600" b="0" i="0" dirty="0">
                <a:solidFill>
                  <a:srgbClr val="000000"/>
                </a:solidFill>
                <a:effectLst/>
                <a:latin typeface="Arial" panose="020B0604020202020204" pitchFamily="34" charset="0"/>
                <a:cs typeface="Arial" panose="020B0604020202020204" pitchFamily="34" charset="0"/>
              </a:rPr>
              <a:t>Cơ sở kinh doanh dược, văn phòng đại diện của thương nhân nước ngoài hoạt động trong lĩnh vực dược tại Việt Nam, cơ sở đăng ký thuốc cung cấp tài liệu thông tin thuốc cho người bệnh, người đại diện của người bệnh để hướng dẫn cách sử dụng thuốc, theo dõi tính an toàn của thuốc.</a:t>
            </a:r>
          </a:p>
          <a:p>
            <a:pPr marL="109728" indent="0" algn="just">
              <a:spcBef>
                <a:spcPts val="1800"/>
              </a:spcBef>
              <a:buNone/>
            </a:pPr>
            <a:endParaRPr lang="en-US" dirty="0"/>
          </a:p>
          <a:p>
            <a:pPr marL="109728" indent="0" algn="just">
              <a:spcBef>
                <a:spcPts val="1800"/>
              </a:spcBef>
              <a:buNone/>
            </a:pPr>
            <a:endParaRPr lang="en-US" dirty="0"/>
          </a:p>
          <a:p>
            <a:pPr marL="109728" indent="0" algn="just">
              <a:spcBef>
                <a:spcPts val="1800"/>
              </a:spcBef>
              <a:buNone/>
            </a:pPr>
            <a:endParaRPr lang="en-US" dirty="0"/>
          </a:p>
        </p:txBody>
      </p:sp>
      <p:sp>
        <p:nvSpPr>
          <p:cNvPr id="4" name="Slide Number Placeholder 3"/>
          <p:cNvSpPr>
            <a:spLocks noGrp="1"/>
          </p:cNvSpPr>
          <p:nvPr>
            <p:ph type="sldNum" sz="quarter" idx="12"/>
          </p:nvPr>
        </p:nvSpPr>
        <p:spPr/>
        <p:txBody>
          <a:bodyPr/>
          <a:lstStyle/>
          <a:p>
            <a:pPr>
              <a:defRPr/>
            </a:pPr>
            <a:fld id="{BE578ACB-8BAB-4B16-8216-0B48AB4B5FC9}" type="slidenum">
              <a:rPr lang="en-US" altLang="en-US" smtClean="0">
                <a:solidFill>
                  <a:prstClr val="black"/>
                </a:solidFill>
              </a:rPr>
              <a:pPr>
                <a:defRPr/>
              </a:pPr>
              <a:t>16</a:t>
            </a:fld>
            <a:endParaRPr lang="en-US" altLang="en-US">
              <a:solidFill>
                <a:prstClr val="black"/>
              </a:solidFill>
            </a:endParaRPr>
          </a:p>
        </p:txBody>
      </p:sp>
      <p:pic>
        <p:nvPicPr>
          <p:cNvPr id="9" name="Picture 8">
            <a:extLst>
              <a:ext uri="{FF2B5EF4-FFF2-40B4-BE49-F238E27FC236}">
                <a16:creationId xmlns:a16="http://schemas.microsoft.com/office/drawing/2014/main" xmlns="" id="{DDBB426E-1075-4184-AE0D-21C76E9A8749}"/>
              </a:ext>
            </a:extLst>
          </p:cNvPr>
          <p:cNvPicPr>
            <a:picLocks noChangeAspect="1"/>
          </p:cNvPicPr>
          <p:nvPr/>
        </p:nvPicPr>
        <p:blipFill>
          <a:blip r:embed="rId3"/>
          <a:stretch>
            <a:fillRect/>
          </a:stretch>
        </p:blipFill>
        <p:spPr>
          <a:xfrm>
            <a:off x="6660232" y="1484784"/>
            <a:ext cx="1297638" cy="1401449"/>
          </a:xfrm>
          <a:prstGeom prst="rect">
            <a:avLst/>
          </a:prstGeom>
        </p:spPr>
      </p:pic>
    </p:spTree>
    <p:extLst>
      <p:ext uri="{BB962C8B-B14F-4D97-AF65-F5344CB8AC3E}">
        <p14:creationId xmlns:p14="http://schemas.microsoft.com/office/powerpoint/2010/main" val="290159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43608" y="188640"/>
            <a:ext cx="734481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6848500"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2. THỰC HIỆN CÁCH THỨC TTT (1)</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187624" y="1196752"/>
            <a:ext cx="7056784" cy="5016936"/>
          </a:xfrm>
        </p:spPr>
        <p:txBody>
          <a:bodyPr>
            <a:normAutofit/>
          </a:bodyPr>
          <a:lstStyle/>
          <a:p>
            <a:pPr marL="0" indent="0" algn="just">
              <a:spcBef>
                <a:spcPts val="600"/>
              </a:spcBef>
              <a:spcAft>
                <a:spcPts val="600"/>
              </a:spcAft>
              <a:buNone/>
            </a:pPr>
            <a:r>
              <a:rPr lang="vi-VN" sz="2000" b="1" i="0" dirty="0">
                <a:solidFill>
                  <a:srgbClr val="0070C0"/>
                </a:solidFill>
                <a:effectLst/>
                <a:latin typeface="Arial" panose="020B0604020202020204" pitchFamily="34" charset="0"/>
              </a:rPr>
              <a:t>1. Thông qua “Người giới thiệu thuốc</a:t>
            </a:r>
            <a:r>
              <a:rPr lang="en-US" sz="2000" b="1" i="0" dirty="0">
                <a:solidFill>
                  <a:srgbClr val="0070C0"/>
                </a:solidFill>
                <a:effectLst/>
                <a:latin typeface="Arial" panose="020B0604020202020204" pitchFamily="34" charset="0"/>
              </a:rPr>
              <a:t>”</a:t>
            </a:r>
            <a:endParaRPr lang="vi-VN" sz="2000" b="1" i="0" dirty="0">
              <a:solidFill>
                <a:srgbClr val="0070C0"/>
              </a:solidFill>
              <a:effectLst/>
              <a:latin typeface="Arial" panose="020B0604020202020204" pitchFamily="34" charset="0"/>
            </a:endParaRPr>
          </a:p>
          <a:p>
            <a:pPr marL="0" indent="0" algn="just">
              <a:spcBef>
                <a:spcPts val="600"/>
              </a:spcBef>
              <a:spcAft>
                <a:spcPts val="600"/>
              </a:spcAft>
              <a:buNone/>
            </a:pPr>
            <a:endParaRPr lang="en-US" sz="2000" b="1" i="0" dirty="0">
              <a:solidFill>
                <a:srgbClr val="0070C0"/>
              </a:solidFill>
              <a:effectLst/>
              <a:latin typeface="Arial" panose="020B0604020202020204" pitchFamily="34" charset="0"/>
            </a:endParaRPr>
          </a:p>
          <a:p>
            <a:pPr marL="0" indent="0" algn="just">
              <a:spcBef>
                <a:spcPts val="600"/>
              </a:spcBef>
              <a:spcAft>
                <a:spcPts val="600"/>
              </a:spcAft>
              <a:buNone/>
            </a:pPr>
            <a:r>
              <a:rPr lang="vi-VN" sz="2000" b="1" i="0" dirty="0">
                <a:solidFill>
                  <a:srgbClr val="0070C0"/>
                </a:solidFill>
                <a:effectLst/>
                <a:latin typeface="Arial" panose="020B0604020202020204" pitchFamily="34" charset="0"/>
              </a:rPr>
              <a:t>2. Cung cấp tài liệu thông tin thuốc</a:t>
            </a:r>
            <a:r>
              <a:rPr lang="vi-VN" sz="2000" b="1" i="0" dirty="0">
                <a:solidFill>
                  <a:srgbClr val="000000"/>
                </a:solidFill>
                <a:effectLst/>
                <a:latin typeface="Arial" panose="020B0604020202020204" pitchFamily="34" charset="0"/>
              </a:rPr>
              <a:t>:</a:t>
            </a:r>
          </a:p>
          <a:p>
            <a:pPr algn="just">
              <a:spcBef>
                <a:spcPts val="600"/>
              </a:spcBef>
              <a:spcAft>
                <a:spcPts val="600"/>
              </a:spcAft>
              <a:buFont typeface="Wingdings" panose="05000000000000000000" pitchFamily="2" charset="2"/>
              <a:buChar char="ü"/>
            </a:pPr>
            <a:r>
              <a:rPr lang="vi-VN" sz="2000" b="0" i="0" dirty="0">
                <a:solidFill>
                  <a:srgbClr val="000000"/>
                </a:solidFill>
                <a:effectLst/>
                <a:latin typeface="Arial" panose="020B0604020202020204" pitchFamily="34" charset="0"/>
              </a:rPr>
              <a:t>Cơ sở xây dựng tài liệu thông tin thuốc phù hợp với đối tượng được thông tin theo quy định tại </a:t>
            </a:r>
            <a:r>
              <a:rPr lang="vi-VN" sz="2000" b="0" i="0" u="none" strike="noStrike" dirty="0">
                <a:solidFill>
                  <a:srgbClr val="000000"/>
                </a:solidFill>
                <a:effectLst/>
                <a:latin typeface="Arial" panose="020B0604020202020204" pitchFamily="34" charset="0"/>
              </a:rPr>
              <a:t>khoản 5 Điều 76 của Luật Dược</a:t>
            </a:r>
            <a:r>
              <a:rPr lang="vi-VN" sz="2000" b="0" i="0" dirty="0">
                <a:solidFill>
                  <a:srgbClr val="000000"/>
                </a:solidFill>
                <a:effectLst/>
                <a:latin typeface="Arial" panose="020B0604020202020204" pitchFamily="34" charset="0"/>
              </a:rPr>
              <a:t> và quy </a:t>
            </a:r>
            <a:r>
              <a:rPr lang="vi-VN" sz="2000" b="0" i="0" dirty="0">
                <a:effectLst/>
                <a:latin typeface="Arial" panose="020B0604020202020204" pitchFamily="34" charset="0"/>
              </a:rPr>
              <a:t>định tại </a:t>
            </a:r>
            <a:r>
              <a:rPr lang="vi-VN" sz="2000" b="0" i="0" u="none" strike="noStrike" dirty="0">
                <a:effectLst/>
                <a:latin typeface="Arial" panose="020B0604020202020204" pitchFamily="34" charset="0"/>
              </a:rPr>
              <a:t>Thông tư 31/2025/TT-BYT</a:t>
            </a:r>
            <a:r>
              <a:rPr lang="vi-VN" sz="2000" b="0" i="0" dirty="0">
                <a:effectLst/>
                <a:latin typeface="Arial" panose="020B0604020202020204" pitchFamily="34" charset="0"/>
              </a:rPr>
              <a:t>. Trên tài liệu thông tin thuốc phải ghi rõ tên cơ sở cung cấp tài liệu; đối với tài liệu là bản giấy thì phải </a:t>
            </a:r>
            <a:r>
              <a:rPr lang="vi-VN" sz="2000" b="0" i="0" dirty="0">
                <a:solidFill>
                  <a:srgbClr val="000000"/>
                </a:solidFill>
                <a:effectLst/>
                <a:latin typeface="Arial" panose="020B0604020202020204" pitchFamily="34" charset="0"/>
              </a:rPr>
              <a:t>có dấu của cơ sở cung cấp tài liệu đó;</a:t>
            </a:r>
          </a:p>
          <a:p>
            <a:pPr algn="just">
              <a:spcBef>
                <a:spcPts val="600"/>
              </a:spcBef>
              <a:spcAft>
                <a:spcPts val="600"/>
              </a:spcAft>
              <a:buFont typeface="Wingdings" panose="05000000000000000000" pitchFamily="2" charset="2"/>
              <a:buChar char="ü"/>
            </a:pPr>
            <a:r>
              <a:rPr lang="vi-VN" sz="2000" b="0" i="0" dirty="0">
                <a:solidFill>
                  <a:srgbClr val="000000"/>
                </a:solidFill>
                <a:effectLst/>
                <a:latin typeface="Arial" panose="020B0604020202020204" pitchFamily="34" charset="0"/>
              </a:rPr>
              <a:t>Khi thực hiện thông tin thuốc, cơ sở phải cung cấp tài liệu thông tin thuốc tới đúng đối tượng được thông tin;</a:t>
            </a:r>
          </a:p>
          <a:p>
            <a:pPr algn="just">
              <a:spcBef>
                <a:spcPts val="600"/>
              </a:spcBef>
              <a:spcAft>
                <a:spcPts val="600"/>
              </a:spcAft>
              <a:buFont typeface="Wingdings" panose="05000000000000000000" pitchFamily="2" charset="2"/>
              <a:buChar char="ü"/>
            </a:pPr>
            <a:r>
              <a:rPr lang="vi-VN" sz="2000" b="0" i="0" dirty="0">
                <a:solidFill>
                  <a:srgbClr val="000000"/>
                </a:solidFill>
                <a:effectLst/>
                <a:latin typeface="Arial" panose="020B0604020202020204" pitchFamily="34" charset="0"/>
              </a:rPr>
              <a:t>Cơ sở phải lưu mẫu tài liệu thông tin thuốc và các tài liệu là căn cứ xây dựng tài liệu thông tin thuốc đó tại cơ sở để xuất trình cho cơ quan có thẩm quyền khi được yêu cầu.</a:t>
            </a:r>
          </a:p>
          <a:p>
            <a:pPr marL="0" indent="0" algn="just">
              <a:lnSpc>
                <a:spcPct val="120000"/>
              </a:lnSpc>
              <a:spcBef>
                <a:spcPts val="600"/>
              </a:spcBef>
              <a:spcAft>
                <a:spcPts val="600"/>
              </a:spcAft>
              <a:buNone/>
            </a:pPr>
            <a:endParaRPr lang="vi-VN" sz="2600" b="0" i="0" dirty="0">
              <a:solidFill>
                <a:srgbClr val="000000"/>
              </a:solidFill>
              <a:effectLst/>
              <a:latin typeface="Arial" panose="020B0604020202020204" pitchFamily="34" charset="0"/>
              <a:cs typeface="Arial" panose="020B0604020202020204" pitchFamily="34" charset="0"/>
            </a:endParaRPr>
          </a:p>
          <a:p>
            <a:pPr marL="109728" indent="0" algn="just">
              <a:spcBef>
                <a:spcPts val="1800"/>
              </a:spcBef>
              <a:buNone/>
            </a:pPr>
            <a:endParaRPr lang="en-US" dirty="0"/>
          </a:p>
          <a:p>
            <a:pPr marL="109728" indent="0" algn="just">
              <a:spcBef>
                <a:spcPts val="1800"/>
              </a:spcBef>
              <a:buNone/>
            </a:pPr>
            <a:endParaRPr lang="en-US" dirty="0"/>
          </a:p>
          <a:p>
            <a:pPr marL="109728" indent="0" algn="just">
              <a:spcBef>
                <a:spcPts val="1800"/>
              </a:spcBef>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pic>
        <p:nvPicPr>
          <p:cNvPr id="7" name="Picture 6">
            <a:extLst>
              <a:ext uri="{FF2B5EF4-FFF2-40B4-BE49-F238E27FC236}">
                <a16:creationId xmlns:a16="http://schemas.microsoft.com/office/drawing/2014/main" xmlns="" id="{F6B04820-EF62-44C8-88DF-756AB48FA2A1}"/>
              </a:ext>
            </a:extLst>
          </p:cNvPr>
          <p:cNvPicPr>
            <a:picLocks noChangeAspect="1"/>
          </p:cNvPicPr>
          <p:nvPr/>
        </p:nvPicPr>
        <p:blipFill>
          <a:blip r:embed="rId2"/>
          <a:stretch>
            <a:fillRect/>
          </a:stretch>
        </p:blipFill>
        <p:spPr>
          <a:xfrm>
            <a:off x="6732240" y="1026303"/>
            <a:ext cx="1340116" cy="1243628"/>
          </a:xfrm>
          <a:prstGeom prst="rect">
            <a:avLst/>
          </a:prstGeom>
        </p:spPr>
      </p:pic>
      <p:pic>
        <p:nvPicPr>
          <p:cNvPr id="8" name="Picture 7">
            <a:extLst>
              <a:ext uri="{FF2B5EF4-FFF2-40B4-BE49-F238E27FC236}">
                <a16:creationId xmlns:a16="http://schemas.microsoft.com/office/drawing/2014/main" xmlns="" id="{94A0AD04-5AED-48E9-94DB-F957CD413EC9}"/>
              </a:ext>
            </a:extLst>
          </p:cNvPr>
          <p:cNvPicPr>
            <a:picLocks noChangeAspect="1"/>
          </p:cNvPicPr>
          <p:nvPr/>
        </p:nvPicPr>
        <p:blipFill>
          <a:blip r:embed="rId3"/>
          <a:stretch>
            <a:fillRect/>
          </a:stretch>
        </p:blipFill>
        <p:spPr>
          <a:xfrm>
            <a:off x="33168" y="5108625"/>
            <a:ext cx="1430288" cy="1430288"/>
          </a:xfrm>
          <a:prstGeom prst="rect">
            <a:avLst/>
          </a:prstGeom>
        </p:spPr>
      </p:pic>
    </p:spTree>
    <p:extLst>
      <p:ext uri="{BB962C8B-B14F-4D97-AF65-F5344CB8AC3E}">
        <p14:creationId xmlns:p14="http://schemas.microsoft.com/office/powerpoint/2010/main" val="309823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43608" y="188640"/>
            <a:ext cx="7416824"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1043608" y="188640"/>
            <a:ext cx="6727134"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2. THỰC HIỆN CÁCH THỨC TTT (2)</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899592" y="1052736"/>
            <a:ext cx="7344816" cy="5160952"/>
          </a:xfrm>
        </p:spPr>
        <p:txBody>
          <a:bodyPr>
            <a:normAutofit/>
          </a:bodyPr>
          <a:lstStyle/>
          <a:p>
            <a:pPr marL="0" indent="0" algn="just">
              <a:lnSpc>
                <a:spcPct val="120000"/>
              </a:lnSpc>
              <a:spcBef>
                <a:spcPts val="600"/>
              </a:spcBef>
              <a:spcAft>
                <a:spcPts val="600"/>
              </a:spcAft>
              <a:buNone/>
            </a:pPr>
            <a:r>
              <a:rPr lang="vi-VN" sz="1900" b="1" i="0" dirty="0">
                <a:solidFill>
                  <a:srgbClr val="0070C0"/>
                </a:solidFill>
                <a:effectLst/>
                <a:latin typeface="Arial" panose="020B0604020202020204" pitchFamily="34" charset="0"/>
              </a:rPr>
              <a:t>3. Hội thảo giới thiệu thuốc:</a:t>
            </a:r>
          </a:p>
          <a:p>
            <a:pPr algn="just">
              <a:lnSpc>
                <a:spcPct val="120000"/>
              </a:lnSpc>
              <a:spcBef>
                <a:spcPts val="600"/>
              </a:spcBef>
              <a:spcAft>
                <a:spcPts val="600"/>
              </a:spcAft>
              <a:buFont typeface="Wingdings" panose="05000000000000000000" pitchFamily="2" charset="2"/>
              <a:buChar char="ü"/>
            </a:pPr>
            <a:r>
              <a:rPr lang="vi-VN" sz="1900" b="0" i="0" dirty="0">
                <a:solidFill>
                  <a:srgbClr val="000000"/>
                </a:solidFill>
                <a:effectLst/>
                <a:latin typeface="Arial" panose="020B0604020202020204" pitchFamily="34" charset="0"/>
              </a:rPr>
              <a:t>Là buổi giới thiệu thuốc hoặc thảo luận chuyên đề liên quan đến thuốc cho người hành nghề KCB, người hành nghề dược;</a:t>
            </a:r>
          </a:p>
          <a:p>
            <a:pPr algn="just">
              <a:lnSpc>
                <a:spcPct val="120000"/>
              </a:lnSpc>
              <a:spcBef>
                <a:spcPts val="600"/>
              </a:spcBef>
              <a:spcAft>
                <a:spcPts val="600"/>
              </a:spcAft>
              <a:buFont typeface="Wingdings" panose="05000000000000000000" pitchFamily="2" charset="2"/>
              <a:buChar char="ü"/>
            </a:pPr>
            <a:r>
              <a:rPr lang="vi-VN" sz="1900" b="0" i="0" dirty="0">
                <a:solidFill>
                  <a:srgbClr val="000000"/>
                </a:solidFill>
                <a:effectLst/>
                <a:latin typeface="Arial" panose="020B0604020202020204" pitchFamily="34" charset="0"/>
              </a:rPr>
              <a:t>Thuốc chưa có GĐKLH nhưng đã được cấp phép nhập khẩu chỉ thực hiện thông tin thuốc theo hình thức hội thảo bởi chính cơ sở nhập khẩu thuốc đó hoặc cơ sở kinh doanh dược khác được cơ sở nhập khẩu thuốc ủy quyền. Thuốc </a:t>
            </a:r>
            <a:r>
              <a:rPr kumimoji="0" lang="vi-VN"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có GĐKLH </a:t>
            </a:r>
            <a:r>
              <a:rPr lang="vi-VN" sz="1900" b="0" i="0" dirty="0">
                <a:solidFill>
                  <a:srgbClr val="000000"/>
                </a:solidFill>
                <a:effectLst/>
                <a:latin typeface="Arial" panose="020B0604020202020204" pitchFamily="34" charset="0"/>
              </a:rPr>
              <a:t>thực hiện thông tin thuốc theo hình thức hội thảo bởi cơ sở quy định tại </a:t>
            </a:r>
            <a:r>
              <a:rPr lang="vi-VN" sz="1900" b="0" i="0" u="none" strike="noStrike" dirty="0">
                <a:solidFill>
                  <a:srgbClr val="000000"/>
                </a:solidFill>
                <a:effectLst/>
                <a:latin typeface="Arial" panose="020B0604020202020204" pitchFamily="34" charset="0"/>
              </a:rPr>
              <a:t>điểm b Khoản 6 Điều 76 của Luật Dược</a:t>
            </a:r>
            <a:r>
              <a:rPr lang="vi-VN" sz="1900" b="0" i="0" dirty="0">
                <a:solidFill>
                  <a:srgbClr val="000000"/>
                </a:solidFill>
                <a:effectLst/>
                <a:latin typeface="Arial" panose="020B0604020202020204" pitchFamily="34" charset="0"/>
              </a:rPr>
              <a:t>;</a:t>
            </a:r>
            <a:endParaRPr lang="en-US" dirty="0"/>
          </a:p>
          <a:p>
            <a:pPr marL="109728" indent="0" algn="just">
              <a:spcBef>
                <a:spcPts val="1800"/>
              </a:spcBef>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pic>
        <p:nvPicPr>
          <p:cNvPr id="7" name="Picture 6">
            <a:extLst>
              <a:ext uri="{FF2B5EF4-FFF2-40B4-BE49-F238E27FC236}">
                <a16:creationId xmlns:a16="http://schemas.microsoft.com/office/drawing/2014/main" xmlns="" id="{B7403430-C2EC-456C-9F91-79D3F826EB3F}"/>
              </a:ext>
            </a:extLst>
          </p:cNvPr>
          <p:cNvPicPr>
            <a:picLocks noChangeAspect="1"/>
          </p:cNvPicPr>
          <p:nvPr/>
        </p:nvPicPr>
        <p:blipFill>
          <a:blip r:embed="rId2"/>
          <a:stretch>
            <a:fillRect/>
          </a:stretch>
        </p:blipFill>
        <p:spPr>
          <a:xfrm>
            <a:off x="13184" y="4766097"/>
            <a:ext cx="1772816" cy="1772816"/>
          </a:xfrm>
          <a:prstGeom prst="rect">
            <a:avLst/>
          </a:prstGeom>
        </p:spPr>
      </p:pic>
    </p:spTree>
    <p:extLst>
      <p:ext uri="{BB962C8B-B14F-4D97-AF65-F5344CB8AC3E}">
        <p14:creationId xmlns:p14="http://schemas.microsoft.com/office/powerpoint/2010/main" val="295155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15616" y="188640"/>
            <a:ext cx="734481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6848500"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2. THỰC HIỆN CÁCH THỨC TTT (</a:t>
            </a:r>
            <a:r>
              <a:rPr lang="en-US" sz="3200" b="1" dirty="0">
                <a:solidFill>
                  <a:prstClr val="black"/>
                </a:solidFill>
                <a:latin typeface="Cambria" panose="02040503050406030204" pitchFamily="18" charset="0"/>
                <a:cs typeface="Times New Roman" panose="02020603050405020304" pitchFamily="18" charset="0"/>
              </a:rPr>
              <a:t>3</a:t>
            </a:r>
            <a:r>
              <a:rPr lang="vi-VN" sz="3200" b="1" dirty="0">
                <a:solidFill>
                  <a:prstClr val="black"/>
                </a:solidFill>
                <a:latin typeface="Cambria" panose="02040503050406030204" pitchFamily="18" charset="0"/>
                <a:cs typeface="Times New Roman" panose="02020603050405020304" pitchFamily="18" charset="0"/>
              </a:rPr>
              <a:t>)</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395908" y="1052736"/>
            <a:ext cx="7208540" cy="5160952"/>
          </a:xfrm>
        </p:spPr>
        <p:txBody>
          <a:bodyPr>
            <a:normAutofit/>
          </a:bodyPr>
          <a:lstStyle/>
          <a:p>
            <a:pPr marL="0" indent="0" algn="just">
              <a:lnSpc>
                <a:spcPct val="120000"/>
              </a:lnSpc>
              <a:spcBef>
                <a:spcPts val="600"/>
              </a:spcBef>
              <a:spcAft>
                <a:spcPts val="600"/>
              </a:spcAft>
              <a:buNone/>
            </a:pPr>
            <a:r>
              <a:rPr lang="vi-VN" sz="1900" b="1" i="0" dirty="0">
                <a:solidFill>
                  <a:srgbClr val="0070C0"/>
                </a:solidFill>
                <a:effectLst/>
                <a:latin typeface="Arial" panose="020B0604020202020204" pitchFamily="34" charset="0"/>
              </a:rPr>
              <a:t>3. Hội thảo giới thiệu thuốc</a:t>
            </a:r>
            <a:r>
              <a:rPr lang="en-US" sz="1900" b="1" i="0" dirty="0">
                <a:solidFill>
                  <a:srgbClr val="0070C0"/>
                </a:solidFill>
                <a:effectLst/>
                <a:latin typeface="Arial" panose="020B0604020202020204" pitchFamily="34" charset="0"/>
              </a:rPr>
              <a:t> (</a:t>
            </a:r>
            <a:r>
              <a:rPr lang="en-US" sz="1900" b="1" i="0" dirty="0" err="1">
                <a:solidFill>
                  <a:srgbClr val="0070C0"/>
                </a:solidFill>
                <a:effectLst/>
                <a:latin typeface="Arial" panose="020B0604020202020204" pitchFamily="34" charset="0"/>
              </a:rPr>
              <a:t>tiếp</a:t>
            </a:r>
            <a:r>
              <a:rPr lang="en-US" sz="1900" b="1" i="0" dirty="0">
                <a:solidFill>
                  <a:srgbClr val="0070C0"/>
                </a:solidFill>
                <a:effectLst/>
                <a:latin typeface="Arial" panose="020B0604020202020204" pitchFamily="34" charset="0"/>
              </a:rPr>
              <a:t>)</a:t>
            </a:r>
            <a:r>
              <a:rPr lang="vi-VN" sz="1900" b="1" i="0" dirty="0">
                <a:solidFill>
                  <a:srgbClr val="0070C0"/>
                </a:solidFill>
                <a:effectLst/>
                <a:latin typeface="Arial" panose="020B0604020202020204" pitchFamily="34" charset="0"/>
              </a:rPr>
              <a:t>:</a:t>
            </a:r>
          </a:p>
          <a:p>
            <a:pPr algn="just">
              <a:lnSpc>
                <a:spcPct val="120000"/>
              </a:lnSpc>
              <a:spcBef>
                <a:spcPts val="600"/>
              </a:spcBef>
              <a:spcAft>
                <a:spcPts val="600"/>
              </a:spcAft>
              <a:buFont typeface="Wingdings" panose="05000000000000000000" pitchFamily="2" charset="2"/>
              <a:buChar char="ü"/>
            </a:pPr>
            <a:r>
              <a:rPr lang="vi-VN" sz="1900" b="0" i="0" dirty="0">
                <a:solidFill>
                  <a:srgbClr val="000000"/>
                </a:solidFill>
                <a:effectLst/>
                <a:latin typeface="Arial" panose="020B0604020202020204" pitchFamily="34" charset="0"/>
              </a:rPr>
              <a:t>Báo cáo viên trong hội thảo phải là người có trình độ chuyên môn y hoặc dược, có kiến thức, kinh nghiệm chuyên môn đối với loại thuốc được giới thiệu;</a:t>
            </a:r>
          </a:p>
          <a:p>
            <a:pPr algn="just">
              <a:lnSpc>
                <a:spcPct val="120000"/>
              </a:lnSpc>
              <a:spcBef>
                <a:spcPts val="600"/>
              </a:spcBef>
              <a:spcAft>
                <a:spcPts val="600"/>
              </a:spcAft>
              <a:buFont typeface="Wingdings" panose="05000000000000000000" pitchFamily="2" charset="2"/>
              <a:buChar char="ü"/>
            </a:pPr>
            <a:r>
              <a:rPr lang="vi-VN" sz="1900" b="0" i="0" dirty="0">
                <a:solidFill>
                  <a:srgbClr val="000000"/>
                </a:solidFill>
                <a:effectLst/>
                <a:latin typeface="Arial" panose="020B0604020202020204" pitchFamily="34" charset="0"/>
              </a:rPr>
              <a:t>Trước khi tiến hành thông tin thuốc theo hình thức hội thảo ít nhất 02 (hai) ngày làm việc, cơ sở tổ chức hội thảo phải có văn bản thông báo cho CQCM về y tế thuộc UBNDT nơi tổ chức về chương trình hội thảo, các bài báo cáo sử dụng, thành phần tham dự, thời gian và địa điểm tổ chức hội thảo;</a:t>
            </a:r>
          </a:p>
          <a:p>
            <a:pPr algn="just">
              <a:lnSpc>
                <a:spcPct val="120000"/>
              </a:lnSpc>
              <a:spcBef>
                <a:spcPts val="600"/>
              </a:spcBef>
              <a:spcAft>
                <a:spcPts val="600"/>
              </a:spcAft>
              <a:buFont typeface="Wingdings" panose="05000000000000000000" pitchFamily="2" charset="2"/>
              <a:buChar char="ü"/>
            </a:pPr>
            <a:r>
              <a:rPr lang="vi-VN" sz="1900" b="0" i="0" dirty="0">
                <a:solidFill>
                  <a:srgbClr val="000000"/>
                </a:solidFill>
                <a:effectLst/>
                <a:latin typeface="Arial" panose="020B0604020202020204" pitchFamily="34" charset="0"/>
              </a:rPr>
              <a:t>Cơ sở tổ chức hội thảo giới thiệu thuốc phải đảm bảo thông tin thuốc đúng đối tượng theo quy định, phải lưu giữ các tài liệu liên quan đến hội thảo để xuất trình cho cơ quan có thẩm quyền khi được yêu cầu.</a:t>
            </a:r>
            <a:endParaRPr lang="en-US" sz="1900" dirty="0"/>
          </a:p>
          <a:p>
            <a:pPr marL="109728" indent="0" algn="just">
              <a:spcBef>
                <a:spcPts val="1800"/>
              </a:spcBef>
              <a:buNone/>
            </a:pPr>
            <a:endParaRPr lang="en-US" dirty="0"/>
          </a:p>
          <a:p>
            <a:pPr marL="109728" indent="0" algn="just">
              <a:spcBef>
                <a:spcPts val="1800"/>
              </a:spcBef>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pic>
        <p:nvPicPr>
          <p:cNvPr id="5" name="Picture 4">
            <a:extLst>
              <a:ext uri="{FF2B5EF4-FFF2-40B4-BE49-F238E27FC236}">
                <a16:creationId xmlns:a16="http://schemas.microsoft.com/office/drawing/2014/main" xmlns="" id="{F3FB6883-C756-4ECE-891B-FF7346DD6D9F}"/>
              </a:ext>
            </a:extLst>
          </p:cNvPr>
          <p:cNvPicPr>
            <a:picLocks noChangeAspect="1"/>
          </p:cNvPicPr>
          <p:nvPr/>
        </p:nvPicPr>
        <p:blipFill>
          <a:blip r:embed="rId2"/>
          <a:stretch>
            <a:fillRect/>
          </a:stretch>
        </p:blipFill>
        <p:spPr>
          <a:xfrm>
            <a:off x="-108520" y="4645424"/>
            <a:ext cx="1772816" cy="1772816"/>
          </a:xfrm>
          <a:prstGeom prst="rect">
            <a:avLst/>
          </a:prstGeom>
        </p:spPr>
      </p:pic>
    </p:spTree>
    <p:extLst>
      <p:ext uri="{BB962C8B-B14F-4D97-AF65-F5344CB8AC3E}">
        <p14:creationId xmlns:p14="http://schemas.microsoft.com/office/powerpoint/2010/main" val="169060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8697" y="324714"/>
            <a:ext cx="6986606" cy="78107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16">
              <a:solidFill>
                <a:prstClr val="black"/>
              </a:solidFill>
            </a:endParaRPr>
          </a:p>
        </p:txBody>
      </p:sp>
      <p:sp>
        <p:nvSpPr>
          <p:cNvPr id="2" name="Title 1"/>
          <p:cNvSpPr>
            <a:spLocks noGrp="1"/>
          </p:cNvSpPr>
          <p:nvPr>
            <p:ph type="title"/>
          </p:nvPr>
        </p:nvSpPr>
        <p:spPr>
          <a:xfrm>
            <a:off x="1000100" y="274638"/>
            <a:ext cx="6848500" cy="792162"/>
          </a:xfrm>
        </p:spPr>
        <p:txBody>
          <a:bodyPr>
            <a:normAutofit/>
          </a:bodyPr>
          <a:lstStyle/>
          <a:p>
            <a:pPr algn="ctr"/>
            <a:r>
              <a:rPr lang="en-US" sz="3600" b="1" dirty="0">
                <a:latin typeface="Cambria" panose="02040503050406030204" pitchFamily="18" charset="0"/>
                <a:cs typeface="Times New Roman" panose="02020603050405020304" pitchFamily="18" charset="0"/>
              </a:rPr>
              <a:t>CĂN CỨ</a:t>
            </a:r>
            <a:r>
              <a:rPr lang="vi-VN" sz="3600" b="1" dirty="0">
                <a:latin typeface="Cambria" panose="02040503050406030204" pitchFamily="18" charset="0"/>
                <a:cs typeface="Times New Roman" panose="02020603050405020304" pitchFamily="18" charset="0"/>
              </a:rPr>
              <a:t> PHÁP LÝ</a:t>
            </a:r>
            <a:endParaRPr lang="en-US" sz="36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475656" y="1484784"/>
            <a:ext cx="6196405" cy="3963852"/>
          </a:xfrm>
        </p:spPr>
        <p:txBody>
          <a:bodyPr>
            <a:normAutofit/>
          </a:bodyPr>
          <a:lstStyle/>
          <a:p>
            <a:pPr algn="just">
              <a:lnSpc>
                <a:spcPct val="110000"/>
              </a:lnSpc>
              <a:spcBef>
                <a:spcPts val="1800"/>
              </a:spcBef>
              <a:buFont typeface="Wingdings" panose="05000000000000000000" pitchFamily="2" charset="2"/>
              <a:buChar char="ü"/>
            </a:pPr>
            <a:r>
              <a:rPr lang="vi-VN" sz="2400" dirty="0">
                <a:solidFill>
                  <a:schemeClr val="accent1">
                    <a:lumMod val="75000"/>
                  </a:schemeClr>
                </a:solidFill>
                <a:latin typeface="Arial" panose="020B0604020202020204" pitchFamily="34" charset="0"/>
                <a:cs typeface="Arial" panose="020B0604020202020204" pitchFamily="34" charset="0"/>
              </a:rPr>
              <a:t>Luật Dược 2016</a:t>
            </a:r>
          </a:p>
          <a:p>
            <a:pPr algn="just">
              <a:lnSpc>
                <a:spcPct val="110000"/>
              </a:lnSpc>
              <a:spcBef>
                <a:spcPts val="1800"/>
              </a:spcBef>
              <a:buFont typeface="Wingdings" panose="05000000000000000000" pitchFamily="2" charset="2"/>
              <a:buChar char="ü"/>
            </a:pPr>
            <a:r>
              <a:rPr lang="vi-VN" sz="2400" dirty="0">
                <a:solidFill>
                  <a:schemeClr val="accent1">
                    <a:lumMod val="75000"/>
                  </a:schemeClr>
                </a:solidFill>
                <a:latin typeface="Arial" panose="020B0604020202020204" pitchFamily="34" charset="0"/>
                <a:cs typeface="Arial" panose="020B0604020202020204" pitchFamily="34" charset="0"/>
              </a:rPr>
              <a:t>Luật sửa đổi, bổ sung một số điều của Luật Dược năm 2024</a:t>
            </a:r>
          </a:p>
          <a:p>
            <a:pPr algn="just">
              <a:lnSpc>
                <a:spcPct val="110000"/>
              </a:lnSpc>
              <a:spcBef>
                <a:spcPts val="1800"/>
              </a:spcBef>
              <a:buFont typeface="Wingdings" panose="05000000000000000000" pitchFamily="2" charset="2"/>
              <a:buChar char="ü"/>
            </a:pPr>
            <a:r>
              <a:rPr lang="vi-VN" sz="2400" dirty="0">
                <a:solidFill>
                  <a:schemeClr val="accent1">
                    <a:lumMod val="75000"/>
                  </a:schemeClr>
                </a:solidFill>
                <a:latin typeface="Arial" panose="020B0604020202020204" pitchFamily="34" charset="0"/>
                <a:cs typeface="Arial" panose="020B0604020202020204" pitchFamily="34" charset="0"/>
              </a:rPr>
              <a:t>Nghị định số 163/2025/NĐ-CP</a:t>
            </a:r>
          </a:p>
          <a:p>
            <a:pPr algn="just">
              <a:lnSpc>
                <a:spcPct val="110000"/>
              </a:lnSpc>
              <a:spcBef>
                <a:spcPts val="1800"/>
              </a:spcBef>
              <a:buFont typeface="Wingdings" panose="05000000000000000000" pitchFamily="2" charset="2"/>
              <a:buChar char="ü"/>
            </a:pPr>
            <a:r>
              <a:rPr lang="en-US" sz="2400" kern="0" dirty="0" err="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Nghị</a:t>
            </a:r>
            <a:r>
              <a:rPr lang="en-US" sz="2400" kern="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0" dirty="0" err="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kern="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0" dirty="0" err="1">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số</a:t>
            </a:r>
            <a:r>
              <a:rPr lang="en-US" sz="2400" kern="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42/2025/NĐ-CP </a:t>
            </a: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lnSpc>
                <a:spcPct val="110000"/>
              </a:lnSpc>
              <a:spcBef>
                <a:spcPts val="1800"/>
              </a:spcBef>
              <a:buNone/>
            </a:pPr>
            <a:endParaRPr lang="vi-VN" sz="2400" dirty="0">
              <a:solidFill>
                <a:schemeClr val="accent1">
                  <a:lumMod val="75000"/>
                </a:schemeClr>
              </a:solidFill>
            </a:endParaRPr>
          </a:p>
          <a:p>
            <a:pPr>
              <a:buFont typeface="Wingdings" panose="05000000000000000000" pitchFamily="2" charset="2"/>
              <a:buChar char="ü"/>
            </a:pPr>
            <a:endParaRPr lang="vi-VN" sz="2400" dirty="0">
              <a:solidFill>
                <a:schemeClr val="accent1">
                  <a:lumMod val="75000"/>
                </a:schemeClr>
              </a:solidFill>
            </a:endParaRPr>
          </a:p>
          <a:p>
            <a:pPr marL="624078" indent="-514350">
              <a:buAutoNum type="arabicPeriod"/>
            </a:pPr>
            <a:endParaRPr lang="en-US" sz="24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BE578ACB-8BAB-4B16-8216-0B48AB4B5FC9}"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108496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15616" y="188640"/>
            <a:ext cx="7399734"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7106142"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3. HÌNH THỨC THÔNG TIN THUỐC</a:t>
            </a:r>
            <a:r>
              <a:rPr lang="en-US" sz="3200" b="1" dirty="0">
                <a:solidFill>
                  <a:prstClr val="black"/>
                </a:solidFill>
                <a:latin typeface="Cambria" panose="02040503050406030204" pitchFamily="18" charset="0"/>
                <a:cs typeface="Times New Roman" panose="02020603050405020304" pitchFamily="18" charset="0"/>
              </a:rPr>
              <a:t> (1)</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971600" y="1052735"/>
            <a:ext cx="7272808" cy="5206453"/>
          </a:xfrm>
        </p:spPr>
        <p:txBody>
          <a:bodyPr>
            <a:noAutofit/>
          </a:bodyPr>
          <a:lstStyle/>
          <a:p>
            <a:pPr marL="0" indent="0" algn="just">
              <a:lnSpc>
                <a:spcPct val="120000"/>
              </a:lnSpc>
              <a:spcBef>
                <a:spcPts val="600"/>
              </a:spcBef>
              <a:buNone/>
            </a:pPr>
            <a:r>
              <a:rPr lang="vi-VN" sz="2000" b="0" i="0" dirty="0">
                <a:solidFill>
                  <a:schemeClr val="accent1"/>
                </a:solidFill>
                <a:effectLst/>
                <a:latin typeface="Arial" panose="020B0604020202020204" pitchFamily="34" charset="0"/>
              </a:rPr>
              <a:t>1. Tài liệu thông tin thuốc phải hiển thị đầy đủ nội dung thông tin thuốc theo quy định tại </a:t>
            </a:r>
            <a:r>
              <a:rPr lang="vi-VN" sz="2000" b="0" i="0" u="none" strike="noStrike" dirty="0">
                <a:solidFill>
                  <a:schemeClr val="accent1"/>
                </a:solidFill>
                <a:effectLst/>
                <a:latin typeface="Arial" panose="020B0604020202020204" pitchFamily="34" charset="0"/>
              </a:rPr>
              <a:t>điểm a, b khoản 5 Điều 76 của Luật Dược</a:t>
            </a:r>
            <a:r>
              <a:rPr lang="vi-VN" sz="2000" b="0" i="0" dirty="0">
                <a:solidFill>
                  <a:schemeClr val="accent1"/>
                </a:solidFill>
                <a:effectLst/>
                <a:latin typeface="Arial" panose="020B0604020202020204" pitchFamily="34" charset="0"/>
              </a:rPr>
              <a:t>; không được có các thông tin, hình ảnh không liên quan trực tiếp đến thuốc hoặc sử dụng thuốc và các thông tin, hình ảnh quy định tại </a:t>
            </a:r>
            <a:r>
              <a:rPr lang="vi-VN" sz="2000" b="0" i="0" u="none" strike="noStrike" dirty="0">
                <a:solidFill>
                  <a:schemeClr val="accent1"/>
                </a:solidFill>
                <a:effectLst/>
                <a:latin typeface="Arial" panose="020B0604020202020204" pitchFamily="34" charset="0"/>
              </a:rPr>
              <a:t>Điều 20 của Thông tư; </a:t>
            </a:r>
            <a:r>
              <a:rPr lang="vi-VN" sz="2000" b="0" i="0" dirty="0">
                <a:solidFill>
                  <a:schemeClr val="accent1"/>
                </a:solidFill>
                <a:effectLst/>
                <a:latin typeface="Arial" panose="020B0604020202020204" pitchFamily="34" charset="0"/>
              </a:rPr>
              <a:t>Bản ghi âm, bản ghi hình, các thông tin về thuốc phải được đọc to, rõ ràng hoặc hiển thị đầy đủ theo quy định.</a:t>
            </a:r>
          </a:p>
          <a:p>
            <a:pPr marL="0" indent="0" algn="just">
              <a:lnSpc>
                <a:spcPct val="120000"/>
              </a:lnSpc>
              <a:spcBef>
                <a:spcPts val="600"/>
              </a:spcBef>
              <a:buNone/>
            </a:pPr>
            <a:r>
              <a:rPr lang="vi-VN" sz="2000" b="0" i="0" dirty="0">
                <a:solidFill>
                  <a:schemeClr val="accent1"/>
                </a:solidFill>
                <a:effectLst/>
                <a:latin typeface="Arial" panose="020B0604020202020204" pitchFamily="34" charset="0"/>
              </a:rPr>
              <a:t>2. Tài liệu thông tin thuốc phải ghi chú thích rõ ràng tài liệu chứng minh, đảm bảo truyền đạt chính xác thông tin, không suy diễn hoặc thêm bớt thông tin theo hướng gây hiểu sai về tính an toàn, hiệu quả của thuốc.</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pic>
        <p:nvPicPr>
          <p:cNvPr id="8" name="Picture 7">
            <a:extLst>
              <a:ext uri="{FF2B5EF4-FFF2-40B4-BE49-F238E27FC236}">
                <a16:creationId xmlns:a16="http://schemas.microsoft.com/office/drawing/2014/main" xmlns="" id="{63EF5541-97F0-4569-8C8A-B4798CEBE756}"/>
              </a:ext>
            </a:extLst>
          </p:cNvPr>
          <p:cNvPicPr>
            <a:picLocks noChangeAspect="1"/>
          </p:cNvPicPr>
          <p:nvPr/>
        </p:nvPicPr>
        <p:blipFill>
          <a:blip r:embed="rId2"/>
          <a:stretch>
            <a:fillRect/>
          </a:stretch>
        </p:blipFill>
        <p:spPr>
          <a:xfrm>
            <a:off x="84958" y="5430864"/>
            <a:ext cx="1102666" cy="1022472"/>
          </a:xfrm>
          <a:prstGeom prst="rect">
            <a:avLst/>
          </a:prstGeom>
        </p:spPr>
      </p:pic>
    </p:spTree>
    <p:extLst>
      <p:ext uri="{BB962C8B-B14F-4D97-AF65-F5344CB8AC3E}">
        <p14:creationId xmlns:p14="http://schemas.microsoft.com/office/powerpoint/2010/main" val="196981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66A7F74-857E-4FCF-8356-1FF2936581A0}"/>
              </a:ext>
            </a:extLst>
          </p:cNvPr>
          <p:cNvPicPr>
            <a:picLocks noChangeAspect="1"/>
          </p:cNvPicPr>
          <p:nvPr/>
        </p:nvPicPr>
        <p:blipFill>
          <a:blip r:embed="rId2"/>
          <a:stretch>
            <a:fillRect/>
          </a:stretch>
        </p:blipFill>
        <p:spPr>
          <a:xfrm>
            <a:off x="84958" y="5430864"/>
            <a:ext cx="1102666" cy="1022472"/>
          </a:xfrm>
          <a:prstGeom prst="rect">
            <a:avLst/>
          </a:prstGeom>
        </p:spPr>
      </p:pic>
      <p:sp>
        <p:nvSpPr>
          <p:cNvPr id="6" name="Rounded Rectangle 5"/>
          <p:cNvSpPr/>
          <p:nvPr/>
        </p:nvSpPr>
        <p:spPr>
          <a:xfrm>
            <a:off x="1098526" y="188640"/>
            <a:ext cx="7416824"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7178150"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3. HÌNH THỨC THÔNG TIN THUỐC</a:t>
            </a:r>
            <a:r>
              <a:rPr lang="en-US" sz="3200" b="1" dirty="0">
                <a:solidFill>
                  <a:prstClr val="black"/>
                </a:solidFill>
                <a:latin typeface="Cambria" panose="02040503050406030204" pitchFamily="18" charset="0"/>
                <a:cs typeface="Times New Roman" panose="02020603050405020304" pitchFamily="18" charset="0"/>
              </a:rPr>
              <a:t> (2)</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971600" y="1052736"/>
            <a:ext cx="7416824" cy="5400600"/>
          </a:xfrm>
        </p:spPr>
        <p:txBody>
          <a:bodyPr>
            <a:noAutofit/>
          </a:bodyPr>
          <a:lstStyle/>
          <a:p>
            <a:pPr marL="0" indent="0" algn="just">
              <a:lnSpc>
                <a:spcPct val="120000"/>
              </a:lnSpc>
              <a:spcBef>
                <a:spcPts val="600"/>
              </a:spcBef>
              <a:buNone/>
            </a:pPr>
            <a:r>
              <a:rPr lang="vi-VN" sz="2000" b="0" i="0" dirty="0">
                <a:solidFill>
                  <a:schemeClr val="accent1"/>
                </a:solidFill>
                <a:effectLst/>
                <a:latin typeface="Arial" panose="020B0604020202020204" pitchFamily="34" charset="0"/>
              </a:rPr>
              <a:t>3. Căn cứ để xây dựng thông tin thuốc được thực hiện theo quy định tại </a:t>
            </a:r>
            <a:r>
              <a:rPr lang="vi-VN" sz="2000" b="0" i="0" u="none" strike="noStrike" dirty="0">
                <a:solidFill>
                  <a:schemeClr val="accent1"/>
                </a:solidFill>
                <a:effectLst/>
                <a:latin typeface="Arial" panose="020B0604020202020204" pitchFamily="34" charset="0"/>
              </a:rPr>
              <a:t>khoản 3 Điều 76 của Luật Dược</a:t>
            </a:r>
            <a:r>
              <a:rPr lang="vi-VN" sz="2000" b="0" i="0" dirty="0">
                <a:solidFill>
                  <a:schemeClr val="accent1"/>
                </a:solidFill>
                <a:effectLst/>
                <a:latin typeface="Arial" panose="020B0604020202020204" pitchFamily="34" charset="0"/>
              </a:rPr>
              <a:t>. Trường hợp thông tin về thuốc tại các tài liệu quy định tại </a:t>
            </a:r>
            <a:r>
              <a:rPr lang="vi-VN" sz="2000" b="0" i="0" u="none" strike="noStrike" dirty="0">
                <a:solidFill>
                  <a:schemeClr val="accent1"/>
                </a:solidFill>
                <a:effectLst/>
                <a:latin typeface="Arial" panose="020B0604020202020204" pitchFamily="34" charset="0"/>
              </a:rPr>
              <a:t>khoản 3 Điều 76 của Luật Dược</a:t>
            </a:r>
            <a:r>
              <a:rPr lang="vi-VN" sz="2000" b="0" i="0" dirty="0">
                <a:solidFill>
                  <a:schemeClr val="accent1"/>
                </a:solidFill>
                <a:effectLst/>
                <a:latin typeface="Arial" panose="020B0604020202020204" pitchFamily="34" charset="0"/>
              </a:rPr>
              <a:t> chưa thống nhất, thông tin thuốc phải dựa trên Tờ hướng dẫn sử dụng thuốc đã được Bộ Y tế phê duyệt.</a:t>
            </a:r>
          </a:p>
          <a:p>
            <a:pPr marL="0" indent="0" algn="just">
              <a:lnSpc>
                <a:spcPct val="120000"/>
              </a:lnSpc>
              <a:spcBef>
                <a:spcPts val="600"/>
              </a:spcBef>
              <a:buNone/>
            </a:pPr>
            <a:r>
              <a:rPr lang="vi-VN" sz="2000" b="0" i="0" dirty="0">
                <a:solidFill>
                  <a:schemeClr val="accent1"/>
                </a:solidFill>
                <a:effectLst/>
                <a:latin typeface="Arial" panose="020B0604020202020204" pitchFamily="34" charset="0"/>
              </a:rPr>
              <a:t>4. Tài liệu thông tin thuốc phải có dòng chữ “Tài liệu thông tin thuốc” ở phần đầu tài liệu. Đối với những tài liệu gồm nhiều trang, phải có dòng chữ “Tài liệu thông tin thuốc” ở trên đầu tất cả các trang, phải đánh số trang, ở trang đầu phải ghi rõ phần thông tin chi tiết về sản phẩm xem ở trang nào (ghi số trang cụ thể).</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1497049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15616" y="188640"/>
            <a:ext cx="7399734"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7034134" cy="792162"/>
          </a:xfrm>
        </p:spPr>
        <p:txBody>
          <a:bodyPr>
            <a:normAutofit fontScale="90000"/>
          </a:bodyPr>
          <a:lstStyle/>
          <a:p>
            <a:r>
              <a:rPr lang="en-US" sz="3200" b="1" dirty="0">
                <a:solidFill>
                  <a:prstClr val="black"/>
                </a:solidFill>
                <a:latin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cs typeface="Times New Roman" panose="02020603050405020304" pitchFamily="18" charset="0"/>
              </a:rPr>
              <a:t>3. HÌNH THỨC THÔNG TIN THUỐC</a:t>
            </a:r>
            <a:r>
              <a:rPr lang="en-US" sz="3200" b="1" dirty="0">
                <a:solidFill>
                  <a:prstClr val="black"/>
                </a:solidFill>
                <a:latin typeface="Cambria" panose="02040503050406030204" pitchFamily="18" charset="0"/>
                <a:cs typeface="Times New Roman" panose="02020603050405020304" pitchFamily="18" charset="0"/>
              </a:rPr>
              <a:t> (3)</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971600" y="1052736"/>
            <a:ext cx="7200800" cy="4824536"/>
          </a:xfrm>
        </p:spPr>
        <p:txBody>
          <a:bodyPr>
            <a:noAutofit/>
          </a:bodyPr>
          <a:lstStyle/>
          <a:p>
            <a:pPr marL="0" indent="0" algn="just">
              <a:lnSpc>
                <a:spcPct val="120000"/>
              </a:lnSpc>
              <a:spcBef>
                <a:spcPts val="600"/>
              </a:spcBef>
              <a:buNone/>
            </a:pPr>
            <a:r>
              <a:rPr lang="vi-VN" sz="1800" b="0" i="0" dirty="0">
                <a:solidFill>
                  <a:schemeClr val="accent1"/>
                </a:solidFill>
                <a:effectLst/>
                <a:latin typeface="Arial" panose="020B0604020202020204" pitchFamily="34" charset="0"/>
              </a:rPr>
              <a:t>5. Nội dung thông tin thuốc phải thể hiện bằng tiếng Việt, trừ trường hợp các thông tin không thể dịch ra tiếng Việt hoặc dịch ra tiếng Việt không có nghĩa.</a:t>
            </a:r>
          </a:p>
          <a:p>
            <a:pPr marL="0" indent="0" algn="just">
              <a:lnSpc>
                <a:spcPct val="120000"/>
              </a:lnSpc>
              <a:spcBef>
                <a:spcPts val="600"/>
              </a:spcBef>
              <a:buNone/>
            </a:pPr>
            <a:r>
              <a:rPr lang="vi-VN" sz="1800" b="0" i="0" dirty="0">
                <a:solidFill>
                  <a:schemeClr val="accent1"/>
                </a:solidFill>
                <a:effectLst/>
                <a:latin typeface="Arial" panose="020B0604020202020204" pitchFamily="34" charset="0"/>
              </a:rPr>
              <a:t>6. Cỡ chữ trong nội dung thông tin thuốc phải bảo đảm rõ ràng, dễ đọc nhưng không được nhỏ hơn cỡ chữ 12 của kiểu chữ VnTime hoặc Times New Roman trên khổ giấy A4.</a:t>
            </a:r>
          </a:p>
          <a:p>
            <a:pPr marL="0" indent="0" algn="just">
              <a:lnSpc>
                <a:spcPct val="120000"/>
              </a:lnSpc>
              <a:spcBef>
                <a:spcPts val="600"/>
              </a:spcBef>
              <a:buNone/>
            </a:pPr>
            <a:r>
              <a:rPr lang="vi-VN" sz="1800" b="0" i="0" dirty="0">
                <a:solidFill>
                  <a:schemeClr val="accent1"/>
                </a:solidFill>
                <a:effectLst/>
                <a:latin typeface="Arial" panose="020B0604020202020204" pitchFamily="34" charset="0"/>
              </a:rPr>
              <a:t>7. Trường hợp thông tin thuốc theo cách thức hội thảo giới thiệu thuốc, thông tin thuốc phải có tên, chức danh khoa học của báo cáo viên.</a:t>
            </a:r>
          </a:p>
          <a:p>
            <a:pPr marL="0" indent="0" algn="just">
              <a:lnSpc>
                <a:spcPct val="120000"/>
              </a:lnSpc>
              <a:spcBef>
                <a:spcPts val="600"/>
              </a:spcBef>
              <a:buNone/>
            </a:pPr>
            <a:r>
              <a:rPr lang="vi-VN" sz="1800" b="0" i="0" dirty="0">
                <a:solidFill>
                  <a:schemeClr val="accent1"/>
                </a:solidFill>
                <a:effectLst/>
                <a:latin typeface="Arial" panose="020B0604020202020204" pitchFamily="34" charset="0"/>
              </a:rPr>
              <a:t>8. Trường hợp thông tin thuốc theo cách thức cung cấp tài liệu hướng dẫn cách sử dụng thuốc, theo dõi tính an toàn của thuốc phải ghi rõ “tài liệu thông tin thuốc cho người bệnh/ người đại diện của người bệnh”.</a:t>
            </a:r>
            <a:endParaRPr lang="en-US" sz="1800" dirty="0">
              <a:solidFill>
                <a:schemeClr val="accent1"/>
              </a:solidFill>
            </a:endParaRPr>
          </a:p>
          <a:p>
            <a:pPr marL="109728" indent="0" algn="just">
              <a:spcBef>
                <a:spcPts val="1800"/>
              </a:spcBef>
              <a:buNone/>
            </a:pPr>
            <a:endParaRPr lang="en-US" sz="1800"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400" b="0" i="0" u="none" strike="noStrike" kern="1200" cap="none" spc="0" normalizeH="0" baseline="0" noProof="0" dirty="0">
              <a:ln>
                <a:noFill/>
              </a:ln>
              <a:solidFill>
                <a:prstClr val="black"/>
              </a:solidFill>
              <a:effectLst/>
              <a:uLnTx/>
              <a:uFillTx/>
              <a:latin typeface="Rage Italic" pitchFamily="66" charset="0"/>
              <a:ea typeface="+mn-ea"/>
              <a:cs typeface="+mn-cs"/>
            </a:endParaRPr>
          </a:p>
        </p:txBody>
      </p:sp>
      <p:pic>
        <p:nvPicPr>
          <p:cNvPr id="8" name="Picture 7">
            <a:extLst>
              <a:ext uri="{FF2B5EF4-FFF2-40B4-BE49-F238E27FC236}">
                <a16:creationId xmlns:a16="http://schemas.microsoft.com/office/drawing/2014/main" xmlns="" id="{4B3748FB-C3E4-4574-A7D3-E496BD54F08C}"/>
              </a:ext>
            </a:extLst>
          </p:cNvPr>
          <p:cNvPicPr>
            <a:picLocks noChangeAspect="1"/>
          </p:cNvPicPr>
          <p:nvPr/>
        </p:nvPicPr>
        <p:blipFill>
          <a:blip r:embed="rId2"/>
          <a:stretch>
            <a:fillRect/>
          </a:stretch>
        </p:blipFill>
        <p:spPr>
          <a:xfrm>
            <a:off x="77317" y="5535833"/>
            <a:ext cx="1102666" cy="1022472"/>
          </a:xfrm>
          <a:prstGeom prst="rect">
            <a:avLst/>
          </a:prstGeom>
        </p:spPr>
      </p:pic>
    </p:spTree>
    <p:extLst>
      <p:ext uri="{BB962C8B-B14F-4D97-AF65-F5344CB8AC3E}">
        <p14:creationId xmlns:p14="http://schemas.microsoft.com/office/powerpoint/2010/main" val="282164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296E478-1856-44A0-857A-2DD617F73EFA}"/>
              </a:ext>
            </a:extLst>
          </p:cNvPr>
          <p:cNvPicPr>
            <a:picLocks noChangeAspect="1"/>
          </p:cNvPicPr>
          <p:nvPr/>
        </p:nvPicPr>
        <p:blipFill>
          <a:blip r:embed="rId2"/>
          <a:stretch>
            <a:fillRect/>
          </a:stretch>
        </p:blipFill>
        <p:spPr>
          <a:xfrm>
            <a:off x="539552" y="5317394"/>
            <a:ext cx="1263774" cy="1263774"/>
          </a:xfrm>
          <a:prstGeom prst="rect">
            <a:avLst/>
          </a:prstGeom>
        </p:spPr>
      </p:pic>
      <p:sp>
        <p:nvSpPr>
          <p:cNvPr id="6" name="Rounded Rectangle 5"/>
          <p:cNvSpPr/>
          <p:nvPr/>
        </p:nvSpPr>
        <p:spPr>
          <a:xfrm>
            <a:off x="1043608" y="188640"/>
            <a:ext cx="7471742"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899592" y="188640"/>
            <a:ext cx="7200800" cy="695000"/>
          </a:xfrm>
        </p:spPr>
        <p:txBody>
          <a:bodyPr>
            <a:noAutofit/>
          </a:bodyPr>
          <a:lstStyle/>
          <a:p>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4. THÔNG TIN, HÌNH ẢNH </a:t>
            </a:r>
            <a:br>
              <a:rPr lang="vi-VN" sz="2400" b="1" dirty="0">
                <a:solidFill>
                  <a:prstClr val="black"/>
                </a:solidFill>
                <a:latin typeface="Cambria" panose="02040503050406030204" pitchFamily="18" charset="0"/>
                <a:cs typeface="Times New Roman" panose="02020603050405020304" pitchFamily="18" charset="0"/>
              </a:rPr>
            </a:br>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KHÔNG ĐƯỢC SỬ DỤNG TRONG TTT (1)</a:t>
            </a:r>
            <a:endParaRPr lang="en-US" sz="24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755576" y="1052736"/>
            <a:ext cx="7848872" cy="4896545"/>
          </a:xfrm>
        </p:spPr>
        <p:txBody>
          <a:bodyPr>
            <a:noAutofit/>
          </a:bodyPr>
          <a:lstStyle/>
          <a:p>
            <a:pPr marL="0" indent="0" algn="just">
              <a:lnSpc>
                <a:spcPct val="100000"/>
              </a:lnSpc>
              <a:spcBef>
                <a:spcPts val="400"/>
              </a:spcBef>
              <a:spcAft>
                <a:spcPts val="600"/>
              </a:spcAft>
              <a:buNone/>
            </a:pPr>
            <a:r>
              <a:rPr lang="vi-VN" sz="2000" b="0" i="0" dirty="0">
                <a:solidFill>
                  <a:schemeClr val="accent1"/>
                </a:solidFill>
                <a:effectLst/>
                <a:latin typeface="Arial" panose="020B0604020202020204" pitchFamily="34" charset="0"/>
              </a:rPr>
              <a:t>1. Các thông tin, hình ảnh không được sử dụng theo quy định tại Luật Quảng cáo.</a:t>
            </a:r>
          </a:p>
          <a:p>
            <a:pPr marL="0" indent="0" algn="just">
              <a:lnSpc>
                <a:spcPct val="100000"/>
              </a:lnSpc>
              <a:spcBef>
                <a:spcPts val="400"/>
              </a:spcBef>
              <a:spcAft>
                <a:spcPts val="600"/>
              </a:spcAft>
              <a:buNone/>
            </a:pPr>
            <a:r>
              <a:rPr lang="vi-VN" sz="2000" b="0" i="0" dirty="0">
                <a:solidFill>
                  <a:schemeClr val="accent1"/>
                </a:solidFill>
                <a:effectLst/>
                <a:latin typeface="Arial" panose="020B0604020202020204" pitchFamily="34" charset="0"/>
              </a:rPr>
              <a:t>2. Các thông tin, hình ảnh gây hiểu nhầm về thành phần, tác dụng, công dụng, chỉ định, xuất xứ của thuốc.</a:t>
            </a:r>
          </a:p>
          <a:p>
            <a:pPr marL="0" indent="0" algn="just">
              <a:lnSpc>
                <a:spcPct val="100000"/>
              </a:lnSpc>
              <a:spcBef>
                <a:spcPts val="400"/>
              </a:spcBef>
              <a:spcAft>
                <a:spcPts val="600"/>
              </a:spcAft>
              <a:buNone/>
            </a:pPr>
            <a:r>
              <a:rPr lang="vi-VN" sz="2000" b="0" i="0" dirty="0">
                <a:solidFill>
                  <a:schemeClr val="accent1"/>
                </a:solidFill>
                <a:effectLst/>
                <a:latin typeface="Arial" panose="020B0604020202020204" pitchFamily="34" charset="0"/>
              </a:rPr>
              <a:t>3. Các thông tin, hình ảnh tạo ra cách hiểu: Thuốc này là số một; thuốc này là tốt hơn tất cả; sử dụng thuốc này là biện pháp tốt nhất; sử dụng thuốc này không cần ý kiến của thầy thuốc; thuốc này hoàn toàn vô hại; thuốc không có chống chỉ định; thuốc không có tác dụng không mong muốn; thuốc an toàn; thuốc không có tác dụng có hại.</a:t>
            </a:r>
          </a:p>
          <a:p>
            <a:pPr marL="0" indent="0" algn="just">
              <a:lnSpc>
                <a:spcPct val="100000"/>
              </a:lnSpc>
              <a:spcBef>
                <a:spcPts val="400"/>
              </a:spcBef>
              <a:spcAft>
                <a:spcPts val="600"/>
              </a:spcAft>
              <a:buNone/>
            </a:pPr>
            <a:r>
              <a:rPr lang="vi-VN" sz="2000" b="0" i="0" dirty="0">
                <a:solidFill>
                  <a:schemeClr val="accent1"/>
                </a:solidFill>
                <a:effectLst/>
                <a:latin typeface="Arial" panose="020B0604020202020204" pitchFamily="34" charset="0"/>
              </a:rPr>
              <a:t>4. Các câu, từ, hình ảnh mang tính suy diễn quá mức dẫn đến hiểu nhầm là tác dụng, công dụng, chỉ định, hiệu quả của thuốc hoặc vượt quá tác dụng, công dụng, chỉ định, hiệu quả của thuốc đã được phê duyệt.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400" b="0" i="0" u="none" strike="noStrike" kern="1200" cap="none" spc="0" normalizeH="0" baseline="0" noProof="0" dirty="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119744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848872" cy="4896545"/>
          </a:xfrm>
        </p:spPr>
        <p:txBody>
          <a:bodyPr>
            <a:noAutofit/>
          </a:bodyPr>
          <a:lstStyle/>
          <a:p>
            <a:pPr marL="0" indent="0" algn="just">
              <a:lnSpc>
                <a:spcPct val="100000"/>
              </a:lnSpc>
              <a:spcBef>
                <a:spcPts val="400"/>
              </a:spcBef>
              <a:spcAft>
                <a:spcPts val="600"/>
              </a:spcAft>
              <a:buNone/>
            </a:pPr>
            <a:r>
              <a:rPr lang="vi-VN" sz="1800" b="0" i="0" dirty="0">
                <a:solidFill>
                  <a:schemeClr val="accent1"/>
                </a:solidFill>
                <a:effectLst/>
                <a:latin typeface="Arial" panose="020B0604020202020204" pitchFamily="34" charset="0"/>
              </a:rPr>
              <a:t>5. Ghi tác dụng của từng thành phần có trong thuốc để thông tin quá công dụng của thuốc hoặc gây nhầm lẫn tác dụng của mỗi thành phần với tác dụng của thuốc.</a:t>
            </a:r>
          </a:p>
          <a:p>
            <a:pPr marL="0" indent="0" algn="just">
              <a:lnSpc>
                <a:spcPct val="100000"/>
              </a:lnSpc>
              <a:spcBef>
                <a:spcPts val="400"/>
              </a:spcBef>
              <a:spcAft>
                <a:spcPts val="600"/>
              </a:spcAft>
              <a:buNone/>
            </a:pPr>
            <a:r>
              <a:rPr lang="vi-VN" sz="1800" b="0" i="0" dirty="0">
                <a:solidFill>
                  <a:schemeClr val="accent1"/>
                </a:solidFill>
                <a:effectLst/>
                <a:latin typeface="Arial" panose="020B0604020202020204" pitchFamily="34" charset="0"/>
              </a:rPr>
              <a:t>6. Các từ, cụm từ: “điều trị tận gốc”, “tiệt trừ”, “chuyên trị”, “hàng đầu”, “đầu bảng”, “đầu tay”, “lựa chọn”, “chất lượng cao”, “đảm bảo 100%”, “dứt”, “cắt đứt”, “chặn đứng”, “giảm ngay”, “giảm liền”, “giảm tức thì”, “khỏi ngay”, “khỏi hẳn”, “yên tâm”, “không lo”, “khỏi lo”, “khuyên dùng”, “hotline” và các từ, cụm từ có ý nghĩa tương tự.</a:t>
            </a:r>
            <a:endParaRPr lang="en-US" sz="1800" b="0" i="0" dirty="0">
              <a:solidFill>
                <a:schemeClr val="accent1"/>
              </a:solidFill>
              <a:effectLst/>
              <a:latin typeface="Arial" panose="020B0604020202020204" pitchFamily="34" charset="0"/>
            </a:endParaRP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7. Các kết quả kiểm nghiệm chất lượng thuốc, nguyên liệu làm thuốc.</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8. Kết quả nghiên cứu tiền lâm sàng.</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9. Kết quả nghiên cứu lâm sàng hoặc kết quả thử tương đương sinh học chưa được Bộ Y tế công nhận.</a:t>
            </a:r>
            <a:endParaRPr lang="en-US" sz="1800" dirty="0">
              <a:solidFill>
                <a:schemeClr val="accent1"/>
              </a:solidFill>
            </a:endParaRPr>
          </a:p>
          <a:p>
            <a:pPr marL="109728" indent="0" algn="just">
              <a:spcBef>
                <a:spcPts val="1800"/>
              </a:spcBef>
              <a:buNone/>
            </a:pPr>
            <a:endParaRPr lang="en-US" sz="1800"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400" b="0" i="0" u="none" strike="noStrike" kern="1200" cap="none" spc="0" normalizeH="0" baseline="0" noProof="0" dirty="0">
              <a:ln>
                <a:noFill/>
              </a:ln>
              <a:solidFill>
                <a:prstClr val="black"/>
              </a:solidFill>
              <a:effectLst/>
              <a:uLnTx/>
              <a:uFillTx/>
              <a:latin typeface="Rage Italic" pitchFamily="66" charset="0"/>
              <a:ea typeface="+mn-ea"/>
              <a:cs typeface="+mn-cs"/>
            </a:endParaRPr>
          </a:p>
        </p:txBody>
      </p:sp>
      <p:pic>
        <p:nvPicPr>
          <p:cNvPr id="7" name="Picture 6">
            <a:extLst>
              <a:ext uri="{FF2B5EF4-FFF2-40B4-BE49-F238E27FC236}">
                <a16:creationId xmlns:a16="http://schemas.microsoft.com/office/drawing/2014/main" xmlns="" id="{DF7EEE52-FFE8-4FBC-B46D-D4FB7B36DC2C}"/>
              </a:ext>
            </a:extLst>
          </p:cNvPr>
          <p:cNvPicPr>
            <a:picLocks noChangeAspect="1"/>
          </p:cNvPicPr>
          <p:nvPr/>
        </p:nvPicPr>
        <p:blipFill>
          <a:blip r:embed="rId2"/>
          <a:stretch>
            <a:fillRect/>
          </a:stretch>
        </p:blipFill>
        <p:spPr>
          <a:xfrm>
            <a:off x="539552" y="5317394"/>
            <a:ext cx="1263774" cy="1263774"/>
          </a:xfrm>
          <a:prstGeom prst="rect">
            <a:avLst/>
          </a:prstGeom>
        </p:spPr>
      </p:pic>
      <p:sp>
        <p:nvSpPr>
          <p:cNvPr id="9" name="Rounded Rectangle 5">
            <a:extLst>
              <a:ext uri="{FF2B5EF4-FFF2-40B4-BE49-F238E27FC236}">
                <a16:creationId xmlns:a16="http://schemas.microsoft.com/office/drawing/2014/main" xmlns="" id="{6659CEA6-11C2-58C5-95B1-D15BFCB37AED}"/>
              </a:ext>
            </a:extLst>
          </p:cNvPr>
          <p:cNvSpPr/>
          <p:nvPr/>
        </p:nvSpPr>
        <p:spPr>
          <a:xfrm>
            <a:off x="1043608" y="188640"/>
            <a:ext cx="7471742"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 name="Title 1">
            <a:extLst>
              <a:ext uri="{FF2B5EF4-FFF2-40B4-BE49-F238E27FC236}">
                <a16:creationId xmlns:a16="http://schemas.microsoft.com/office/drawing/2014/main" xmlns="" id="{5949F382-BFAC-AFFF-797C-399E4D04F48A}"/>
              </a:ext>
            </a:extLst>
          </p:cNvPr>
          <p:cNvSpPr>
            <a:spLocks noGrp="1"/>
          </p:cNvSpPr>
          <p:nvPr>
            <p:ph type="title"/>
          </p:nvPr>
        </p:nvSpPr>
        <p:spPr>
          <a:xfrm>
            <a:off x="899592" y="188640"/>
            <a:ext cx="7200800" cy="695000"/>
          </a:xfrm>
        </p:spPr>
        <p:txBody>
          <a:bodyPr>
            <a:noAutofit/>
          </a:bodyPr>
          <a:lstStyle/>
          <a:p>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4. THÔNG TIN, HÌNH ẢNH </a:t>
            </a:r>
            <a:br>
              <a:rPr lang="vi-VN" sz="2400" b="1" dirty="0">
                <a:solidFill>
                  <a:prstClr val="black"/>
                </a:solidFill>
                <a:latin typeface="Cambria" panose="02040503050406030204" pitchFamily="18" charset="0"/>
                <a:cs typeface="Times New Roman" panose="02020603050405020304" pitchFamily="18" charset="0"/>
              </a:rPr>
            </a:br>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KHÔNG ĐƯỢC SỬ DỤNG TRONG TTT (1)</a:t>
            </a:r>
            <a:endParaRPr lang="en-US"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61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242" y="1052736"/>
            <a:ext cx="7593108" cy="4896544"/>
          </a:xfrm>
        </p:spPr>
        <p:txBody>
          <a:bodyPr>
            <a:noAutofit/>
          </a:bodyPr>
          <a:lstStyle/>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10. Sử dụng chứng nhận chưa được Bộ Y tế công nhận, sử dụng hình ảnh, tên, biểu tượng của cán bộ y tế; lợi dụng danh nghĩa của tổ chức, cá nhân, các loại biểu tượng, hình ảnh, địa vị, uy tín, thư tín, thư cảm ơn để thông tin thuốc.</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11. Thông tin xuất xứ của thuốc, nguyên liệu làm thuốc không đầy đủ.</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12. Hình ảnh động vật, thực vật thuộc danh mục loài nguy cấp, quý, hiếm được ưu tiên bảo vệ.</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13. Các câu, từ mang tính mách bảo, truyền miệng để định hướng, khuyên dùng thuốc.</a:t>
            </a:r>
          </a:p>
          <a:p>
            <a:pPr marL="0" indent="0" algn="just">
              <a:lnSpc>
                <a:spcPct val="100000"/>
              </a:lnSpc>
              <a:spcBef>
                <a:spcPts val="600"/>
              </a:spcBef>
              <a:spcAft>
                <a:spcPts val="600"/>
              </a:spcAft>
              <a:buNone/>
            </a:pPr>
            <a:r>
              <a:rPr lang="vi-VN" sz="1800" b="0" i="0" dirty="0">
                <a:solidFill>
                  <a:schemeClr val="accent1"/>
                </a:solidFill>
                <a:effectLst/>
                <a:latin typeface="Arial" panose="020B0604020202020204" pitchFamily="34" charset="0"/>
              </a:rPr>
              <a:t>14. Sử dụng hình ảnh người bệnh để mô tả tình trạng bệnh lý hoặc công dụng của thuốc không phù hợp với tài liệu liên quan đến thuốc và các hướng dẫn chuyên môn do Bộ Y tế ban hành hoặc công nhận.</a:t>
            </a:r>
          </a:p>
          <a:p>
            <a:pPr marL="0" indent="0" algn="l">
              <a:spcBef>
                <a:spcPts val="600"/>
              </a:spcBef>
              <a:spcAft>
                <a:spcPts val="600"/>
              </a:spcAft>
              <a:buNone/>
            </a:pPr>
            <a:endParaRPr lang="vi-VN" sz="1800" b="0" i="0" dirty="0">
              <a:solidFill>
                <a:schemeClr val="accent1"/>
              </a:solidFill>
              <a:effectLst/>
              <a:latin typeface="Arial" panose="020B0604020202020204" pitchFamily="34" charset="0"/>
            </a:endParaRPr>
          </a:p>
          <a:p>
            <a:pPr marL="0" indent="0" algn="just">
              <a:lnSpc>
                <a:spcPct val="120000"/>
              </a:lnSpc>
              <a:spcBef>
                <a:spcPts val="600"/>
              </a:spcBef>
              <a:buNone/>
            </a:pPr>
            <a:endParaRPr lang="en-US" sz="1800" dirty="0">
              <a:solidFill>
                <a:schemeClr val="accent1"/>
              </a:solidFill>
            </a:endParaRPr>
          </a:p>
          <a:p>
            <a:pPr marL="109728" indent="0" algn="just">
              <a:spcBef>
                <a:spcPts val="1800"/>
              </a:spcBef>
              <a:buNone/>
            </a:pPr>
            <a:endParaRPr lang="en-US" sz="1800"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400" b="0" i="0" u="none" strike="noStrike" kern="1200" cap="none" spc="0" normalizeH="0" baseline="0" noProof="0" dirty="0">
              <a:ln>
                <a:noFill/>
              </a:ln>
              <a:solidFill>
                <a:prstClr val="black"/>
              </a:solidFill>
              <a:effectLst/>
              <a:uLnTx/>
              <a:uFillTx/>
              <a:latin typeface="Rage Italic" pitchFamily="66" charset="0"/>
              <a:ea typeface="+mn-ea"/>
              <a:cs typeface="+mn-cs"/>
            </a:endParaRPr>
          </a:p>
        </p:txBody>
      </p:sp>
      <p:pic>
        <p:nvPicPr>
          <p:cNvPr id="7" name="Picture 6">
            <a:extLst>
              <a:ext uri="{FF2B5EF4-FFF2-40B4-BE49-F238E27FC236}">
                <a16:creationId xmlns:a16="http://schemas.microsoft.com/office/drawing/2014/main" xmlns="" id="{0E450DD8-D528-4A77-884B-D5165981B892}"/>
              </a:ext>
            </a:extLst>
          </p:cNvPr>
          <p:cNvPicPr>
            <a:picLocks noChangeAspect="1"/>
          </p:cNvPicPr>
          <p:nvPr/>
        </p:nvPicPr>
        <p:blipFill>
          <a:blip r:embed="rId2"/>
          <a:stretch>
            <a:fillRect/>
          </a:stretch>
        </p:blipFill>
        <p:spPr>
          <a:xfrm>
            <a:off x="539552" y="5317394"/>
            <a:ext cx="1263774" cy="1263774"/>
          </a:xfrm>
          <a:prstGeom prst="rect">
            <a:avLst/>
          </a:prstGeom>
        </p:spPr>
      </p:pic>
      <p:sp>
        <p:nvSpPr>
          <p:cNvPr id="9" name="Rounded Rectangle 5">
            <a:extLst>
              <a:ext uri="{FF2B5EF4-FFF2-40B4-BE49-F238E27FC236}">
                <a16:creationId xmlns:a16="http://schemas.microsoft.com/office/drawing/2014/main" xmlns="" id="{CC3BED9F-4914-510C-CB12-B4BCF1064DA8}"/>
              </a:ext>
            </a:extLst>
          </p:cNvPr>
          <p:cNvSpPr/>
          <p:nvPr/>
        </p:nvSpPr>
        <p:spPr>
          <a:xfrm>
            <a:off x="1043608" y="188640"/>
            <a:ext cx="7471742"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 name="Title 1">
            <a:extLst>
              <a:ext uri="{FF2B5EF4-FFF2-40B4-BE49-F238E27FC236}">
                <a16:creationId xmlns:a16="http://schemas.microsoft.com/office/drawing/2014/main" xmlns="" id="{9AEEE823-6292-3ECE-E1F1-F03C232283F4}"/>
              </a:ext>
            </a:extLst>
          </p:cNvPr>
          <p:cNvSpPr>
            <a:spLocks noGrp="1"/>
          </p:cNvSpPr>
          <p:nvPr>
            <p:ph type="title"/>
          </p:nvPr>
        </p:nvSpPr>
        <p:spPr>
          <a:xfrm>
            <a:off x="899592" y="188640"/>
            <a:ext cx="7200800" cy="695000"/>
          </a:xfrm>
        </p:spPr>
        <p:txBody>
          <a:bodyPr>
            <a:noAutofit/>
          </a:bodyPr>
          <a:lstStyle/>
          <a:p>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4. THÔNG TIN, HÌNH ẢNH </a:t>
            </a:r>
            <a:br>
              <a:rPr lang="vi-VN" sz="2400" b="1" dirty="0">
                <a:solidFill>
                  <a:prstClr val="black"/>
                </a:solidFill>
                <a:latin typeface="Cambria" panose="02040503050406030204" pitchFamily="18" charset="0"/>
                <a:cs typeface="Times New Roman" panose="02020603050405020304" pitchFamily="18" charset="0"/>
              </a:rPr>
            </a:br>
            <a:r>
              <a:rPr lang="en-US" sz="2400" b="1" dirty="0">
                <a:solidFill>
                  <a:prstClr val="black"/>
                </a:solidFill>
                <a:latin typeface="Cambria" panose="02040503050406030204" pitchFamily="18" charset="0"/>
                <a:cs typeface="Times New Roman" panose="02020603050405020304" pitchFamily="18" charset="0"/>
              </a:rPr>
              <a:t>        </a:t>
            </a:r>
            <a:r>
              <a:rPr lang="vi-VN" sz="2400" b="1" dirty="0">
                <a:solidFill>
                  <a:prstClr val="black"/>
                </a:solidFill>
                <a:latin typeface="Cambria" panose="02040503050406030204" pitchFamily="18" charset="0"/>
                <a:cs typeface="Times New Roman" panose="02020603050405020304" pitchFamily="18" charset="0"/>
              </a:rPr>
              <a:t>KHÔNG ĐƯỢC SỬ DỤNG TRONG TTT (1)</a:t>
            </a:r>
            <a:endParaRPr lang="en-US"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808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AA032C-1813-4AEE-BA6D-D2DCE9FAC727}"/>
              </a:ext>
            </a:extLst>
          </p:cNvPr>
          <p:cNvSpPr>
            <a:spLocks noGrp="1"/>
          </p:cNvSpPr>
          <p:nvPr>
            <p:ph idx="1"/>
          </p:nvPr>
        </p:nvSpPr>
        <p:spPr>
          <a:xfrm>
            <a:off x="1043608" y="1628800"/>
            <a:ext cx="7416823" cy="4466202"/>
          </a:xfrm>
        </p:spPr>
        <p:txBody>
          <a:bodyPr>
            <a:normAutofit/>
          </a:bodyPr>
          <a:lstStyle/>
          <a:p>
            <a:pPr algn="just"/>
            <a:r>
              <a:rPr lang="en-US" sz="2400" dirty="0" err="1">
                <a:solidFill>
                  <a:schemeClr val="accent1"/>
                </a:solidFill>
              </a:rPr>
              <a:t>Bỏ</a:t>
            </a:r>
            <a:r>
              <a:rPr lang="en-US" sz="2400" dirty="0">
                <a:solidFill>
                  <a:schemeClr val="accent1"/>
                </a:solidFill>
              </a:rPr>
              <a:t> </a:t>
            </a:r>
            <a:r>
              <a:rPr lang="en-US" sz="2400" dirty="0" err="1">
                <a:solidFill>
                  <a:schemeClr val="accent1"/>
                </a:solidFill>
              </a:rPr>
              <a:t>quy</a:t>
            </a:r>
            <a:r>
              <a:rPr lang="en-US" sz="2400" dirty="0">
                <a:solidFill>
                  <a:schemeClr val="accent1"/>
                </a:solidFill>
              </a:rPr>
              <a:t> </a:t>
            </a:r>
            <a:r>
              <a:rPr lang="en-US" sz="2400" dirty="0" err="1">
                <a:solidFill>
                  <a:schemeClr val="accent1"/>
                </a:solidFill>
              </a:rPr>
              <a:t>định</a:t>
            </a:r>
            <a:r>
              <a:rPr lang="en-US" sz="2400" dirty="0">
                <a:solidFill>
                  <a:schemeClr val="accent1"/>
                </a:solidFill>
              </a:rPr>
              <a:t> </a:t>
            </a:r>
            <a:r>
              <a:rPr lang="en-US" sz="2400" dirty="0" err="1">
                <a:solidFill>
                  <a:schemeClr val="accent1"/>
                </a:solidFill>
              </a:rPr>
              <a:t>về</a:t>
            </a:r>
            <a:r>
              <a:rPr lang="en-US" sz="2400" dirty="0">
                <a:solidFill>
                  <a:schemeClr val="accent1"/>
                </a:solidFill>
              </a:rPr>
              <a:t> </a:t>
            </a:r>
            <a:r>
              <a:rPr lang="en-US" sz="2400" dirty="0" err="1">
                <a:solidFill>
                  <a:schemeClr val="accent1"/>
                </a:solidFill>
              </a:rPr>
              <a:t>việc</a:t>
            </a:r>
            <a:r>
              <a:rPr lang="en-US" sz="2400" dirty="0">
                <a:solidFill>
                  <a:schemeClr val="accent1"/>
                </a:solidFill>
              </a:rPr>
              <a:t> </a:t>
            </a:r>
            <a:r>
              <a:rPr lang="en-US" sz="2400" dirty="0" err="1">
                <a:solidFill>
                  <a:schemeClr val="accent1"/>
                </a:solidFill>
              </a:rPr>
              <a:t>xác</a:t>
            </a:r>
            <a:r>
              <a:rPr lang="en-US" sz="2400" dirty="0">
                <a:solidFill>
                  <a:schemeClr val="accent1"/>
                </a:solidFill>
              </a:rPr>
              <a:t> </a:t>
            </a:r>
            <a:r>
              <a:rPr lang="en-US" sz="2400" dirty="0" err="1">
                <a:solidFill>
                  <a:schemeClr val="accent1"/>
                </a:solidFill>
              </a:rPr>
              <a:t>nhận</a:t>
            </a:r>
            <a:r>
              <a:rPr lang="en-US" sz="2400" dirty="0">
                <a:solidFill>
                  <a:schemeClr val="accent1"/>
                </a:solidFill>
              </a:rPr>
              <a:t> </a:t>
            </a:r>
            <a:r>
              <a:rPr lang="en-US" sz="2400" dirty="0" err="1">
                <a:solidFill>
                  <a:schemeClr val="accent1"/>
                </a:solidFill>
              </a:rPr>
              <a:t>nội</a:t>
            </a:r>
            <a:r>
              <a:rPr lang="en-US" sz="2400" dirty="0">
                <a:solidFill>
                  <a:schemeClr val="accent1"/>
                </a:solidFill>
              </a:rPr>
              <a:t> dung </a:t>
            </a:r>
            <a:r>
              <a:rPr lang="en-US" sz="2400" dirty="0" err="1">
                <a:solidFill>
                  <a:schemeClr val="accent1"/>
                </a:solidFill>
              </a:rPr>
              <a:t>thông</a:t>
            </a:r>
            <a:r>
              <a:rPr lang="en-US" sz="2400" dirty="0">
                <a:solidFill>
                  <a:schemeClr val="accent1"/>
                </a:solidFill>
              </a:rPr>
              <a:t> tin </a:t>
            </a:r>
            <a:r>
              <a:rPr lang="en-US" sz="2400" dirty="0" err="1">
                <a:solidFill>
                  <a:schemeClr val="accent1"/>
                </a:solidFill>
              </a:rPr>
              <a:t>thuốc</a:t>
            </a:r>
            <a:endParaRPr lang="en-US" sz="2400" dirty="0">
              <a:solidFill>
                <a:schemeClr val="accent1"/>
              </a:solidFill>
            </a:endParaRPr>
          </a:p>
          <a:p>
            <a:pPr algn="just"/>
            <a:r>
              <a:rPr lang="en-GB" sz="2400" dirty="0" err="1">
                <a:solidFill>
                  <a:schemeClr val="accent1"/>
                </a:solidFill>
              </a:rPr>
              <a:t>Bổ</a:t>
            </a:r>
            <a:r>
              <a:rPr lang="en-GB" sz="2400" dirty="0">
                <a:solidFill>
                  <a:schemeClr val="accent1"/>
                </a:solidFill>
              </a:rPr>
              <a:t> sung </a:t>
            </a:r>
            <a:r>
              <a:rPr lang="en-GB" sz="2400" dirty="0" err="1">
                <a:solidFill>
                  <a:schemeClr val="accent1"/>
                </a:solidFill>
              </a:rPr>
              <a:t>quy</a:t>
            </a:r>
            <a:r>
              <a:rPr lang="en-GB" sz="2400" dirty="0">
                <a:solidFill>
                  <a:schemeClr val="accent1"/>
                </a:solidFill>
              </a:rPr>
              <a:t> </a:t>
            </a:r>
            <a:r>
              <a:rPr lang="en-GB" sz="2400" dirty="0" err="1">
                <a:solidFill>
                  <a:schemeClr val="accent1"/>
                </a:solidFill>
              </a:rPr>
              <a:t>định</a:t>
            </a:r>
            <a:r>
              <a:rPr lang="en-GB" sz="2400" dirty="0">
                <a:solidFill>
                  <a:schemeClr val="accent1"/>
                </a:solidFill>
              </a:rPr>
              <a:t> </a:t>
            </a:r>
            <a:r>
              <a:rPr lang="en-GB" sz="2400" dirty="0" err="1">
                <a:solidFill>
                  <a:schemeClr val="accent1"/>
                </a:solidFill>
              </a:rPr>
              <a:t>về</a:t>
            </a:r>
            <a:r>
              <a:rPr lang="en-GB" sz="2400" dirty="0">
                <a:solidFill>
                  <a:schemeClr val="accent1"/>
                </a:solidFill>
              </a:rPr>
              <a:t> </a:t>
            </a:r>
            <a:r>
              <a:rPr lang="en-GB" sz="2400" dirty="0" err="1">
                <a:solidFill>
                  <a:schemeClr val="accent1"/>
                </a:solidFill>
              </a:rPr>
              <a:t>cách</a:t>
            </a:r>
            <a:r>
              <a:rPr lang="en-GB" sz="2400" dirty="0">
                <a:solidFill>
                  <a:schemeClr val="accent1"/>
                </a:solidFill>
              </a:rPr>
              <a:t> </a:t>
            </a:r>
            <a:r>
              <a:rPr lang="en-GB" sz="2400" dirty="0" err="1">
                <a:solidFill>
                  <a:schemeClr val="accent1"/>
                </a:solidFill>
              </a:rPr>
              <a:t>thức</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thuốc</a:t>
            </a:r>
            <a:r>
              <a:rPr lang="en-GB" sz="2400" dirty="0">
                <a:solidFill>
                  <a:schemeClr val="accent1"/>
                </a:solidFill>
              </a:rPr>
              <a:t> </a:t>
            </a:r>
            <a:r>
              <a:rPr lang="en-GB" sz="2400" dirty="0" err="1">
                <a:solidFill>
                  <a:schemeClr val="accent1"/>
                </a:solidFill>
              </a:rPr>
              <a:t>cho</a:t>
            </a:r>
            <a:r>
              <a:rPr lang="en-GB" sz="2400" dirty="0">
                <a:solidFill>
                  <a:schemeClr val="accent1"/>
                </a:solidFill>
              </a:rPr>
              <a:t> </a:t>
            </a:r>
            <a:r>
              <a:rPr lang="en-GB" sz="2400" dirty="0" err="1">
                <a:solidFill>
                  <a:schemeClr val="accent1"/>
                </a:solidFill>
              </a:rPr>
              <a:t>người</a:t>
            </a:r>
            <a:r>
              <a:rPr lang="en-GB" sz="2400" dirty="0">
                <a:solidFill>
                  <a:schemeClr val="accent1"/>
                </a:solidFill>
              </a:rPr>
              <a:t> </a:t>
            </a:r>
            <a:r>
              <a:rPr lang="en-GB" sz="2400" dirty="0" err="1">
                <a:solidFill>
                  <a:schemeClr val="accent1"/>
                </a:solidFill>
              </a:rPr>
              <a:t>sử</a:t>
            </a:r>
            <a:r>
              <a:rPr lang="en-GB" sz="2400" dirty="0">
                <a:solidFill>
                  <a:schemeClr val="accent1"/>
                </a:solidFill>
              </a:rPr>
              <a:t> </a:t>
            </a:r>
            <a:r>
              <a:rPr lang="en-GB" sz="2400" dirty="0" err="1">
                <a:solidFill>
                  <a:schemeClr val="accent1"/>
                </a:solidFill>
              </a:rPr>
              <a:t>dụng</a:t>
            </a:r>
            <a:r>
              <a:rPr lang="en-GB" sz="2400" dirty="0">
                <a:solidFill>
                  <a:schemeClr val="accent1"/>
                </a:solidFill>
              </a:rPr>
              <a:t> </a:t>
            </a:r>
            <a:r>
              <a:rPr lang="en-GB" sz="2400" dirty="0" err="1">
                <a:solidFill>
                  <a:schemeClr val="accent1"/>
                </a:solidFill>
              </a:rPr>
              <a:t>thuốc</a:t>
            </a:r>
            <a:endParaRPr lang="en-GB" sz="2400" dirty="0">
              <a:solidFill>
                <a:schemeClr val="accent1"/>
              </a:solidFill>
            </a:endParaRPr>
          </a:p>
          <a:p>
            <a:pPr algn="just"/>
            <a:r>
              <a:rPr lang="en-GB" sz="2400" dirty="0" err="1">
                <a:solidFill>
                  <a:schemeClr val="accent1"/>
                </a:solidFill>
              </a:rPr>
              <a:t>Bổ</a:t>
            </a:r>
            <a:r>
              <a:rPr lang="en-GB" sz="2400" dirty="0">
                <a:solidFill>
                  <a:schemeClr val="accent1"/>
                </a:solidFill>
              </a:rPr>
              <a:t> sung </a:t>
            </a:r>
            <a:r>
              <a:rPr lang="en-GB" sz="2400" dirty="0" err="1">
                <a:solidFill>
                  <a:schemeClr val="accent1"/>
                </a:solidFill>
              </a:rPr>
              <a:t>quy</a:t>
            </a:r>
            <a:r>
              <a:rPr lang="en-GB" sz="2400" dirty="0">
                <a:solidFill>
                  <a:schemeClr val="accent1"/>
                </a:solidFill>
              </a:rPr>
              <a:t> </a:t>
            </a:r>
            <a:r>
              <a:rPr lang="en-GB" sz="2400" dirty="0" err="1">
                <a:solidFill>
                  <a:schemeClr val="accent1"/>
                </a:solidFill>
              </a:rPr>
              <a:t>định</a:t>
            </a:r>
            <a:r>
              <a:rPr lang="en-GB" sz="2400" dirty="0">
                <a:solidFill>
                  <a:schemeClr val="accent1"/>
                </a:solidFill>
              </a:rPr>
              <a:t> </a:t>
            </a:r>
            <a:r>
              <a:rPr lang="en-GB" sz="2400" dirty="0" err="1">
                <a:solidFill>
                  <a:schemeClr val="accent1"/>
                </a:solidFill>
              </a:rPr>
              <a:t>về</a:t>
            </a:r>
            <a:r>
              <a:rPr lang="en-GB" sz="2400" dirty="0">
                <a:solidFill>
                  <a:schemeClr val="accent1"/>
                </a:solidFill>
              </a:rPr>
              <a:t> </a:t>
            </a:r>
            <a:r>
              <a:rPr lang="en-GB" sz="2400" b="1" dirty="0" err="1">
                <a:solidFill>
                  <a:schemeClr val="accent1"/>
                </a:solidFill>
              </a:rPr>
              <a:t>thực</a:t>
            </a:r>
            <a:r>
              <a:rPr lang="en-GB" sz="2400" b="1" dirty="0">
                <a:solidFill>
                  <a:schemeClr val="accent1"/>
                </a:solidFill>
              </a:rPr>
              <a:t> </a:t>
            </a:r>
            <a:r>
              <a:rPr lang="en-GB" sz="2400" b="1" dirty="0" err="1">
                <a:solidFill>
                  <a:schemeClr val="accent1"/>
                </a:solidFill>
              </a:rPr>
              <a:t>hiện</a:t>
            </a:r>
            <a:r>
              <a:rPr lang="en-GB" sz="2400" b="1" dirty="0">
                <a:solidFill>
                  <a:schemeClr val="accent1"/>
                </a:solidFill>
              </a:rPr>
              <a:t> </a:t>
            </a:r>
            <a:r>
              <a:rPr lang="en-GB" sz="2400" dirty="0" err="1">
                <a:solidFill>
                  <a:schemeClr val="accent1"/>
                </a:solidFill>
              </a:rPr>
              <a:t>cách</a:t>
            </a:r>
            <a:r>
              <a:rPr lang="en-GB" sz="2400" dirty="0">
                <a:solidFill>
                  <a:schemeClr val="accent1"/>
                </a:solidFill>
              </a:rPr>
              <a:t> </a:t>
            </a:r>
            <a:r>
              <a:rPr lang="en-GB" sz="2400" dirty="0" err="1">
                <a:solidFill>
                  <a:schemeClr val="accent1"/>
                </a:solidFill>
              </a:rPr>
              <a:t>thức</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thuốc</a:t>
            </a:r>
            <a:r>
              <a:rPr lang="en-GB" sz="2400" dirty="0">
                <a:solidFill>
                  <a:schemeClr val="accent1"/>
                </a:solidFill>
              </a:rPr>
              <a:t> qua </a:t>
            </a:r>
            <a:r>
              <a:rPr lang="en-GB" sz="2400" dirty="0" err="1">
                <a:solidFill>
                  <a:schemeClr val="accent1"/>
                </a:solidFill>
              </a:rPr>
              <a:t>cung</a:t>
            </a:r>
            <a:r>
              <a:rPr lang="en-GB" sz="2400" dirty="0">
                <a:solidFill>
                  <a:schemeClr val="accent1"/>
                </a:solidFill>
              </a:rPr>
              <a:t> </a:t>
            </a:r>
            <a:r>
              <a:rPr lang="en-GB" sz="2400" dirty="0" err="1">
                <a:solidFill>
                  <a:schemeClr val="accent1"/>
                </a:solidFill>
              </a:rPr>
              <a:t>cấp</a:t>
            </a:r>
            <a:r>
              <a:rPr lang="en-GB" sz="2400" dirty="0">
                <a:solidFill>
                  <a:schemeClr val="accent1"/>
                </a:solidFill>
              </a:rPr>
              <a:t> </a:t>
            </a:r>
            <a:r>
              <a:rPr lang="en-GB" sz="2400" dirty="0" err="1">
                <a:solidFill>
                  <a:schemeClr val="accent1"/>
                </a:solidFill>
              </a:rPr>
              <a:t>tài</a:t>
            </a:r>
            <a:r>
              <a:rPr lang="en-GB" sz="2400" dirty="0">
                <a:solidFill>
                  <a:schemeClr val="accent1"/>
                </a:solidFill>
              </a:rPr>
              <a:t> </a:t>
            </a:r>
            <a:r>
              <a:rPr lang="en-GB" sz="2400" dirty="0" err="1">
                <a:solidFill>
                  <a:schemeClr val="accent1"/>
                </a:solidFill>
              </a:rPr>
              <a:t>liệu</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thuốc</a:t>
            </a:r>
            <a:r>
              <a:rPr lang="en-GB" sz="2400" dirty="0">
                <a:solidFill>
                  <a:schemeClr val="accent1"/>
                </a:solidFill>
              </a:rPr>
              <a:t>, </a:t>
            </a:r>
            <a:r>
              <a:rPr lang="en-GB" sz="2400" dirty="0" err="1">
                <a:solidFill>
                  <a:schemeClr val="accent1"/>
                </a:solidFill>
              </a:rPr>
              <a:t>hội</a:t>
            </a:r>
            <a:r>
              <a:rPr lang="en-GB" sz="2400" dirty="0">
                <a:solidFill>
                  <a:schemeClr val="accent1"/>
                </a:solidFill>
              </a:rPr>
              <a:t> </a:t>
            </a:r>
            <a:r>
              <a:rPr lang="en-GB" sz="2400" dirty="0" err="1">
                <a:solidFill>
                  <a:schemeClr val="accent1"/>
                </a:solidFill>
              </a:rPr>
              <a:t>thảo</a:t>
            </a:r>
            <a:r>
              <a:rPr lang="en-GB" sz="2400" dirty="0">
                <a:solidFill>
                  <a:schemeClr val="accent1"/>
                </a:solidFill>
              </a:rPr>
              <a:t> </a:t>
            </a:r>
            <a:r>
              <a:rPr lang="en-GB" sz="2400" dirty="0" err="1">
                <a:solidFill>
                  <a:schemeClr val="accent1"/>
                </a:solidFill>
              </a:rPr>
              <a:t>giới</a:t>
            </a:r>
            <a:r>
              <a:rPr lang="en-GB" sz="2400" dirty="0">
                <a:solidFill>
                  <a:schemeClr val="accent1"/>
                </a:solidFill>
              </a:rPr>
              <a:t> </a:t>
            </a:r>
            <a:r>
              <a:rPr lang="en-GB" sz="2400" dirty="0" err="1">
                <a:solidFill>
                  <a:schemeClr val="accent1"/>
                </a:solidFill>
              </a:rPr>
              <a:t>thiệu</a:t>
            </a:r>
            <a:r>
              <a:rPr lang="en-GB" sz="2400" dirty="0">
                <a:solidFill>
                  <a:schemeClr val="accent1"/>
                </a:solidFill>
              </a:rPr>
              <a:t> </a:t>
            </a:r>
            <a:r>
              <a:rPr lang="en-GB" sz="2400" dirty="0" err="1">
                <a:solidFill>
                  <a:schemeClr val="accent1"/>
                </a:solidFill>
              </a:rPr>
              <a:t>thuốc</a:t>
            </a:r>
            <a:r>
              <a:rPr lang="en-GB" sz="2400" dirty="0">
                <a:solidFill>
                  <a:schemeClr val="accent1"/>
                </a:solidFill>
              </a:rPr>
              <a:t>.</a:t>
            </a:r>
          </a:p>
          <a:p>
            <a:pPr algn="just"/>
            <a:r>
              <a:rPr lang="en-GB" sz="2400" dirty="0" err="1">
                <a:solidFill>
                  <a:schemeClr val="accent1"/>
                </a:solidFill>
              </a:rPr>
              <a:t>Một</a:t>
            </a:r>
            <a:r>
              <a:rPr lang="en-GB" sz="2400" dirty="0">
                <a:solidFill>
                  <a:schemeClr val="accent1"/>
                </a:solidFill>
              </a:rPr>
              <a:t> </a:t>
            </a:r>
            <a:r>
              <a:rPr lang="en-GB" sz="2400" dirty="0" err="1">
                <a:solidFill>
                  <a:schemeClr val="accent1"/>
                </a:solidFill>
              </a:rPr>
              <a:t>số</a:t>
            </a:r>
            <a:r>
              <a:rPr lang="en-GB" sz="2400" dirty="0">
                <a:solidFill>
                  <a:schemeClr val="accent1"/>
                </a:solidFill>
              </a:rPr>
              <a:t> </a:t>
            </a:r>
            <a:r>
              <a:rPr lang="en-GB" sz="2400" dirty="0" err="1">
                <a:solidFill>
                  <a:schemeClr val="accent1"/>
                </a:solidFill>
              </a:rPr>
              <a:t>thay</a:t>
            </a:r>
            <a:r>
              <a:rPr lang="en-GB" sz="2400" dirty="0">
                <a:solidFill>
                  <a:schemeClr val="accent1"/>
                </a:solidFill>
              </a:rPr>
              <a:t> </a:t>
            </a:r>
            <a:r>
              <a:rPr lang="en-GB" sz="2400" dirty="0" err="1">
                <a:solidFill>
                  <a:schemeClr val="accent1"/>
                </a:solidFill>
              </a:rPr>
              <a:t>đổi</a:t>
            </a:r>
            <a:r>
              <a:rPr lang="en-GB" sz="2400" dirty="0">
                <a:solidFill>
                  <a:schemeClr val="accent1"/>
                </a:solidFill>
              </a:rPr>
              <a:t> </a:t>
            </a:r>
            <a:r>
              <a:rPr lang="en-GB" sz="2400" dirty="0" err="1">
                <a:solidFill>
                  <a:schemeClr val="accent1"/>
                </a:solidFill>
              </a:rPr>
              <a:t>trong</a:t>
            </a:r>
            <a:r>
              <a:rPr lang="en-GB" sz="2400" dirty="0">
                <a:solidFill>
                  <a:schemeClr val="accent1"/>
                </a:solidFill>
              </a:rPr>
              <a:t> </a:t>
            </a:r>
            <a:r>
              <a:rPr lang="en-GB" sz="2400" dirty="0" err="1">
                <a:solidFill>
                  <a:schemeClr val="accent1"/>
                </a:solidFill>
              </a:rPr>
              <a:t>quy</a:t>
            </a:r>
            <a:r>
              <a:rPr lang="en-GB" sz="2400" dirty="0">
                <a:solidFill>
                  <a:schemeClr val="accent1"/>
                </a:solidFill>
              </a:rPr>
              <a:t> </a:t>
            </a:r>
            <a:r>
              <a:rPr lang="en-GB" sz="2400" dirty="0" err="1">
                <a:solidFill>
                  <a:schemeClr val="accent1"/>
                </a:solidFill>
              </a:rPr>
              <a:t>định</a:t>
            </a:r>
            <a:r>
              <a:rPr lang="en-GB" sz="2400" dirty="0">
                <a:solidFill>
                  <a:schemeClr val="accent1"/>
                </a:solidFill>
              </a:rPr>
              <a:t> </a:t>
            </a:r>
            <a:r>
              <a:rPr lang="en-GB" sz="2400" dirty="0" err="1">
                <a:solidFill>
                  <a:schemeClr val="accent1"/>
                </a:solidFill>
              </a:rPr>
              <a:t>về</a:t>
            </a:r>
            <a:r>
              <a:rPr lang="en-GB" sz="2400" dirty="0">
                <a:solidFill>
                  <a:schemeClr val="accent1"/>
                </a:solidFill>
              </a:rPr>
              <a:t> </a:t>
            </a:r>
            <a:r>
              <a:rPr lang="en-GB" sz="2400" dirty="0" err="1">
                <a:solidFill>
                  <a:schemeClr val="accent1"/>
                </a:solidFill>
              </a:rPr>
              <a:t>hình</a:t>
            </a:r>
            <a:r>
              <a:rPr lang="en-GB" sz="2400" dirty="0">
                <a:solidFill>
                  <a:schemeClr val="accent1"/>
                </a:solidFill>
              </a:rPr>
              <a:t> </a:t>
            </a:r>
            <a:r>
              <a:rPr lang="en-GB" sz="2400" dirty="0" err="1">
                <a:solidFill>
                  <a:schemeClr val="accent1"/>
                </a:solidFill>
              </a:rPr>
              <a:t>thức</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thuốc</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hình</a:t>
            </a:r>
            <a:r>
              <a:rPr lang="en-GB" sz="2400" dirty="0">
                <a:solidFill>
                  <a:schemeClr val="accent1"/>
                </a:solidFill>
              </a:rPr>
              <a:t> </a:t>
            </a:r>
            <a:r>
              <a:rPr lang="en-GB" sz="2400" dirty="0" err="1">
                <a:solidFill>
                  <a:schemeClr val="accent1"/>
                </a:solidFill>
              </a:rPr>
              <a:t>ảnh</a:t>
            </a:r>
            <a:r>
              <a:rPr lang="en-GB" sz="2400" dirty="0">
                <a:solidFill>
                  <a:schemeClr val="accent1"/>
                </a:solidFill>
              </a:rPr>
              <a:t> </a:t>
            </a:r>
            <a:r>
              <a:rPr lang="en-GB" sz="2400" dirty="0" err="1">
                <a:solidFill>
                  <a:schemeClr val="accent1"/>
                </a:solidFill>
              </a:rPr>
              <a:t>không</a:t>
            </a:r>
            <a:r>
              <a:rPr lang="en-GB" sz="2400" dirty="0">
                <a:solidFill>
                  <a:schemeClr val="accent1"/>
                </a:solidFill>
              </a:rPr>
              <a:t> </a:t>
            </a:r>
            <a:r>
              <a:rPr lang="en-GB" sz="2400" dirty="0" err="1">
                <a:solidFill>
                  <a:schemeClr val="accent1"/>
                </a:solidFill>
              </a:rPr>
              <a:t>được</a:t>
            </a:r>
            <a:r>
              <a:rPr lang="en-GB" sz="2400" dirty="0">
                <a:solidFill>
                  <a:schemeClr val="accent1"/>
                </a:solidFill>
              </a:rPr>
              <a:t> </a:t>
            </a:r>
            <a:r>
              <a:rPr lang="en-GB" sz="2400" dirty="0" err="1">
                <a:solidFill>
                  <a:schemeClr val="accent1"/>
                </a:solidFill>
              </a:rPr>
              <a:t>sử</a:t>
            </a:r>
            <a:r>
              <a:rPr lang="en-GB" sz="2400" dirty="0">
                <a:solidFill>
                  <a:schemeClr val="accent1"/>
                </a:solidFill>
              </a:rPr>
              <a:t> </a:t>
            </a:r>
            <a:r>
              <a:rPr lang="en-GB" sz="2400" dirty="0" err="1">
                <a:solidFill>
                  <a:schemeClr val="accent1"/>
                </a:solidFill>
              </a:rPr>
              <a:t>dụng</a:t>
            </a:r>
            <a:r>
              <a:rPr lang="en-GB" sz="2400" dirty="0">
                <a:solidFill>
                  <a:schemeClr val="accent1"/>
                </a:solidFill>
              </a:rPr>
              <a:t> </a:t>
            </a:r>
            <a:r>
              <a:rPr lang="en-GB" sz="2400" dirty="0" err="1">
                <a:solidFill>
                  <a:schemeClr val="accent1"/>
                </a:solidFill>
              </a:rPr>
              <a:t>trong</a:t>
            </a:r>
            <a:r>
              <a:rPr lang="en-GB" sz="2400" dirty="0">
                <a:solidFill>
                  <a:schemeClr val="accent1"/>
                </a:solidFill>
              </a:rPr>
              <a:t> </a:t>
            </a:r>
            <a:r>
              <a:rPr lang="en-GB" sz="2400" dirty="0" err="1">
                <a:solidFill>
                  <a:schemeClr val="accent1"/>
                </a:solidFill>
              </a:rPr>
              <a:t>thông</a:t>
            </a:r>
            <a:r>
              <a:rPr lang="en-GB" sz="2400" dirty="0">
                <a:solidFill>
                  <a:schemeClr val="accent1"/>
                </a:solidFill>
              </a:rPr>
              <a:t> tin </a:t>
            </a:r>
            <a:r>
              <a:rPr lang="en-GB" sz="2400" dirty="0" err="1">
                <a:solidFill>
                  <a:schemeClr val="accent1"/>
                </a:solidFill>
              </a:rPr>
              <a:t>thuốc</a:t>
            </a:r>
            <a:r>
              <a:rPr lang="en-GB" sz="2400" dirty="0">
                <a:solidFill>
                  <a:schemeClr val="accent1"/>
                </a:solidFill>
              </a:rPr>
              <a:t>.</a:t>
            </a:r>
          </a:p>
        </p:txBody>
      </p:sp>
      <p:sp>
        <p:nvSpPr>
          <p:cNvPr id="5" name="Rounded Rectangle 5">
            <a:extLst>
              <a:ext uri="{FF2B5EF4-FFF2-40B4-BE49-F238E27FC236}">
                <a16:creationId xmlns:a16="http://schemas.microsoft.com/office/drawing/2014/main" xmlns="" id="{1E2FCEFE-8590-4A43-8BD9-5C1BD5DC8BA7}"/>
              </a:ext>
            </a:extLst>
          </p:cNvPr>
          <p:cNvSpPr/>
          <p:nvPr/>
        </p:nvSpPr>
        <p:spPr>
          <a:xfrm>
            <a:off x="922242" y="339288"/>
            <a:ext cx="6986606" cy="100148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Title 1">
            <a:extLst>
              <a:ext uri="{FF2B5EF4-FFF2-40B4-BE49-F238E27FC236}">
                <a16:creationId xmlns:a16="http://schemas.microsoft.com/office/drawing/2014/main" xmlns="" id="{846E58EC-9BEB-432D-9873-90A6B8AF9204}"/>
              </a:ext>
            </a:extLst>
          </p:cNvPr>
          <p:cNvSpPr txBox="1">
            <a:spLocks/>
          </p:cNvSpPr>
          <p:nvPr/>
        </p:nvSpPr>
        <p:spPr>
          <a:xfrm>
            <a:off x="922242" y="411296"/>
            <a:ext cx="6848500" cy="92947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vi-VN" sz="3600" b="1" dirty="0">
                <a:latin typeface="Cambria" panose="02040503050406030204" pitchFamily="18" charset="0"/>
                <a:cs typeface="Times New Roman" panose="02020603050405020304" pitchFamily="18" charset="0"/>
              </a:rPr>
              <a:t>MỘT SỐ QUY ĐỊNH CÓ THAY ĐỔI</a:t>
            </a:r>
            <a:r>
              <a:rPr lang="en-US" sz="3600" b="1" dirty="0">
                <a:latin typeface="Cambria" panose="02040503050406030204" pitchFamily="18" charset="0"/>
                <a:cs typeface="Times New Roman" panose="02020603050405020304" pitchFamily="18" charset="0"/>
              </a:rPr>
              <a:t> SO VỚI QUY ĐỊNH TẠI NGHỊ ĐỊNH SỐ 54/2017/NĐ-CP (ĐƯỢC SỬA ĐỔI BỞI NGHỊ ĐỊNH SỐ 155/2018/NĐ-CP)</a:t>
            </a:r>
          </a:p>
        </p:txBody>
      </p:sp>
    </p:spTree>
    <p:extLst>
      <p:ext uri="{BB962C8B-B14F-4D97-AF65-F5344CB8AC3E}">
        <p14:creationId xmlns:p14="http://schemas.microsoft.com/office/powerpoint/2010/main" val="1894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13786" y="188640"/>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16" b="0" i="0" u="none" strike="noStrike" kern="1200" cap="none" spc="0" normalizeH="0" baseline="0" noProof="0" dirty="0">
                <a:ln>
                  <a:noFill/>
                </a:ln>
                <a:solidFill>
                  <a:prstClr val="black"/>
                </a:solidFill>
                <a:effectLst/>
                <a:uLnTx/>
                <a:uFillTx/>
                <a:latin typeface="Franklin Gothic Book"/>
                <a:ea typeface="+mn-ea"/>
                <a:cs typeface="+mn-cs"/>
              </a:rPr>
              <a:t>  </a:t>
            </a:r>
          </a:p>
        </p:txBody>
      </p:sp>
      <p:sp>
        <p:nvSpPr>
          <p:cNvPr id="2" name="Title 1"/>
          <p:cNvSpPr>
            <a:spLocks noGrp="1"/>
          </p:cNvSpPr>
          <p:nvPr>
            <p:ph type="title"/>
          </p:nvPr>
        </p:nvSpPr>
        <p:spPr>
          <a:xfrm>
            <a:off x="1331640" y="218844"/>
            <a:ext cx="6848500" cy="695000"/>
          </a:xfrm>
        </p:spPr>
        <p:txBody>
          <a:bodyPr>
            <a:noAutofit/>
          </a:bodyPr>
          <a:lstStyle/>
          <a:p>
            <a:r>
              <a:rPr lang="en-US" sz="3200" b="1" dirty="0">
                <a:latin typeface="Cambria" panose="02040503050406030204" pitchFamily="18" charset="0"/>
                <a:cs typeface="Times New Roman" panose="02020603050405020304" pitchFamily="18" charset="0"/>
              </a:rPr>
              <a:t>                  </a:t>
            </a:r>
            <a:r>
              <a:rPr lang="vi-VN" sz="3200" b="1" dirty="0">
                <a:latin typeface="Cambria" panose="02040503050406030204" pitchFamily="18" charset="0"/>
                <a:cs typeface="Times New Roman" panose="02020603050405020304" pitchFamily="18" charset="0"/>
              </a:rPr>
              <a:t>HIỆU LỰC THI HÀNH</a:t>
            </a:r>
            <a:endParaRPr lang="en-US" sz="3200" b="1" dirty="0">
              <a:latin typeface="Cambria" panose="02040503050406030204" pitchFamily="18" charset="0"/>
              <a:cs typeface="Times New Roman" panose="02020603050405020304" pitchFamily="18" charset="0"/>
            </a:endParaRPr>
          </a:p>
        </p:txBody>
      </p:sp>
      <p:sp>
        <p:nvSpPr>
          <p:cNvPr id="3" name="Content Placeholder 2"/>
          <p:cNvSpPr>
            <a:spLocks noGrp="1"/>
          </p:cNvSpPr>
          <p:nvPr>
            <p:ph idx="1"/>
          </p:nvPr>
        </p:nvSpPr>
        <p:spPr>
          <a:xfrm>
            <a:off x="1115616" y="1052736"/>
            <a:ext cx="6912768" cy="4896544"/>
          </a:xfrm>
        </p:spPr>
        <p:txBody>
          <a:bodyPr>
            <a:normAutofit/>
          </a:bodyPr>
          <a:lstStyle/>
          <a:p>
            <a:pPr algn="l">
              <a:lnSpc>
                <a:spcPct val="150000"/>
              </a:lnSpc>
              <a:spcBef>
                <a:spcPts val="600"/>
              </a:spcBef>
              <a:spcAft>
                <a:spcPts val="600"/>
              </a:spcAft>
              <a:buFont typeface="Wingdings" panose="05000000000000000000" pitchFamily="2" charset="2"/>
              <a:buChar char="ü"/>
            </a:pPr>
            <a:endParaRPr lang="vi-VN" b="0" i="0" dirty="0">
              <a:solidFill>
                <a:srgbClr val="000000"/>
              </a:solidFill>
              <a:effectLst/>
              <a:latin typeface="Arial" panose="020B0604020202020204" pitchFamily="34" charset="0"/>
            </a:endParaRPr>
          </a:p>
          <a:p>
            <a:pPr algn="l">
              <a:lnSpc>
                <a:spcPct val="150000"/>
              </a:lnSpc>
              <a:spcBef>
                <a:spcPts val="600"/>
              </a:spcBef>
              <a:spcAft>
                <a:spcPts val="600"/>
              </a:spcAft>
              <a:buFont typeface="Wingdings" panose="05000000000000000000" pitchFamily="2" charset="2"/>
              <a:buChar char="ü"/>
            </a:pPr>
            <a:r>
              <a:rPr lang="vi-VN" b="0" i="0" dirty="0">
                <a:solidFill>
                  <a:srgbClr val="000000"/>
                </a:solidFill>
                <a:effectLst/>
                <a:latin typeface="Arial" panose="020B0604020202020204" pitchFamily="34" charset="0"/>
              </a:rPr>
              <a:t>Hiệu lực: 01/7/2025</a:t>
            </a:r>
          </a:p>
          <a:p>
            <a:pPr algn="l">
              <a:lnSpc>
                <a:spcPct val="150000"/>
              </a:lnSpc>
              <a:spcBef>
                <a:spcPts val="600"/>
              </a:spcBef>
              <a:spcAft>
                <a:spcPts val="600"/>
              </a:spcAft>
              <a:buFont typeface="Wingdings" panose="05000000000000000000" pitchFamily="2" charset="2"/>
              <a:buChar char="ü"/>
            </a:pPr>
            <a:r>
              <a:rPr lang="vi-VN" b="0" i="0" dirty="0">
                <a:solidFill>
                  <a:srgbClr val="000000"/>
                </a:solidFill>
                <a:effectLst/>
                <a:latin typeface="Arial" panose="020B0604020202020204" pitchFamily="34" charset="0"/>
              </a:rPr>
              <a:t>Thông tư số 07/2018/TT-BYT hết hiệu lực kể từ ngày 01/7/2025.</a:t>
            </a:r>
          </a:p>
          <a:p>
            <a:pPr marL="0" indent="0" algn="just">
              <a:lnSpc>
                <a:spcPct val="120000"/>
              </a:lnSpc>
              <a:spcBef>
                <a:spcPts val="600"/>
              </a:spcBef>
              <a:buNone/>
            </a:pPr>
            <a:endParaRPr lang="en-US" dirty="0"/>
          </a:p>
          <a:p>
            <a:pPr marL="109728" indent="0" algn="just">
              <a:spcBef>
                <a:spcPts val="1800"/>
              </a:spcBef>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83232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ctor holding a tablet&#10;&#10;Description automatically generated with low confidence">
            <a:extLst>
              <a:ext uri="{FF2B5EF4-FFF2-40B4-BE49-F238E27FC236}">
                <a16:creationId xmlns:a16="http://schemas.microsoft.com/office/drawing/2014/main" xmlns="" id="{3A0F497A-78E6-097E-C90C-48F5B82CA0C3}"/>
              </a:ext>
            </a:extLst>
          </p:cNvPr>
          <p:cNvPicPr>
            <a:picLocks noChangeAspect="1"/>
          </p:cNvPicPr>
          <p:nvPr/>
        </p:nvPicPr>
        <p:blipFill rotWithShape="1">
          <a:blip r:embed="rId3">
            <a:extLst>
              <a:ext uri="{28A0092B-C50C-407E-A947-70E740481C1C}">
                <a14:useLocalDpi xmlns:a14="http://schemas.microsoft.com/office/drawing/2010/main" val="0"/>
              </a:ext>
            </a:extLst>
          </a:blip>
          <a:srcRect l="18173" t="492" r="35311" b="-490"/>
          <a:stretch/>
        </p:blipFill>
        <p:spPr>
          <a:xfrm>
            <a:off x="4669627" y="857258"/>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Slide Number Placeholder 2"/>
          <p:cNvSpPr>
            <a:spLocks noGrp="1"/>
          </p:cNvSpPr>
          <p:nvPr>
            <p:ph type="sldNum" sz="quarter" idx="12"/>
          </p:nvPr>
        </p:nvSpPr>
        <p:spPr>
          <a:prstGeom prst="rect">
            <a:avLst/>
          </a:prstGeom>
        </p:spPr>
        <p:txBody>
          <a:bodyPr/>
          <a:lstStyle/>
          <a:p>
            <a:fld id="{49A12C08-2C8F-434B-8ED3-B58C71B91F7F}" type="slidenum">
              <a:rPr lang="en-US" smtClean="0">
                <a:solidFill>
                  <a:srgbClr val="000000"/>
                </a:solidFill>
              </a:rPr>
              <a:pPr/>
              <a:t>28</a:t>
            </a:fld>
            <a:endParaRPr lang="en-US">
              <a:solidFill>
                <a:srgbClr val="000000"/>
              </a:solidFill>
            </a:endParaRPr>
          </a:p>
        </p:txBody>
      </p:sp>
      <p:sp>
        <p:nvSpPr>
          <p:cNvPr id="7" name="Title 6">
            <a:extLst>
              <a:ext uri="{FF2B5EF4-FFF2-40B4-BE49-F238E27FC236}">
                <a16:creationId xmlns:a16="http://schemas.microsoft.com/office/drawing/2014/main" xmlns="" id="{3E3ED693-C078-4231-96FC-B509CB9C43B2}"/>
              </a:ext>
            </a:extLst>
          </p:cNvPr>
          <p:cNvSpPr>
            <a:spLocks noGrp="1"/>
          </p:cNvSpPr>
          <p:nvPr>
            <p:ph type="ctrTitle" idx="4294967295"/>
          </p:nvPr>
        </p:nvSpPr>
        <p:spPr>
          <a:xfrm>
            <a:off x="182438" y="2335213"/>
            <a:ext cx="8782050" cy="1549400"/>
          </a:xfrm>
        </p:spPr>
        <p:txBody>
          <a:bodyPr>
            <a:normAutofit/>
          </a:bodyPr>
          <a:lstStyle/>
          <a:p>
            <a:pPr>
              <a:lnSpc>
                <a:spcPct val="130000"/>
              </a:lnSpc>
              <a:spcBef>
                <a:spcPts val="1800"/>
              </a:spcBef>
              <a:spcAft>
                <a:spcPts val="1350"/>
              </a:spcAft>
            </a:pPr>
            <a:r>
              <a:rPr lang="en-US" sz="3300" b="1" i="1" dirty="0">
                <a:solidFill>
                  <a:srgbClr val="FF0000"/>
                </a:solidFill>
                <a:latin typeface="Arial" panose="020B0604020202020204" pitchFamily="34" charset="0"/>
                <a:cs typeface="Arial" panose="020B0604020202020204" pitchFamily="34" charset="0"/>
              </a:rPr>
              <a:t>XIN TRÂN TRỌNG CẢM ƠN!</a:t>
            </a:r>
            <a:endParaRPr lang="x-none" sz="3300" b="1" i="1" dirty="0">
              <a:solidFill>
                <a:srgbClr val="FF0000"/>
              </a:solidFill>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xmlns="" id="{8436C0BF-9AA0-A2C8-5DCD-3323ECAFBDF6}"/>
              </a:ext>
            </a:extLst>
          </p:cNvPr>
          <p:cNvSpPr txBox="1">
            <a:spLocks/>
          </p:cNvSpPr>
          <p:nvPr/>
        </p:nvSpPr>
        <p:spPr>
          <a:xfrm>
            <a:off x="3080600" y="5385262"/>
            <a:ext cx="3465438" cy="326948"/>
          </a:xfrm>
          <a:prstGeom prst="rect">
            <a:avLst/>
          </a:prstGeom>
        </p:spPr>
        <p:txBody>
          <a:bodyPr vert="horz" lIns="68580" tIns="34290" rIns="68580" bIns="3429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x-none" sz="1800" b="1" i="1" dirty="0">
              <a:solidFill>
                <a:srgbClr val="0070C0"/>
              </a:solidFill>
            </a:endParaRPr>
          </a:p>
        </p:txBody>
      </p:sp>
    </p:spTree>
    <p:extLst>
      <p:ext uri="{BB962C8B-B14F-4D97-AF65-F5344CB8AC3E}">
        <p14:creationId xmlns:p14="http://schemas.microsoft.com/office/powerpoint/2010/main" val="288301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16">
              <a:solidFill>
                <a:prstClr val="black"/>
              </a:solidFill>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270000600"/>
              </p:ext>
            </p:extLst>
          </p:nvPr>
        </p:nvGraphicFramePr>
        <p:xfrm>
          <a:off x="1187624" y="1196752"/>
          <a:ext cx="6759589" cy="4623672"/>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xmlns="" val="2961888951"/>
                    </a:ext>
                  </a:extLst>
                </a:gridCol>
                <a:gridCol w="3447221">
                  <a:extLst>
                    <a:ext uri="{9D8B030D-6E8A-4147-A177-3AD203B41FA5}">
                      <a16:colId xmlns:a16="http://schemas.microsoft.com/office/drawing/2014/main" xmlns="" val="1055477299"/>
                    </a:ext>
                  </a:extLst>
                </a:gridCol>
              </a:tblGrid>
              <a:tr h="72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7200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70C0"/>
                          </a:solidFill>
                          <a:effectLst/>
                          <a:uLnTx/>
                          <a:uFillTx/>
                          <a:latin typeface="+mn-lt"/>
                          <a:ea typeface="+mn-ea"/>
                          <a:cs typeface="+mn-cs"/>
                        </a:rPr>
                        <a:t>1. Tên Thông tư</a:t>
                      </a:r>
                      <a:endParaRPr kumimoji="0" lang="en-US" sz="1800" b="1" i="0" u="none" strike="noStrike" kern="1200" cap="none" spc="0" normalizeH="0" baseline="0" noProof="0" dirty="0">
                        <a:ln>
                          <a:noFill/>
                        </a:ln>
                        <a:solidFill>
                          <a:srgbClr val="0070C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965751144"/>
                  </a:ext>
                </a:extLst>
              </a:tr>
              <a:tr h="3183512">
                <a:tc>
                  <a:txBody>
                    <a:bodyPr/>
                    <a:lstStyle/>
                    <a:p>
                      <a:pPr algn="just">
                        <a:lnSpc>
                          <a:spcPts val="3000"/>
                        </a:lnSpc>
                      </a:pPr>
                      <a:r>
                        <a:rPr lang="vi-VN" sz="1800" b="0" i="1" kern="1200" dirty="0">
                          <a:solidFill>
                            <a:schemeClr val="dk1"/>
                          </a:solidFill>
                          <a:effectLst/>
                          <a:latin typeface="+mn-lt"/>
                          <a:ea typeface="+mn-ea"/>
                          <a:cs typeface="+mn-cs"/>
                        </a:rPr>
                        <a:t> </a:t>
                      </a:r>
                      <a:r>
                        <a:rPr lang="vi-VN" sz="1800" b="0" i="0" kern="1200" dirty="0">
                          <a:solidFill>
                            <a:schemeClr val="dk1"/>
                          </a:solidFill>
                          <a:effectLst/>
                          <a:latin typeface="+mn-lt"/>
                          <a:ea typeface="+mn-ea"/>
                          <a:cs typeface="+mn-cs"/>
                        </a:rPr>
                        <a:t>Thông tư quy định chi tiết một số điều về </a:t>
                      </a:r>
                      <a:r>
                        <a:rPr lang="vi-VN" sz="1800" b="0" i="0" kern="1200" dirty="0">
                          <a:solidFill>
                            <a:srgbClr val="FF0000"/>
                          </a:solidFill>
                          <a:effectLst/>
                          <a:latin typeface="+mn-lt"/>
                          <a:ea typeface="+mn-ea"/>
                          <a:cs typeface="+mn-cs"/>
                        </a:rPr>
                        <a:t>kinh doanh dược </a:t>
                      </a:r>
                      <a:r>
                        <a:rPr lang="vi-VN" sz="1800" b="0" i="0" kern="1200" dirty="0">
                          <a:solidFill>
                            <a:schemeClr val="dk1"/>
                          </a:solidFill>
                          <a:effectLst/>
                          <a:latin typeface="+mn-lt"/>
                          <a:ea typeface="+mn-ea"/>
                          <a:cs typeface="+mn-cs"/>
                        </a:rPr>
                        <a:t>của Luật Dược</a:t>
                      </a:r>
                      <a:r>
                        <a:rPr lang="vi-VN" sz="1800" b="0" i="0" u="none" kern="1200" dirty="0">
                          <a:solidFill>
                            <a:schemeClr val="tx1"/>
                          </a:solidFill>
                          <a:effectLst/>
                          <a:latin typeface="+mn-lt"/>
                          <a:ea typeface="+mn-ea"/>
                          <a:cs typeface="+mn-cs"/>
                        </a:rPr>
                        <a:t> và Nghị định số 54/2017/NĐ-CP ngày 08 tháng 5 năm 2017 của Chính phủ quy định chi tiết một số Điều và biện pháp thi hành </a:t>
                      </a:r>
                      <a:r>
                        <a:rPr lang="vi-VN" sz="1800" b="0" i="0" kern="1200" dirty="0">
                          <a:solidFill>
                            <a:schemeClr val="dk1"/>
                          </a:solidFill>
                          <a:effectLst/>
                          <a:latin typeface="+mn-lt"/>
                          <a:ea typeface="+mn-ea"/>
                          <a:cs typeface="+mn-cs"/>
                        </a:rPr>
                        <a:t>Luật Dược</a:t>
                      </a:r>
                      <a:endParaRPr lang="en-US" b="0" i="0" u="none"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3000"/>
                        </a:lnSpc>
                      </a:pPr>
                      <a:r>
                        <a:rPr lang="vi-VN" sz="1800" b="0" i="0" kern="1200" dirty="0">
                          <a:solidFill>
                            <a:schemeClr val="dk1"/>
                          </a:solidFill>
                          <a:effectLst/>
                          <a:latin typeface="+mn-lt"/>
                          <a:ea typeface="+mn-ea"/>
                          <a:cs typeface="+mn-cs"/>
                        </a:rPr>
                        <a:t>Thông tư quy định chi tiết một số điều của Luật Dược và Nghị định số 163/2025/NĐ-CP ngày 29 tháng 6 năm 2025 của Chính phủ quy định chi tiết một số điều và biện pháp để tổ chức, hướng dẫn thi hành Luật Dược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a:defRPr/>
            </a:pPr>
            <a:fld id="{BE578ACB-8BAB-4B16-8216-0B48AB4B5FC9}" type="slidenum">
              <a:rPr lang="en-US" altLang="en-US" smtClean="0">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401521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188640"/>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188640"/>
            <a:ext cx="6848500" cy="792162"/>
          </a:xfrm>
        </p:spPr>
        <p:txBody>
          <a:bodyPr>
            <a:normAutofit/>
          </a:bodyPr>
          <a:lstStyle/>
          <a:p>
            <a:pPr algn="ct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mj-ea"/>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2946462173"/>
              </p:ext>
            </p:extLst>
          </p:nvPr>
        </p:nvGraphicFramePr>
        <p:xfrm>
          <a:off x="1187624" y="1133889"/>
          <a:ext cx="6759589" cy="4764446"/>
        </p:xfrm>
        <a:graphic>
          <a:graphicData uri="http://schemas.openxmlformats.org/drawingml/2006/table">
            <a:tbl>
              <a:tblPr firstRow="1" bandRow="1">
                <a:tableStyleId>{5C22544A-7EE6-4342-B048-85BDC9FD1C3A}</a:tableStyleId>
              </a:tblPr>
              <a:tblGrid>
                <a:gridCol w="3178157">
                  <a:extLst>
                    <a:ext uri="{9D8B030D-6E8A-4147-A177-3AD203B41FA5}">
                      <a16:colId xmlns:a16="http://schemas.microsoft.com/office/drawing/2014/main" xmlns="" val="2961888951"/>
                    </a:ext>
                  </a:extLst>
                </a:gridCol>
                <a:gridCol w="3581432">
                  <a:extLst>
                    <a:ext uri="{9D8B030D-6E8A-4147-A177-3AD203B41FA5}">
                      <a16:colId xmlns:a16="http://schemas.microsoft.com/office/drawing/2014/main" xmlns="" val="620114617"/>
                    </a:ext>
                  </a:extLst>
                </a:gridCol>
              </a:tblGrid>
              <a:tr h="642312">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vi-VN" sz="1600" dirty="0">
                          <a:solidFill>
                            <a:schemeClr val="tx1"/>
                          </a:solidFill>
                        </a:rPr>
                        <a:t>THÔNG TƯ 07/2018/TT-BYT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vi-VN" sz="1600"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428663">
                <a:tc gridSpan="2">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vi-VN" sz="1600" b="1" dirty="0">
                          <a:solidFill>
                            <a:srgbClr val="0070C0"/>
                          </a:solidFill>
                        </a:rPr>
                        <a:t>2. Phạm vi điều chỉnh</a:t>
                      </a:r>
                      <a:endParaRPr lang="en-US" sz="16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3802777175"/>
                  </a:ext>
                </a:extLst>
              </a:tr>
              <a:tr h="2306631">
                <a:tc gridSpan="2">
                  <a:txBody>
                    <a:bodyPr/>
                    <a:lstStyle/>
                    <a:p>
                      <a:pPr algn="just">
                        <a:lnSpc>
                          <a:spcPct val="100000"/>
                        </a:lnSpc>
                        <a:spcBef>
                          <a:spcPts val="600"/>
                        </a:spcBef>
                        <a:spcAft>
                          <a:spcPts val="0"/>
                        </a:spcAft>
                      </a:pPr>
                      <a:r>
                        <a:rPr lang="vi-VN" sz="1600" b="0" i="0" dirty="0">
                          <a:solidFill>
                            <a:srgbClr val="000000"/>
                          </a:solidFill>
                          <a:effectLst/>
                          <a:latin typeface="+mn-lt"/>
                        </a:rPr>
                        <a:t>1. Thông báo, cập nhật, công khai danh sách Người có CCHND.</a:t>
                      </a:r>
                    </a:p>
                    <a:p>
                      <a:pPr algn="just">
                        <a:lnSpc>
                          <a:spcPct val="100000"/>
                        </a:lnSpc>
                        <a:spcBef>
                          <a:spcPts val="600"/>
                        </a:spcBef>
                        <a:spcAft>
                          <a:spcPts val="0"/>
                        </a:spcAft>
                      </a:pPr>
                      <a:r>
                        <a:rPr lang="vi-VN" sz="1600" b="0" i="0" dirty="0">
                          <a:solidFill>
                            <a:srgbClr val="000000"/>
                          </a:solidFill>
                          <a:effectLst/>
                          <a:latin typeface="+mn-lt"/>
                        </a:rPr>
                        <a:t>2. Cơ sở có hoạt động dược không thuộc diện cấp GCN đủ ĐKKDD.</a:t>
                      </a:r>
                    </a:p>
                    <a:p>
                      <a:pPr algn="just">
                        <a:lnSpc>
                          <a:spcPct val="100000"/>
                        </a:lnSpc>
                        <a:spcBef>
                          <a:spcPts val="600"/>
                        </a:spcBef>
                        <a:spcAft>
                          <a:spcPts val="0"/>
                        </a:spcAft>
                      </a:pPr>
                      <a:r>
                        <a:rPr lang="vi-VN" sz="1600" b="0" i="0" dirty="0">
                          <a:solidFill>
                            <a:srgbClr val="000000"/>
                          </a:solidFill>
                          <a:effectLst/>
                          <a:latin typeface="+mn-lt"/>
                        </a:rPr>
                        <a:t>3. Bán thuốc thuộc Danh mục thuốc hạn chế bán lẻ.</a:t>
                      </a:r>
                    </a:p>
                    <a:p>
                      <a:pPr algn="just">
                        <a:lnSpc>
                          <a:spcPct val="100000"/>
                        </a:lnSpc>
                        <a:spcBef>
                          <a:spcPts val="600"/>
                        </a:spcBef>
                        <a:spcAft>
                          <a:spcPts val="0"/>
                        </a:spcAft>
                      </a:pPr>
                      <a:r>
                        <a:rPr lang="vi-VN" sz="1600" b="0" i="0" dirty="0">
                          <a:solidFill>
                            <a:srgbClr val="000000"/>
                          </a:solidFill>
                          <a:effectLst/>
                          <a:latin typeface="+mn-lt"/>
                        </a:rPr>
                        <a:t>4. Bán thêm thuốc tại quầy thuốc </a:t>
                      </a:r>
                    </a:p>
                    <a:p>
                      <a:pPr algn="just">
                        <a:lnSpc>
                          <a:spcPct val="100000"/>
                        </a:lnSpc>
                        <a:spcBef>
                          <a:spcPts val="600"/>
                        </a:spcBef>
                        <a:spcAft>
                          <a:spcPts val="0"/>
                        </a:spcAft>
                      </a:pPr>
                      <a:r>
                        <a:rPr lang="vi-VN" sz="1600" b="0" i="0" dirty="0">
                          <a:solidFill>
                            <a:srgbClr val="000000"/>
                          </a:solidFill>
                          <a:effectLst/>
                          <a:latin typeface="+mn-lt"/>
                        </a:rPr>
                        <a:t>5. Người giới thiệu thuốc</a:t>
                      </a:r>
                    </a:p>
                    <a:p>
                      <a:pPr algn="just">
                        <a:lnSpc>
                          <a:spcPct val="100000"/>
                        </a:lnSpc>
                        <a:spcBef>
                          <a:spcPts val="600"/>
                        </a:spcBef>
                        <a:spcAft>
                          <a:spcPts val="0"/>
                        </a:spcAft>
                      </a:pPr>
                      <a:r>
                        <a:rPr lang="vi-VN" sz="1600" b="0" i="0" dirty="0">
                          <a:solidFill>
                            <a:srgbClr val="000000"/>
                          </a:solidFill>
                          <a:effectLst/>
                          <a:latin typeface="+mn-lt"/>
                        </a:rPr>
                        <a:t>6. Yêu cầu về sử dụng ngôn ngữ trong hành nghề dược</a:t>
                      </a:r>
                    </a:p>
                    <a:p>
                      <a:pPr marL="0" marR="0" lvl="0" indent="0" algn="just" defTabSz="914400" rtl="0" eaLnBrk="1" fontAlgn="auto" latinLnBrk="0" hangingPunct="1">
                        <a:lnSpc>
                          <a:spcPct val="100000"/>
                        </a:lnSpc>
                        <a:spcBef>
                          <a:spcPts val="600"/>
                        </a:spcBef>
                        <a:spcAft>
                          <a:spcPts val="0"/>
                        </a:spcAft>
                        <a:buClrTx/>
                        <a:buSzTx/>
                        <a:buFontTx/>
                        <a:buNone/>
                        <a:tabLst/>
                        <a:defRPr/>
                      </a:pPr>
                      <a:r>
                        <a:rPr lang="vi-VN" sz="1600" b="0" i="0" dirty="0">
                          <a:solidFill>
                            <a:srgbClr val="000000"/>
                          </a:solidFill>
                          <a:effectLst/>
                          <a:latin typeface="+mn-lt"/>
                        </a:rPr>
                        <a:t>7. Tổ chức và hoạt động của Hội đồng tư vấn cấp CCHND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1076382388"/>
                  </a:ext>
                </a:extLst>
              </a:tr>
              <a:tr h="1384435">
                <a:tc>
                  <a:txBody>
                    <a:bodyPr/>
                    <a:lstStyle/>
                    <a:p>
                      <a:pPr algn="just">
                        <a:spcBef>
                          <a:spcPts val="600"/>
                        </a:spcBef>
                      </a:pPr>
                      <a:r>
                        <a:rPr lang="vi-VN" sz="1600" dirty="0"/>
                        <a:t>Trình tự, thủ tục đánh giá thành thạo ngôn ngữ trong hành nghề dược; cơ sở đánh giá thành thạo ngôn ngữ</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spcBef>
                          <a:spcPts val="600"/>
                        </a:spcBef>
                        <a:buFont typeface="Wingdings" panose="05000000000000000000" pitchFamily="2" charset="2"/>
                        <a:buChar char="ü"/>
                      </a:pPr>
                      <a:r>
                        <a:rPr lang="vi-VN" sz="1600" b="0" i="0" kern="1200" dirty="0">
                          <a:solidFill>
                            <a:srgbClr val="FF0000"/>
                          </a:solidFill>
                          <a:effectLst/>
                          <a:latin typeface="+mn-lt"/>
                          <a:ea typeface="+mn-ea"/>
                          <a:cs typeface="+mn-cs"/>
                        </a:rPr>
                        <a:t>Chuỗi nhà thuốc: Danh sách các nhà thuốc trong chuỗi nhà thuốc; luân chuyển người chịu trách nhiệm chuyên môn về dược</a:t>
                      </a:r>
                      <a:endParaRPr lang="vi-VN" sz="1600" b="0" i="0" dirty="0">
                        <a:solidFill>
                          <a:srgbClr val="FF0000"/>
                        </a:solidFill>
                        <a:effectLst/>
                        <a:latin typeface="+mn-lt"/>
                      </a:endParaRPr>
                    </a:p>
                    <a:p>
                      <a:pPr marL="285750" indent="-285750" algn="just">
                        <a:spcBef>
                          <a:spcPts val="600"/>
                        </a:spcBef>
                        <a:buFont typeface="Wingdings" panose="05000000000000000000" pitchFamily="2" charset="2"/>
                        <a:buChar char="ü"/>
                      </a:pPr>
                      <a:r>
                        <a:rPr lang="vi-VN" sz="1600" b="0" i="0" dirty="0">
                          <a:solidFill>
                            <a:srgbClr val="FF0000"/>
                          </a:solidFill>
                          <a:effectLst/>
                          <a:latin typeface="+mn-lt"/>
                        </a:rPr>
                        <a:t>Thông tin thuốc </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26710491"/>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180574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1543516241"/>
              </p:ext>
            </p:extLst>
          </p:nvPr>
        </p:nvGraphicFramePr>
        <p:xfrm>
          <a:off x="1331640" y="1340768"/>
          <a:ext cx="6583029" cy="424806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961888951"/>
                    </a:ext>
                  </a:extLst>
                </a:gridCol>
                <a:gridCol w="648072">
                  <a:extLst>
                    <a:ext uri="{9D8B030D-6E8A-4147-A177-3AD203B41FA5}">
                      <a16:colId xmlns:a16="http://schemas.microsoft.com/office/drawing/2014/main" xmlns="" val="122102500"/>
                    </a:ext>
                  </a:extLst>
                </a:gridCol>
                <a:gridCol w="3630701">
                  <a:extLst>
                    <a:ext uri="{9D8B030D-6E8A-4147-A177-3AD203B41FA5}">
                      <a16:colId xmlns:a16="http://schemas.microsoft.com/office/drawing/2014/main" xmlns="" val="1503621313"/>
                    </a:ext>
                  </a:extLst>
                </a:gridCol>
              </a:tblGrid>
              <a:tr h="42632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latin typeface="+mn-lt"/>
                        </a:rPr>
                        <a:t>Thông tư 07/2018/TT-BYT</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latin typeface="+mn-lt"/>
                        </a:rPr>
                        <a:t>Thông tư 31/2025/TT-BYT</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492616">
                <a:tc gridSpan="3">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vi-VN" sz="1800" b="1" dirty="0">
                          <a:solidFill>
                            <a:srgbClr val="0070C0"/>
                          </a:solidFill>
                          <a:effectLst/>
                          <a:latin typeface="+mn-lt"/>
                          <a:ea typeface="Times New Roman" panose="02020603050405020304" pitchFamily="18" charset="0"/>
                        </a:rPr>
                        <a:t>3.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báo</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danh</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sách</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vi-VN"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CCHND</a:t>
                      </a:r>
                      <a:endParaRPr lang="en-US" dirty="0">
                        <a:solidFill>
                          <a:srgbClr val="0070C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63197958"/>
                  </a:ext>
                </a:extLst>
              </a:tr>
              <a:tr h="1591756">
                <a:tc rowSpan="2">
                  <a:txBody>
                    <a:bodyPr/>
                    <a:lstStyle/>
                    <a:p>
                      <a:pPr algn="just">
                        <a:lnSpc>
                          <a:spcPct val="100000"/>
                        </a:lnSpc>
                      </a:pPr>
                      <a:r>
                        <a:rPr lang="vi-VN" sz="1800" b="0" i="1" kern="1200" dirty="0">
                          <a:solidFill>
                            <a:schemeClr val="dk1"/>
                          </a:solidFill>
                          <a:effectLst/>
                          <a:latin typeface="+mn-lt"/>
                          <a:ea typeface="+mn-ea"/>
                          <a:cs typeface="+mn-cs"/>
                        </a:rPr>
                        <a:t> </a:t>
                      </a:r>
                      <a:r>
                        <a:rPr lang="vi-VN" sz="1800" b="0" i="0" kern="1200" dirty="0">
                          <a:solidFill>
                            <a:schemeClr val="dk1"/>
                          </a:solidFill>
                          <a:effectLst/>
                          <a:latin typeface="+mn-lt"/>
                          <a:ea typeface="+mn-ea"/>
                          <a:cs typeface="+mn-cs"/>
                        </a:rPr>
                        <a:t>Cơ sở thông báo trong thời hạn </a:t>
                      </a:r>
                      <a:r>
                        <a:rPr lang="vi-VN" sz="1800" b="0" i="0" kern="1200" dirty="0">
                          <a:solidFill>
                            <a:srgbClr val="FF0000"/>
                          </a:solidFill>
                          <a:effectLst/>
                          <a:latin typeface="+mn-lt"/>
                          <a:ea typeface="+mn-ea"/>
                          <a:cs typeface="+mn-cs"/>
                        </a:rPr>
                        <a:t>30</a:t>
                      </a:r>
                      <a:r>
                        <a:rPr lang="vi-VN" sz="1800" b="0" i="0" kern="1200" dirty="0">
                          <a:solidFill>
                            <a:schemeClr val="dk1"/>
                          </a:solidFill>
                          <a:effectLst/>
                          <a:latin typeface="+mn-lt"/>
                          <a:ea typeface="+mn-ea"/>
                          <a:cs typeface="+mn-cs"/>
                        </a:rPr>
                        <a:t> ngày kể từ ngày </a:t>
                      </a:r>
                      <a:r>
                        <a:rPr lang="vi-VN" sz="1800" b="0" i="0" kern="1200" dirty="0">
                          <a:solidFill>
                            <a:srgbClr val="FF0000"/>
                          </a:solidFill>
                          <a:effectLst/>
                          <a:latin typeface="+mn-lt"/>
                          <a:ea typeface="+mn-ea"/>
                          <a:cs typeface="+mn-cs"/>
                        </a:rPr>
                        <a:t>bắt đầu hoạt động</a:t>
                      </a:r>
                      <a:r>
                        <a:rPr lang="vi-VN" sz="1800" b="0" i="0" kern="1200" dirty="0">
                          <a:solidFill>
                            <a:schemeClr val="dk1"/>
                          </a:solidFill>
                          <a:effectLst/>
                          <a:latin typeface="+mn-lt"/>
                          <a:ea typeface="+mn-ea"/>
                          <a:cs typeface="+mn-cs"/>
                        </a:rPr>
                        <a:t> hoặc có sự thay đổi  </a:t>
                      </a:r>
                      <a:r>
                        <a:rPr kumimoji="0" lang="vi-VN" sz="1800" b="0" i="0" u="none" strike="noStrike" kern="1200" cap="none" spc="0" normalizeH="0" baseline="0" noProof="0" dirty="0">
                          <a:ln>
                            <a:noFill/>
                          </a:ln>
                          <a:solidFill>
                            <a:prstClr val="black"/>
                          </a:solidFill>
                          <a:effectLst/>
                          <a:uLnTx/>
                          <a:uFillTx/>
                          <a:latin typeface="+mn-lt"/>
                          <a:ea typeface="+mn-ea"/>
                          <a:cs typeface="+mn-cs"/>
                        </a:rPr>
                        <a:t>→ SYT cập nhật thông tin trên Trang TTĐT</a:t>
                      </a:r>
                      <a:endParaRPr lang="en-US"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pPr>
                      <a:r>
                        <a:rPr kumimoji="0" lang="vi-VN" sz="1800" b="0" i="0" u="none" strike="noStrike" kern="1200" cap="none" spc="0" normalizeH="0" baseline="0" noProof="0" dirty="0">
                          <a:ln>
                            <a:noFill/>
                          </a:ln>
                          <a:solidFill>
                            <a:prstClr val="black"/>
                          </a:solidFill>
                          <a:effectLst/>
                          <a:uLnTx/>
                          <a:uFillTx/>
                          <a:latin typeface="+mn-lt"/>
                          <a:ea typeface="+mn-ea"/>
                          <a:cs typeface="+mn-cs"/>
                        </a:rPr>
                        <a:t>Cơ sở thông báo trong thời hạn </a:t>
                      </a:r>
                      <a:r>
                        <a:rPr kumimoji="0" lang="vi-VN" sz="1800" b="0" i="0" u="none" strike="noStrike" kern="1200" cap="none" spc="0" normalizeH="0" baseline="0" noProof="0" dirty="0">
                          <a:ln>
                            <a:noFill/>
                          </a:ln>
                          <a:solidFill>
                            <a:srgbClr val="FF0000"/>
                          </a:solidFill>
                          <a:effectLst/>
                          <a:uLnTx/>
                          <a:uFillTx/>
                          <a:latin typeface="+mn-lt"/>
                          <a:ea typeface="+mn-ea"/>
                          <a:cs typeface="+mn-cs"/>
                        </a:rPr>
                        <a:t>15 </a:t>
                      </a:r>
                      <a:r>
                        <a:rPr kumimoji="0" lang="vi-VN" sz="1800" b="0" i="0" u="none" strike="noStrike" kern="1200" cap="none" spc="0" normalizeH="0" baseline="0" noProof="0" dirty="0">
                          <a:ln>
                            <a:noFill/>
                          </a:ln>
                          <a:solidFill>
                            <a:prstClr val="black"/>
                          </a:solidFill>
                          <a:effectLst/>
                          <a:uLnTx/>
                          <a:uFillTx/>
                          <a:latin typeface="+mn-lt"/>
                          <a:ea typeface="+mn-ea"/>
                          <a:cs typeface="+mn-cs"/>
                        </a:rPr>
                        <a:t>ngày kể từ ngày </a:t>
                      </a:r>
                      <a:r>
                        <a:rPr kumimoji="0" lang="vi-VN" sz="1800" b="0" i="0" u="none" strike="noStrike" kern="1200" cap="none" spc="0" normalizeH="0" baseline="0" noProof="0" dirty="0">
                          <a:ln>
                            <a:noFill/>
                          </a:ln>
                          <a:solidFill>
                            <a:srgbClr val="FF0000"/>
                          </a:solidFill>
                          <a:effectLst/>
                          <a:uLnTx/>
                          <a:uFillTx/>
                          <a:latin typeface="+mn-lt"/>
                          <a:ea typeface="+mn-ea"/>
                          <a:cs typeface="+mn-cs"/>
                        </a:rPr>
                        <a:t>được cấp GCN </a:t>
                      </a:r>
                      <a:r>
                        <a:rPr kumimoji="0" lang="vi-VN" sz="1800" b="0" i="0" u="none" strike="noStrike" kern="1200" cap="none" spc="0" normalizeH="0" baseline="0" noProof="0" dirty="0">
                          <a:ln>
                            <a:noFill/>
                          </a:ln>
                          <a:solidFill>
                            <a:prstClr val="black"/>
                          </a:solidFill>
                          <a:effectLst/>
                          <a:uLnTx/>
                          <a:uFillTx/>
                          <a:latin typeface="+mn-lt"/>
                          <a:ea typeface="+mn-ea"/>
                          <a:cs typeface="+mn-cs"/>
                        </a:rPr>
                        <a:t>đủ điều kiện kinh doanh dược hoặc có sự thay đổi → Cơ quan chuyên môn về y tế thuộc UBNDT cập nhật thông tin trên Trang TTĐT</a:t>
                      </a:r>
                      <a:endParaRPr lang="en-US"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ts val="3300"/>
                        </a:lnSpc>
                      </a:pPr>
                      <a:r>
                        <a:rPr kumimoji="0" lang="vi-VN" sz="1800" b="0" i="0" u="none" strike="noStrike" kern="1200" cap="none" spc="0" normalizeH="0" baseline="0" noProof="0" dirty="0">
                          <a:ln>
                            <a:noFill/>
                          </a:ln>
                          <a:solidFill>
                            <a:prstClr val="black"/>
                          </a:solidFill>
                          <a:effectLst/>
                          <a:uLnTx/>
                          <a:uFillTx/>
                          <a:latin typeface="+mn-lt"/>
                          <a:ea typeface="+mn-ea"/>
                          <a:cs typeface="+mn-cs"/>
                        </a:rPr>
                        <a:t>Thông báo trong thời hạn </a:t>
                      </a:r>
                      <a:r>
                        <a:rPr kumimoji="0" lang="vi-VN" sz="1800" b="0" i="0" u="none" strike="noStrike" kern="1200" cap="none" spc="0" normalizeH="0" baseline="0" noProof="0" dirty="0">
                          <a:ln>
                            <a:noFill/>
                          </a:ln>
                          <a:solidFill>
                            <a:srgbClr val="E85A61"/>
                          </a:solidFill>
                          <a:effectLst/>
                          <a:uLnTx/>
                          <a:uFillTx/>
                          <a:latin typeface="+mn-lt"/>
                          <a:ea typeface="+mn-ea"/>
                          <a:cs typeface="+mn-cs"/>
                        </a:rPr>
                        <a:t>15</a:t>
                      </a:r>
                      <a:r>
                        <a:rPr kumimoji="0" lang="vi-VN" sz="1800" b="0" i="0" u="none" strike="noStrike" kern="1200" cap="none" spc="0" normalizeH="0" baseline="0" noProof="0" dirty="0">
                          <a:ln>
                            <a:noFill/>
                          </a:ln>
                          <a:solidFill>
                            <a:prstClr val="black"/>
                          </a:solidFill>
                          <a:effectLst/>
                          <a:uLnTx/>
                          <a:uFillTx/>
                          <a:latin typeface="+mn-lt"/>
                          <a:ea typeface="+mn-ea"/>
                          <a:cs typeface="+mn-cs"/>
                        </a:rPr>
                        <a:t> ngày kể từ ngày </a:t>
                      </a:r>
                      <a:r>
                        <a:rPr kumimoji="0" lang="vi-VN" sz="1800" b="0" i="0" u="none" strike="noStrike" kern="1200" cap="none" spc="0" normalizeH="0" baseline="0" noProof="0" dirty="0">
                          <a:ln>
                            <a:noFill/>
                          </a:ln>
                          <a:solidFill>
                            <a:srgbClr val="E85A61"/>
                          </a:solidFill>
                          <a:effectLst/>
                          <a:uLnTx/>
                          <a:uFillTx/>
                          <a:latin typeface="+mn-lt"/>
                          <a:ea typeface="+mn-ea"/>
                          <a:cs typeface="+mn-cs"/>
                        </a:rPr>
                        <a:t>được cấp GCN </a:t>
                      </a:r>
                      <a:r>
                        <a:rPr kumimoji="0" lang="vi-VN" sz="1800" b="0" i="0" u="none" strike="noStrike" kern="1200" cap="none" spc="0" normalizeH="0" baseline="0" noProof="0" dirty="0">
                          <a:ln>
                            <a:noFill/>
                          </a:ln>
                          <a:solidFill>
                            <a:prstClr val="black"/>
                          </a:solidFill>
                          <a:effectLst/>
                          <a:uLnTx/>
                          <a:uFillTx/>
                          <a:latin typeface="+mn-lt"/>
                          <a:ea typeface="+mn-ea"/>
                          <a:cs typeface="+mn-cs"/>
                        </a:rPr>
                        <a:t>đủ điều kiện kinh doanh dược hoặc có sự thay đổi → Cơ quan chuyên môn về y tế thuộc UBNDT cập nhật thông tin trên Trang TTĐT</a:t>
                      </a:r>
                      <a:endParaRPr lang="en-US"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r h="1591756">
                <a:tc vMerge="1">
                  <a:txBody>
                    <a:bodyPr/>
                    <a:lstStyle/>
                    <a:p>
                      <a:endParaRPr lang="en-US"/>
                    </a:p>
                  </a:txBody>
                  <a:tcPr/>
                </a:tc>
                <a:tc gridSpan="2">
                  <a:txBody>
                    <a:bodyPr/>
                    <a:lstStyle/>
                    <a:p>
                      <a:pPr algn="just">
                        <a:lnSpc>
                          <a:spcPct val="100000"/>
                        </a:lnSpc>
                      </a:pPr>
                      <a:r>
                        <a:rPr lang="vi-VN" b="0" i="0" u="none" dirty="0">
                          <a:solidFill>
                            <a:srgbClr val="FF0000"/>
                          </a:solidFill>
                          <a:latin typeface="+mn-lt"/>
                          <a:cs typeface="Arial" panose="020B0604020202020204" pitchFamily="34" charset="0"/>
                        </a:rPr>
                        <a:t>Cơ sở tổ chức chuỗi NT thông báo danh sách người có CCHND của các nhà thuốc thuộc chuỗi tới </a:t>
                      </a:r>
                      <a:r>
                        <a:rPr lang="vi-VN" b="0" i="0" dirty="0">
                          <a:solidFill>
                            <a:srgbClr val="FF0000"/>
                          </a:solidFill>
                          <a:effectLst/>
                          <a:latin typeface="+mn-lt"/>
                        </a:rPr>
                        <a:t>cơ quan chuyên môn về y tế thuộc UBNDT</a:t>
                      </a:r>
                      <a:r>
                        <a:rPr kumimoji="0" lang="vi-VN" sz="1800" b="0" i="0" u="none" strike="noStrike" kern="1200" cap="none" spc="0" normalizeH="0" baseline="0" noProof="0" dirty="0">
                          <a:ln>
                            <a:noFill/>
                          </a:ln>
                          <a:solidFill>
                            <a:srgbClr val="FF0000"/>
                          </a:solidFill>
                          <a:effectLst/>
                          <a:uLnTx/>
                          <a:uFillTx/>
                          <a:latin typeface="+mn-lt"/>
                          <a:ea typeface="+mn-ea"/>
                          <a:cs typeface="+mn-cs"/>
                        </a:rPr>
                        <a:t>→ CQCM cập nhật thông tin trên Trang TTĐT</a:t>
                      </a:r>
                      <a:endParaRPr lang="en-US"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ts val="3300"/>
                        </a:lnSpc>
                      </a:pPr>
                      <a:r>
                        <a:rPr lang="vi-VN" b="0" i="0" u="none" dirty="0">
                          <a:solidFill>
                            <a:srgbClr val="E85A61"/>
                          </a:solidFill>
                          <a:latin typeface="+mn-lt"/>
                          <a:cs typeface="Arial" panose="020B0604020202020204" pitchFamily="34" charset="0"/>
                        </a:rPr>
                        <a:t>Cơ sở tổ chức chuỗi NT thông báo danh sách người có CCHND của các nhà thuốc thuộc chuỗi tới </a:t>
                      </a:r>
                      <a:r>
                        <a:rPr lang="vi-VN" b="0" i="0" dirty="0">
                          <a:solidFill>
                            <a:srgbClr val="E85A61"/>
                          </a:solidFill>
                          <a:effectLst/>
                          <a:latin typeface="+mn-lt"/>
                        </a:rPr>
                        <a:t>cơ quan chuyên môn về y tế thuộc UBNDT</a:t>
                      </a:r>
                      <a:endParaRPr lang="en-US" b="0" i="0" u="none" dirty="0">
                        <a:solidFill>
                          <a:srgbClr val="E85A6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538645"/>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400597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4241880868"/>
              </p:ext>
            </p:extLst>
          </p:nvPr>
        </p:nvGraphicFramePr>
        <p:xfrm>
          <a:off x="1331640" y="1340768"/>
          <a:ext cx="6583029" cy="4337228"/>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961888951"/>
                    </a:ext>
                  </a:extLst>
                </a:gridCol>
                <a:gridCol w="1224136">
                  <a:extLst>
                    <a:ext uri="{9D8B030D-6E8A-4147-A177-3AD203B41FA5}">
                      <a16:colId xmlns:a16="http://schemas.microsoft.com/office/drawing/2014/main" xmlns="" val="2779164479"/>
                    </a:ext>
                  </a:extLst>
                </a:gridCol>
                <a:gridCol w="3630701">
                  <a:extLst>
                    <a:ext uri="{9D8B030D-6E8A-4147-A177-3AD203B41FA5}">
                      <a16:colId xmlns:a16="http://schemas.microsoft.com/office/drawing/2014/main" xmlns="" val="1503621313"/>
                    </a:ext>
                  </a:extLst>
                </a:gridCol>
              </a:tblGrid>
              <a:tr h="4983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3">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vi-VN" sz="1800" b="1" i="0" u="none" strike="noStrike" kern="1200" cap="none" spc="0" normalizeH="0" baseline="0" noProof="0" dirty="0">
                          <a:ln>
                            <a:noFill/>
                          </a:ln>
                          <a:solidFill>
                            <a:srgbClr val="0070C0"/>
                          </a:solidFill>
                          <a:effectLst/>
                          <a:uLnTx/>
                          <a:uFillTx/>
                          <a:latin typeface="+mn-lt"/>
                          <a:ea typeface="+mn-ea"/>
                          <a:cs typeface="+mn-cs"/>
                        </a:rPr>
                        <a:t>4. Chuỗi nhà thuốc</a:t>
                      </a:r>
                      <a:endParaRPr kumimoji="0" lang="en-US" sz="1800" b="0" i="0" u="none" strike="noStrike" kern="1200" cap="none" spc="0" normalizeH="0" baseline="0" noProof="0" dirty="0">
                        <a:ln>
                          <a:noFill/>
                        </a:ln>
                        <a:solidFill>
                          <a:srgbClr val="0070C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1591756">
                <a:tc rowSpan="2">
                  <a:txBody>
                    <a:bodyPr/>
                    <a:lstStyle/>
                    <a:p>
                      <a:pPr algn="just">
                        <a:lnSpc>
                          <a:spcPts val="3300"/>
                        </a:lnSpc>
                      </a:pPr>
                      <a:r>
                        <a:rPr lang="vi-VN" sz="1800" b="0" i="1" kern="1200" dirty="0">
                          <a:solidFill>
                            <a:schemeClr val="dk1"/>
                          </a:solidFill>
                          <a:effectLst/>
                          <a:latin typeface="+mn-lt"/>
                          <a:ea typeface="+mn-ea"/>
                          <a:cs typeface="+mn-cs"/>
                        </a:rPr>
                        <a:t> (chưa có quy định)</a:t>
                      </a:r>
                      <a:endParaRPr lang="en-US"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pPr>
                      <a:r>
                        <a:rPr kumimoji="0" lang="vi-VN" sz="1800" b="0" i="0" u="none" strike="noStrike" kern="1200" cap="none" spc="0" normalizeH="0" baseline="0" noProof="0" dirty="0">
                          <a:ln>
                            <a:noFill/>
                          </a:ln>
                          <a:solidFill>
                            <a:srgbClr val="FF0000"/>
                          </a:solidFill>
                          <a:effectLst/>
                          <a:uLnTx/>
                          <a:uFillTx/>
                          <a:latin typeface="+mn-lt"/>
                          <a:ea typeface="+mn-ea"/>
                          <a:cs typeface="+mn-cs"/>
                        </a:rPr>
                        <a:t>Cơ sở thông báo trước tối thiểu </a:t>
                      </a:r>
                      <a:r>
                        <a:rPr kumimoji="0" lang="vi-VN" sz="1800" b="0" i="0" u="sng" strike="noStrike" kern="1200" cap="none" spc="0" normalizeH="0" baseline="0" noProof="0" dirty="0">
                          <a:ln>
                            <a:noFill/>
                          </a:ln>
                          <a:solidFill>
                            <a:srgbClr val="FF0000"/>
                          </a:solidFill>
                          <a:effectLst/>
                          <a:uLnTx/>
                          <a:uFillTx/>
                          <a:latin typeface="+mn-lt"/>
                          <a:ea typeface="+mn-ea"/>
                          <a:cs typeface="+mn-cs"/>
                        </a:rPr>
                        <a:t>07</a:t>
                      </a:r>
                      <a:r>
                        <a:rPr kumimoji="0" lang="vi-VN" sz="1800" b="0" i="0" u="none" strike="noStrike" kern="1200" cap="none" spc="0" normalizeH="0" baseline="0" noProof="0" dirty="0">
                          <a:ln>
                            <a:noFill/>
                          </a:ln>
                          <a:solidFill>
                            <a:srgbClr val="FF0000"/>
                          </a:solidFill>
                          <a:effectLst/>
                          <a:uLnTx/>
                          <a:uFillTx/>
                          <a:latin typeface="+mn-lt"/>
                          <a:ea typeface="+mn-ea"/>
                          <a:cs typeface="+mn-cs"/>
                        </a:rPr>
                        <a:t> ngày làm việc trước khi bổ sung thêm hoặc loại bỏ nhà thuốc ra khỏi chuỗi nhà thuốc (gửi BYT, cơ quan chuyên môn về y tế thuộc UBNDT) → BYT cập nhật thông tin trên Cổng TTĐT</a:t>
                      </a:r>
                      <a:endParaRPr lang="en-US" sz="1800" b="0" i="0" u="none"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ts val="33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E85A61"/>
                          </a:solidFill>
                          <a:effectLst/>
                          <a:uLnTx/>
                          <a:uFillTx/>
                          <a:latin typeface="+mn-lt"/>
                          <a:ea typeface="+mn-ea"/>
                          <a:cs typeface="+mn-cs"/>
                        </a:rPr>
                        <a:t>Thông báo trong thời hạn 07 ngày làm việc trước khi bổ sung thêm hoặc loại bỏ nhà thuốc ra khỏi chuỗi nhà thuốc</a:t>
                      </a:r>
                      <a:endParaRPr lang="en-US" b="0" i="0" u="none" dirty="0">
                        <a:solidFill>
                          <a:srgbClr val="E85A6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r h="1591756">
                <a:tc vMerge="1">
                  <a:txBody>
                    <a:bodyPr/>
                    <a:lstStyle/>
                    <a:p>
                      <a:endParaRPr lang="en-US"/>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F0000"/>
                          </a:solidFill>
                          <a:effectLst/>
                          <a:uLnTx/>
                          <a:uFillTx/>
                          <a:latin typeface="+mn-lt"/>
                          <a:ea typeface="+mn-ea"/>
                          <a:cs typeface="+mn-cs"/>
                        </a:rPr>
                        <a:t>Thông báo trước tối thiểu </a:t>
                      </a:r>
                      <a:r>
                        <a:rPr kumimoji="0" lang="vi-VN" sz="1800" b="0" i="0" u="sng" strike="noStrike" kern="1200" cap="none" spc="0" normalizeH="0" baseline="0" noProof="0" dirty="0">
                          <a:ln>
                            <a:noFill/>
                          </a:ln>
                          <a:solidFill>
                            <a:srgbClr val="FF0000"/>
                          </a:solidFill>
                          <a:effectLst/>
                          <a:uLnTx/>
                          <a:uFillTx/>
                          <a:latin typeface="+mn-lt"/>
                          <a:ea typeface="+mn-ea"/>
                          <a:cs typeface="+mn-cs"/>
                        </a:rPr>
                        <a:t>07</a:t>
                      </a:r>
                      <a:r>
                        <a:rPr kumimoji="0" lang="vi-VN" sz="1800" b="0" i="0" u="none" strike="noStrike" kern="1200" cap="none" spc="0" normalizeH="0" baseline="0" noProof="0" dirty="0">
                          <a:ln>
                            <a:noFill/>
                          </a:ln>
                          <a:solidFill>
                            <a:srgbClr val="FF0000"/>
                          </a:solidFill>
                          <a:effectLst/>
                          <a:uLnTx/>
                          <a:uFillTx/>
                          <a:latin typeface="+mn-lt"/>
                          <a:ea typeface="+mn-ea"/>
                          <a:cs typeface="+mn-cs"/>
                        </a:rPr>
                        <a:t> ngày làm việc trước khi luân chuyển người chịu trách nhiệm CM về dược  giữa các nhà thuốc trong chuỗi (gửi cơ quan chuyên môn về y tế thuộc UBNDT) → CQCM cập nhật thông tin trên Trang TTĐT</a:t>
                      </a:r>
                      <a:endParaRPr kumimoji="0" lang="en-US" sz="1800" b="0"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ts val="3300"/>
                        </a:lnSpc>
                      </a:pPr>
                      <a:endParaRPr lang="en-US" b="0" i="0" u="none" dirty="0">
                        <a:solidFill>
                          <a:srgbClr val="E85A6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538645"/>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118640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3483633531"/>
              </p:ext>
            </p:extLst>
          </p:nvPr>
        </p:nvGraphicFramePr>
        <p:xfrm>
          <a:off x="1115616" y="1340768"/>
          <a:ext cx="7056784" cy="4477752"/>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xmlns="" val="2961888951"/>
                    </a:ext>
                  </a:extLst>
                </a:gridCol>
                <a:gridCol w="216024">
                  <a:extLst>
                    <a:ext uri="{9D8B030D-6E8A-4147-A177-3AD203B41FA5}">
                      <a16:colId xmlns:a16="http://schemas.microsoft.com/office/drawing/2014/main" xmlns="" val="2990194863"/>
                    </a:ext>
                  </a:extLst>
                </a:gridCol>
                <a:gridCol w="3888432">
                  <a:extLst>
                    <a:ext uri="{9D8B030D-6E8A-4147-A177-3AD203B41FA5}">
                      <a16:colId xmlns:a16="http://schemas.microsoft.com/office/drawing/2014/main" xmlns="" val="1503621313"/>
                    </a:ext>
                  </a:extLst>
                </a:gridCol>
              </a:tblGrid>
              <a:tr h="4983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3">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vi-VN" sz="1800" b="1" dirty="0">
                          <a:solidFill>
                            <a:srgbClr val="0070C0"/>
                          </a:solidFill>
                          <a:effectLst/>
                          <a:latin typeface="+mn-lt"/>
                        </a:rPr>
                        <a:t>5. Cơ sở có hoạt động dược không vì mục đích thương mại</a:t>
                      </a:r>
                      <a:endParaRPr lang="en-US"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1591756">
                <a:tc>
                  <a:txBody>
                    <a:bodyPr/>
                    <a:lstStyle/>
                    <a:p>
                      <a:pPr algn="just">
                        <a:lnSpc>
                          <a:spcPts val="2200"/>
                        </a:lnSpc>
                        <a:spcBef>
                          <a:spcPts val="600"/>
                        </a:spcBef>
                        <a:spcAft>
                          <a:spcPts val="0"/>
                        </a:spcAft>
                      </a:pPr>
                      <a:r>
                        <a:rPr lang="en-US" sz="1400" b="0" i="0" u="none" dirty="0" err="1">
                          <a:solidFill>
                            <a:srgbClr val="FF0000"/>
                          </a:solidFill>
                          <a:latin typeface="Arial" panose="020B0604020202020204" pitchFamily="34" charset="0"/>
                          <a:cs typeface="Arial" panose="020B0604020202020204" pitchFamily="34" charset="0"/>
                        </a:rPr>
                        <a:t>Cơ</a:t>
                      </a:r>
                      <a:r>
                        <a:rPr lang="en-US" sz="1400" b="0" i="0" u="none" baseline="0" dirty="0">
                          <a:solidFill>
                            <a:srgbClr val="FF0000"/>
                          </a:solidFill>
                          <a:latin typeface="Arial" panose="020B0604020202020204" pitchFamily="34" charset="0"/>
                          <a:cs typeface="Arial" panose="020B0604020202020204" pitchFamily="34" charset="0"/>
                        </a:rPr>
                        <a:t> </a:t>
                      </a:r>
                      <a:r>
                        <a:rPr lang="en-US" sz="1400" b="0" i="0" u="none" baseline="0" dirty="0" err="1">
                          <a:solidFill>
                            <a:srgbClr val="FF0000"/>
                          </a:solidFill>
                          <a:latin typeface="Arial" panose="020B0604020202020204" pitchFamily="34" charset="0"/>
                          <a:cs typeface="Arial" panose="020B0604020202020204" pitchFamily="34" charset="0"/>
                        </a:rPr>
                        <a:t>sở</a:t>
                      </a:r>
                      <a:r>
                        <a:rPr lang="en-US" sz="1400" b="0" i="0" u="none" baseline="0" dirty="0">
                          <a:solidFill>
                            <a:srgbClr val="FF0000"/>
                          </a:solidFill>
                          <a:latin typeface="Arial" panose="020B0604020202020204" pitchFamily="34" charset="0"/>
                          <a:cs typeface="Arial" panose="020B0604020202020204" pitchFamily="34" charset="0"/>
                        </a:rPr>
                        <a:t> k</a:t>
                      </a:r>
                      <a:r>
                        <a:rPr lang="vi-VN" sz="1400" b="0" i="0" u="none" dirty="0">
                          <a:solidFill>
                            <a:srgbClr val="FF0000"/>
                          </a:solidFill>
                          <a:latin typeface="Arial" panose="020B0604020202020204" pitchFamily="34" charset="0"/>
                          <a:cs typeface="Arial" panose="020B0604020202020204" pitchFamily="34" charset="0"/>
                        </a:rPr>
                        <a:t>hông đăng </a:t>
                      </a:r>
                      <a:r>
                        <a:rPr lang="vi-VN" sz="1400" b="0" i="0" u="none" dirty="0">
                          <a:solidFill>
                            <a:srgbClr val="FF0000"/>
                          </a:solidFill>
                          <a:latin typeface="+mn-lt"/>
                          <a:cs typeface="Arial" panose="020B0604020202020204" pitchFamily="34" charset="0"/>
                        </a:rPr>
                        <a:t>ký hoạt động theo Luật doanh nghiệp</a:t>
                      </a:r>
                      <a:r>
                        <a:rPr lang="vi-VN" sz="1400" b="0" i="0" u="none" dirty="0">
                          <a:solidFill>
                            <a:schemeClr val="tx1"/>
                          </a:solidFill>
                          <a:latin typeface="+mn-lt"/>
                          <a:cs typeface="Arial" panose="020B0604020202020204" pitchFamily="34" charset="0"/>
                        </a:rPr>
                        <a:t>, bao gồm</a:t>
                      </a:r>
                    </a:p>
                    <a:p>
                      <a:pPr algn="just">
                        <a:lnSpc>
                          <a:spcPts val="2200"/>
                        </a:lnSpc>
                        <a:spcBef>
                          <a:spcPts val="600"/>
                        </a:spcBef>
                        <a:spcAft>
                          <a:spcPts val="0"/>
                        </a:spcAft>
                      </a:pPr>
                      <a:r>
                        <a:rPr lang="vi-VN" sz="1400" b="0" i="0" u="none" dirty="0">
                          <a:solidFill>
                            <a:schemeClr val="tx1"/>
                          </a:solidFill>
                          <a:latin typeface="+mn-lt"/>
                          <a:cs typeface="Arial" panose="020B0604020202020204" pitchFamily="34" charset="0"/>
                        </a:rPr>
                        <a:t>a) Đơn vị sự nghiệp;</a:t>
                      </a:r>
                    </a:p>
                    <a:p>
                      <a:pPr algn="just">
                        <a:lnSpc>
                          <a:spcPts val="2200"/>
                        </a:lnSpc>
                        <a:spcBef>
                          <a:spcPts val="600"/>
                        </a:spcBef>
                        <a:spcAft>
                          <a:spcPts val="0"/>
                        </a:spcAft>
                      </a:pPr>
                      <a:r>
                        <a:rPr lang="vi-VN" sz="1400" b="0" i="0" u="none" dirty="0">
                          <a:solidFill>
                            <a:schemeClr val="tx1"/>
                          </a:solidFill>
                          <a:latin typeface="+mn-lt"/>
                          <a:cs typeface="Arial" panose="020B0604020202020204" pitchFamily="34" charset="0"/>
                        </a:rPr>
                        <a:t>b) Cơ sở thuộc lực lượng vũ trang không thuộc trường hợp quy định tại điểm d khoản 1 Điều 35 LD</a:t>
                      </a:r>
                    </a:p>
                    <a:p>
                      <a:pPr algn="just">
                        <a:lnSpc>
                          <a:spcPts val="2200"/>
                        </a:lnSpc>
                        <a:spcBef>
                          <a:spcPts val="600"/>
                        </a:spcBef>
                        <a:spcAft>
                          <a:spcPts val="0"/>
                        </a:spcAft>
                      </a:pPr>
                      <a:r>
                        <a:rPr lang="vi-VN" sz="1400" b="0" i="0" u="none" dirty="0">
                          <a:solidFill>
                            <a:schemeClr val="tx1"/>
                          </a:solidFill>
                          <a:latin typeface="+mn-lt"/>
                          <a:cs typeface="Arial" panose="020B0604020202020204" pitchFamily="34" charset="0"/>
                        </a:rPr>
                        <a:t>c) Khoa dược của các cơ sở khám bệnh, chữa bệnh; kho bảo quản vắc xin, thuốc của các cơ sở tiêm chủng mở rộng.</a:t>
                      </a:r>
                    </a:p>
                    <a:p>
                      <a:pPr algn="just">
                        <a:lnSpc>
                          <a:spcPts val="2200"/>
                        </a:lnSpc>
                        <a:spcBef>
                          <a:spcPts val="600"/>
                        </a:spcBef>
                        <a:spcAft>
                          <a:spcPts val="0"/>
                        </a:spcAft>
                      </a:pPr>
                      <a:endParaRPr lang="en-US" sz="14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ts val="2200"/>
                        </a:lnSpc>
                        <a:spcBef>
                          <a:spcPts val="600"/>
                        </a:spcBef>
                        <a:spcAft>
                          <a:spcPts val="0"/>
                        </a:spcAft>
                      </a:pPr>
                      <a:r>
                        <a:rPr lang="vi-VN" sz="1400" b="0" i="0" dirty="0">
                          <a:solidFill>
                            <a:srgbClr val="000000"/>
                          </a:solidFill>
                          <a:effectLst/>
                          <a:latin typeface="+mn-lt"/>
                        </a:rPr>
                        <a:t>a) Đơn vị sự nghiệp </a:t>
                      </a:r>
                      <a:r>
                        <a:rPr lang="vi-VN" sz="1400" b="0" i="0" dirty="0">
                          <a:solidFill>
                            <a:srgbClr val="FF0000"/>
                          </a:solidFill>
                          <a:effectLst/>
                          <a:latin typeface="+mn-lt"/>
                        </a:rPr>
                        <a:t>công lập;</a:t>
                      </a:r>
                    </a:p>
                    <a:p>
                      <a:pPr algn="just">
                        <a:lnSpc>
                          <a:spcPts val="2200"/>
                        </a:lnSpc>
                        <a:spcBef>
                          <a:spcPts val="600"/>
                        </a:spcBef>
                        <a:spcAft>
                          <a:spcPts val="0"/>
                        </a:spcAft>
                      </a:pPr>
                      <a:r>
                        <a:rPr lang="vi-VN" sz="1400" b="0" i="0" dirty="0">
                          <a:solidFill>
                            <a:srgbClr val="000000"/>
                          </a:solidFill>
                          <a:effectLst/>
                          <a:latin typeface="+mn-lt"/>
                        </a:rPr>
                        <a:t>b) Cơ sở thuộc lực lượng vũ trang có hoạt động dược nhưng </a:t>
                      </a:r>
                      <a:r>
                        <a:rPr lang="vi-VN" sz="1400" b="0" i="0" dirty="0">
                          <a:solidFill>
                            <a:srgbClr val="FF0000"/>
                          </a:solidFill>
                          <a:effectLst/>
                          <a:latin typeface="+mn-lt"/>
                        </a:rPr>
                        <a:t>không phải là cơ sở kinh doanh dược</a:t>
                      </a:r>
                      <a:r>
                        <a:rPr lang="vi-VN" sz="1400" b="0" i="0" dirty="0">
                          <a:solidFill>
                            <a:srgbClr val="E85A61"/>
                          </a:solidFill>
                          <a:effectLst/>
                          <a:latin typeface="+mn-lt"/>
                        </a:rPr>
                        <a:t> </a:t>
                      </a:r>
                      <a:r>
                        <a:rPr lang="vi-VN" sz="1400" b="0" i="0" dirty="0">
                          <a:solidFill>
                            <a:srgbClr val="000000"/>
                          </a:solidFill>
                          <a:effectLst/>
                          <a:latin typeface="+mn-lt"/>
                        </a:rPr>
                        <a:t>và không thuộc trường hợp quy định tại </a:t>
                      </a:r>
                      <a:r>
                        <a:rPr lang="vi-VN" sz="1400" b="0" i="0" u="none" strike="noStrike" dirty="0">
                          <a:solidFill>
                            <a:srgbClr val="000000"/>
                          </a:solidFill>
                          <a:effectLst/>
                          <a:latin typeface="+mn-lt"/>
                        </a:rPr>
                        <a:t>điểm d khoản 1 Điều 35 của LD</a:t>
                      </a:r>
                      <a:endParaRPr lang="vi-VN" sz="1400" b="0" i="0" dirty="0">
                        <a:solidFill>
                          <a:srgbClr val="000000"/>
                        </a:solidFill>
                        <a:effectLst/>
                        <a:latin typeface="+mn-lt"/>
                      </a:endParaRPr>
                    </a:p>
                    <a:p>
                      <a:pPr algn="just">
                        <a:lnSpc>
                          <a:spcPts val="2200"/>
                        </a:lnSpc>
                        <a:spcBef>
                          <a:spcPts val="600"/>
                        </a:spcBef>
                        <a:spcAft>
                          <a:spcPts val="0"/>
                        </a:spcAft>
                      </a:pPr>
                      <a:r>
                        <a:rPr lang="vi-VN" sz="1400" b="0" i="0" dirty="0">
                          <a:solidFill>
                            <a:srgbClr val="000000"/>
                          </a:solidFill>
                          <a:effectLst/>
                          <a:latin typeface="+mn-lt"/>
                        </a:rPr>
                        <a:t>c) Cơ sở khám bệnh, chữa bệnh, </a:t>
                      </a:r>
                      <a:r>
                        <a:rPr lang="vi-VN" sz="1400" b="0" i="0" dirty="0">
                          <a:solidFill>
                            <a:srgbClr val="FF0000"/>
                          </a:solidFill>
                          <a:effectLst/>
                          <a:latin typeface="+mn-lt"/>
                        </a:rPr>
                        <a:t>cơ sở cai nghiện ma túy, cơ sở y tế khác có khoa dược, bộ phận dược hoặc có các hoạt động về dược; cơ sở tiêm chủng; tổ chức khoa học và công nghệ, cơ sở đào tạo có hoạt động nghiên cứu, giảng dạy liên quan đến dược.</a:t>
                      </a:r>
                      <a:endParaRPr lang="en-US" sz="1400" b="0" i="0" u="none"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ts val="2200"/>
                        </a:lnSpc>
                        <a:spcBef>
                          <a:spcPts val="600"/>
                        </a:spcBef>
                        <a:spcAft>
                          <a:spcPts val="0"/>
                        </a:spcAft>
                      </a:pPr>
                      <a:r>
                        <a:rPr lang="vi-VN" sz="1400" b="0" i="0" dirty="0">
                          <a:solidFill>
                            <a:srgbClr val="000000"/>
                          </a:solidFill>
                          <a:effectLst/>
                          <a:latin typeface="+mn-lt"/>
                        </a:rPr>
                        <a:t>a) Đơn vị sự nghiệp công lập;</a:t>
                      </a:r>
                    </a:p>
                    <a:p>
                      <a:pPr algn="l">
                        <a:lnSpc>
                          <a:spcPts val="2200"/>
                        </a:lnSpc>
                        <a:spcBef>
                          <a:spcPts val="600"/>
                        </a:spcBef>
                        <a:spcAft>
                          <a:spcPts val="0"/>
                        </a:spcAft>
                      </a:pPr>
                      <a:r>
                        <a:rPr lang="vi-VN" sz="1400" b="0" i="0" dirty="0">
                          <a:solidFill>
                            <a:srgbClr val="000000"/>
                          </a:solidFill>
                          <a:effectLst/>
                          <a:latin typeface="+mn-lt"/>
                        </a:rPr>
                        <a:t>b) Cơ sở thuộc lực lượng vũ trang có hoạt động dược nhưng không phải là cơ sở kinh doanh dược và không thuộc trường hợp quy định tại </a:t>
                      </a:r>
                      <a:r>
                        <a:rPr lang="vi-VN" sz="1400" b="0" i="0" u="none" strike="noStrike" dirty="0">
                          <a:solidFill>
                            <a:srgbClr val="000000"/>
                          </a:solidFill>
                          <a:effectLst/>
                          <a:latin typeface="+mn-lt"/>
                        </a:rPr>
                        <a:t>điểm d khoản 1 Điều 35 của LD</a:t>
                      </a:r>
                      <a:endParaRPr lang="vi-VN" sz="1400" b="0" i="0" dirty="0">
                        <a:solidFill>
                          <a:srgbClr val="000000"/>
                        </a:solidFill>
                        <a:effectLst/>
                        <a:latin typeface="+mn-lt"/>
                      </a:endParaRPr>
                    </a:p>
                    <a:p>
                      <a:pPr algn="l">
                        <a:lnSpc>
                          <a:spcPts val="2200"/>
                        </a:lnSpc>
                        <a:spcBef>
                          <a:spcPts val="600"/>
                        </a:spcBef>
                        <a:spcAft>
                          <a:spcPts val="0"/>
                        </a:spcAft>
                      </a:pPr>
                      <a:r>
                        <a:rPr lang="vi-VN" sz="1400" b="0" i="0" dirty="0">
                          <a:solidFill>
                            <a:srgbClr val="000000"/>
                          </a:solidFill>
                          <a:effectLst/>
                          <a:latin typeface="+mn-lt"/>
                        </a:rPr>
                        <a:t>c) Cơ sở khám bệnh, chữa bệnh, cơ sở cai nghiện ma túy, cơ sở y tế khác có khoa dược, bộ phận dược hoặc có các hoạt động về dược; cơ sở tiêm chủng; tổ chức khoa học và công nghệ, cơ sở đào tạo có hoạt động nghiên cứu, giảng dạy liên quan đến dược.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38902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3549676896"/>
              </p:ext>
            </p:extLst>
          </p:nvPr>
        </p:nvGraphicFramePr>
        <p:xfrm>
          <a:off x="1115616" y="1340768"/>
          <a:ext cx="7056784" cy="3131552"/>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xmlns="" val="2961888951"/>
                    </a:ext>
                  </a:extLst>
                </a:gridCol>
                <a:gridCol w="3888432">
                  <a:extLst>
                    <a:ext uri="{9D8B030D-6E8A-4147-A177-3AD203B41FA5}">
                      <a16:colId xmlns:a16="http://schemas.microsoft.com/office/drawing/2014/main" xmlns="" val="1503621313"/>
                    </a:ext>
                  </a:extLst>
                </a:gridCol>
              </a:tblGrid>
              <a:tr h="4983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2">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vi-VN" sz="1800" b="1" dirty="0">
                          <a:solidFill>
                            <a:srgbClr val="0070C0"/>
                          </a:solidFill>
                          <a:effectLst/>
                          <a:latin typeface="+mn-lt"/>
                        </a:rPr>
                        <a:t>6. Hoạt động dược không vì mục đích thương mại</a:t>
                      </a:r>
                      <a:endParaRPr lang="en-US"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1591756">
                <a:tc>
                  <a:txBody>
                    <a:bodyPr/>
                    <a:lstStyle/>
                    <a:p>
                      <a:pPr algn="just">
                        <a:lnSpc>
                          <a:spcPts val="2200"/>
                        </a:lnSpc>
                        <a:spcBef>
                          <a:spcPts val="600"/>
                        </a:spcBef>
                        <a:spcAft>
                          <a:spcPts val="0"/>
                        </a:spcAft>
                      </a:pPr>
                      <a:r>
                        <a:rPr lang="vi-VN" sz="1400" b="0" i="0" u="none" dirty="0">
                          <a:solidFill>
                            <a:schemeClr val="tx1"/>
                          </a:solidFill>
                          <a:latin typeface="+mn-lt"/>
                          <a:cs typeface="Arial" panose="020B0604020202020204" pitchFamily="34" charset="0"/>
                        </a:rPr>
                        <a:t>Hoạt động sản xuất, pha chế, chế biến, bảo quản, vận chuyển, cấp phát thuốc, nguyên liệu làm thuốc, kiểm nghiệm thuốc, nguyên liệu làm thuốc, thử tương đương sinh học của thuốc, thử thuốc trên lâm sàng.</a:t>
                      </a:r>
                    </a:p>
                    <a:p>
                      <a:pPr algn="just">
                        <a:lnSpc>
                          <a:spcPts val="2200"/>
                        </a:lnSpc>
                        <a:spcBef>
                          <a:spcPts val="600"/>
                        </a:spcBef>
                        <a:spcAft>
                          <a:spcPts val="0"/>
                        </a:spcAft>
                      </a:pPr>
                      <a:endParaRPr lang="en-US" sz="14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2200"/>
                        </a:lnSpc>
                        <a:spcBef>
                          <a:spcPts val="600"/>
                        </a:spcBef>
                        <a:spcAft>
                          <a:spcPts val="0"/>
                        </a:spcAft>
                      </a:pPr>
                      <a:r>
                        <a:rPr lang="vi-VN" sz="1400" b="0" i="0" dirty="0">
                          <a:solidFill>
                            <a:srgbClr val="000000"/>
                          </a:solidFill>
                          <a:effectLst/>
                          <a:latin typeface="+mn-lt"/>
                        </a:rPr>
                        <a:t>Hoạt động sản xuất, pha chế, chế biến, bảo quản, vận chuyển, cấp phát thuốc, nguyên liệu làm thuốc, kiểm nghiệm thuốc, nguyên liệu làm thuốc, thử tương đương sinh học của thuốc, thử thuốc trên lâm sàng </a:t>
                      </a:r>
                      <a:r>
                        <a:rPr lang="vi-VN" sz="1400" b="0" i="0" dirty="0">
                          <a:solidFill>
                            <a:srgbClr val="FF0000"/>
                          </a:solidFill>
                          <a:effectLst/>
                          <a:latin typeface="+mn-lt"/>
                        </a:rPr>
                        <a:t>không vì mục đích sinh lời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317381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69770" y="339288"/>
            <a:ext cx="6986606" cy="6950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16"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Title 1"/>
          <p:cNvSpPr>
            <a:spLocks noGrp="1"/>
          </p:cNvSpPr>
          <p:nvPr>
            <p:ph type="title"/>
          </p:nvPr>
        </p:nvSpPr>
        <p:spPr>
          <a:xfrm>
            <a:off x="922242" y="339288"/>
            <a:ext cx="6848500" cy="641514"/>
          </a:xfrm>
        </p:spPr>
        <p:txBody>
          <a:bodyPr>
            <a:normAutofit fontScale="90000"/>
          </a:bodyPr>
          <a:lstStyle/>
          <a:p>
            <a:pPr algn="ctr"/>
            <a:r>
              <a:rPr lang="vi-VN" sz="3600" b="1" dirty="0">
                <a:latin typeface="Cambria" panose="02040503050406030204" pitchFamily="18" charset="0"/>
                <a:cs typeface="Times New Roman" panose="02020603050405020304" pitchFamily="18" charset="0"/>
              </a:rPr>
              <a:t>MỘT SỐ QUY ĐỊNH CÓ THAY ĐỔI</a:t>
            </a:r>
            <a:endParaRPr lang="en-US" sz="3600" b="1" dirty="0">
              <a:latin typeface="Cambria" panose="020405030504060302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xmlns="" id="{6129C79F-873F-466B-A752-5C78CE4C8EFA}"/>
              </a:ext>
            </a:extLst>
          </p:cNvPr>
          <p:cNvGraphicFramePr>
            <a:graphicFrameLocks noGrp="1"/>
          </p:cNvGraphicFramePr>
          <p:nvPr>
            <p:ph idx="1"/>
            <p:extLst>
              <p:ext uri="{D42A27DB-BD31-4B8C-83A1-F6EECF244321}">
                <p14:modId xmlns:p14="http://schemas.microsoft.com/office/powerpoint/2010/main" val="1077790991"/>
              </p:ext>
            </p:extLst>
          </p:nvPr>
        </p:nvGraphicFramePr>
        <p:xfrm>
          <a:off x="1115616" y="1340768"/>
          <a:ext cx="7056784" cy="444969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2961888951"/>
                    </a:ext>
                  </a:extLst>
                </a:gridCol>
                <a:gridCol w="288032">
                  <a:extLst>
                    <a:ext uri="{9D8B030D-6E8A-4147-A177-3AD203B41FA5}">
                      <a16:colId xmlns:a16="http://schemas.microsoft.com/office/drawing/2014/main" xmlns="" val="1796184088"/>
                    </a:ext>
                  </a:extLst>
                </a:gridCol>
                <a:gridCol w="3888432">
                  <a:extLst>
                    <a:ext uri="{9D8B030D-6E8A-4147-A177-3AD203B41FA5}">
                      <a16:colId xmlns:a16="http://schemas.microsoft.com/office/drawing/2014/main" xmlns="" val="1503621313"/>
                    </a:ext>
                  </a:extLst>
                </a:gridCol>
              </a:tblGrid>
              <a:tr h="49833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07/2018/TT-BYT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schemeClr val="tx1"/>
                          </a:solidFill>
                        </a:rPr>
                        <a:t>Thông tư 31/2025/TT-BYT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158432494"/>
                  </a:ext>
                </a:extLst>
              </a:tr>
              <a:tr h="509776">
                <a:tc gridSpan="3">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vi-VN" sz="1800" b="1" dirty="0">
                          <a:solidFill>
                            <a:srgbClr val="0070C0"/>
                          </a:solidFill>
                          <a:effectLst/>
                          <a:latin typeface="+mn-lt"/>
                        </a:rPr>
                        <a:t>7. Công bố cơ sở kinh doanh có tổ chức kệ thuốc</a:t>
                      </a:r>
                      <a:endParaRPr lang="en-US" dirty="0">
                        <a:solidFill>
                          <a:srgbClr val="0070C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63197958"/>
                  </a:ext>
                </a:extLst>
              </a:tr>
              <a:tr h="972704">
                <a:tc>
                  <a:txBody>
                    <a:bodyPr/>
                    <a:lstStyle/>
                    <a:p>
                      <a:pPr algn="just">
                        <a:lnSpc>
                          <a:spcPct val="100000"/>
                        </a:lnSpc>
                        <a:spcBef>
                          <a:spcPts val="0"/>
                        </a:spcBef>
                        <a:spcAft>
                          <a:spcPts val="0"/>
                        </a:spcAft>
                      </a:pPr>
                      <a:r>
                        <a:rPr lang="vi-VN" sz="1200" b="0" i="0" u="none" dirty="0">
                          <a:solidFill>
                            <a:schemeClr val="tx1"/>
                          </a:solidFill>
                          <a:latin typeface="+mn-lt"/>
                          <a:cs typeface="Arial" panose="020B0604020202020204" pitchFamily="34" charset="0"/>
                        </a:rPr>
                        <a:t>Hồ sơ công bố:</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 Bản công bố </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Bản sao Quyết định thành lập hoặc GCN đầu tư hoặc GCNĐKDN</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Bản sao có chứng thực văn bằng, chứng chỉ sơ cấp dược trở lên của người chịu trách chuyên môn</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Danh mục thuốc dự kiến bán</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Bản chụp tủ, quầy, kệ bảo quản thuốc</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Quy trình kiểm tra, giám sát: chất lượng thuốc; xuất, nhập thuốc của cơ sở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Bef>
                          <a:spcPts val="0"/>
                        </a:spcBef>
                        <a:spcAft>
                          <a:spcPts val="0"/>
                        </a:spcAft>
                      </a:pPr>
                      <a:r>
                        <a:rPr lang="vi-VN" sz="1200" b="0" i="0" dirty="0">
                          <a:solidFill>
                            <a:schemeClr val="tx1"/>
                          </a:solidFill>
                          <a:effectLst/>
                          <a:latin typeface="+mn-lt"/>
                        </a:rPr>
                        <a:t>Hồ sơ công bố:</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Bản công bố</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 Bản sao có ký, đóng dấu xác nhận của cơ sở đối với </a:t>
                      </a:r>
                      <a:r>
                        <a:rPr lang="vi-VN" sz="1200" b="0" i="0" dirty="0">
                          <a:solidFill>
                            <a:srgbClr val="FF0000"/>
                          </a:solidFill>
                          <a:effectLst/>
                          <a:latin typeface="+mn-lt"/>
                        </a:rPr>
                        <a:t>tài liệu pháp lý chứng minh việc thành lập cơ sở đối với cơ sở không có GCNĐT hoặc </a:t>
                      </a:r>
                      <a:r>
                        <a:rPr kumimoji="0" lang="vi-VN" sz="1200" b="0" i="0" u="none" strike="noStrike" kern="1200" cap="none" spc="0" normalizeH="0" baseline="0" noProof="0" dirty="0">
                          <a:ln>
                            <a:noFill/>
                          </a:ln>
                          <a:solidFill>
                            <a:srgbClr val="FF0000"/>
                          </a:solidFill>
                          <a:effectLst/>
                          <a:uLnTx/>
                          <a:uFillTx/>
                          <a:latin typeface="+mn-lt"/>
                          <a:ea typeface="+mn-ea"/>
                          <a:cs typeface="Arial" panose="020B0604020202020204" pitchFamily="34" charset="0"/>
                        </a:rPr>
                        <a:t>GCNĐKDN</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Bản sao có chứng thực văn bằng, chứng chỉ sơ cấp dược trở lên của người chịu trách nhiệm chuyên môn</a:t>
                      </a:r>
                      <a:r>
                        <a:rPr lang="vi-VN" sz="1200" b="0" i="0" dirty="0">
                          <a:solidFill>
                            <a:srgbClr val="E85A61"/>
                          </a:solidFill>
                          <a:effectLst/>
                          <a:latin typeface="+mn-lt"/>
                        </a:rPr>
                        <a:t>, </a:t>
                      </a:r>
                      <a:r>
                        <a:rPr lang="vi-VN" sz="1200" b="0" i="0" dirty="0">
                          <a:solidFill>
                            <a:srgbClr val="FF0000"/>
                          </a:solidFill>
                          <a:effectLst/>
                          <a:latin typeface="+mn-lt"/>
                        </a:rPr>
                        <a:t>trừ trường hợp cơ sở dữ liệu chung về văn bằng, chứng chỉ được chia sẻ</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Danh mục thuốc dự kiến bán</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Bản chụp tủ, quầy, kệ bảo quản thuốc</a:t>
                      </a:r>
                    </a:p>
                    <a:p>
                      <a:pPr marL="171450" indent="-171450" algn="just">
                        <a:lnSpc>
                          <a:spcPct val="100000"/>
                        </a:lnSpc>
                        <a:spcBef>
                          <a:spcPts val="0"/>
                        </a:spcBef>
                        <a:spcAft>
                          <a:spcPts val="0"/>
                        </a:spcAft>
                        <a:buFont typeface="Wingdings" panose="05000000000000000000" pitchFamily="2" charset="2"/>
                        <a:buChar char="ü"/>
                      </a:pPr>
                      <a:r>
                        <a:rPr lang="vi-VN" sz="1200" b="0" i="0" dirty="0">
                          <a:solidFill>
                            <a:schemeClr val="tx1"/>
                          </a:solidFill>
                          <a:effectLst/>
                          <a:latin typeface="+mn-lt"/>
                        </a:rPr>
                        <a:t>Quy trình kiểm tra, giám sát chất lượng thuốc; xuất, nhập thuốc của cơ sở</a:t>
                      </a: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Bef>
                          <a:spcPts val="0"/>
                        </a:spcBef>
                        <a:spcAft>
                          <a:spcPts val="0"/>
                        </a:spcAft>
                      </a:pPr>
                      <a:r>
                        <a:rPr lang="vi-VN" sz="1200" b="0" i="0" dirty="0">
                          <a:solidFill>
                            <a:schemeClr val="tx1"/>
                          </a:solidFill>
                          <a:effectLst/>
                          <a:latin typeface="+mn-lt"/>
                        </a:rPr>
                        <a:t>Hồ sơ công bố:</a:t>
                      </a:r>
                    </a:p>
                    <a:p>
                      <a:pPr algn="just">
                        <a:lnSpc>
                          <a:spcPct val="100000"/>
                        </a:lnSpc>
                        <a:spcBef>
                          <a:spcPts val="0"/>
                        </a:spcBef>
                        <a:spcAft>
                          <a:spcPts val="0"/>
                        </a:spcAft>
                      </a:pPr>
                      <a:r>
                        <a:rPr lang="vi-VN" sz="1200" b="0" i="0" dirty="0">
                          <a:solidFill>
                            <a:schemeClr val="tx1"/>
                          </a:solidFill>
                          <a:effectLst/>
                          <a:latin typeface="+mn-lt"/>
                        </a:rPr>
                        <a:t>a) Bản công bố</a:t>
                      </a:r>
                    </a:p>
                    <a:p>
                      <a:pPr algn="just">
                        <a:lnSpc>
                          <a:spcPct val="100000"/>
                        </a:lnSpc>
                        <a:spcBef>
                          <a:spcPts val="0"/>
                        </a:spcBef>
                        <a:spcAft>
                          <a:spcPts val="0"/>
                        </a:spcAft>
                      </a:pPr>
                      <a:r>
                        <a:rPr lang="vi-VN" sz="1200" b="0" i="0" dirty="0">
                          <a:solidFill>
                            <a:schemeClr val="tx1"/>
                          </a:solidFill>
                          <a:effectLst/>
                          <a:latin typeface="+mn-lt"/>
                        </a:rPr>
                        <a:t>b) Bản sao có ký, đóng dấu xác nhận của cơ sở đối với </a:t>
                      </a:r>
                      <a:r>
                        <a:rPr lang="vi-VN" sz="1200" b="0" i="0" dirty="0">
                          <a:solidFill>
                            <a:srgbClr val="E85A61"/>
                          </a:solidFill>
                          <a:effectLst/>
                          <a:latin typeface="+mn-lt"/>
                        </a:rPr>
                        <a:t>tài liệu pháp lý chứng minh việc thành lập cơ sở đối với cơ sở không có GCNĐT hoặc </a:t>
                      </a:r>
                      <a:r>
                        <a:rPr kumimoji="0" lang="vi-VN" sz="1200" b="0" i="0" u="none" strike="noStrike" kern="1200" cap="none" spc="0" normalizeH="0" baseline="0" noProof="0" dirty="0">
                          <a:ln>
                            <a:noFill/>
                          </a:ln>
                          <a:solidFill>
                            <a:srgbClr val="E85A61"/>
                          </a:solidFill>
                          <a:effectLst/>
                          <a:uLnTx/>
                          <a:uFillTx/>
                          <a:latin typeface="+mn-lt"/>
                          <a:ea typeface="+mn-ea"/>
                          <a:cs typeface="Arial" panose="020B0604020202020204" pitchFamily="34" charset="0"/>
                        </a:rPr>
                        <a:t>GCNĐKDN</a:t>
                      </a:r>
                      <a:endParaRPr lang="vi-VN" sz="1200" b="0" i="0" dirty="0">
                        <a:solidFill>
                          <a:srgbClr val="E85A61"/>
                        </a:solidFill>
                        <a:effectLst/>
                        <a:latin typeface="+mn-lt"/>
                      </a:endParaRPr>
                    </a:p>
                    <a:p>
                      <a:pPr algn="just">
                        <a:lnSpc>
                          <a:spcPct val="100000"/>
                        </a:lnSpc>
                        <a:spcBef>
                          <a:spcPts val="0"/>
                        </a:spcBef>
                        <a:spcAft>
                          <a:spcPts val="0"/>
                        </a:spcAft>
                      </a:pPr>
                      <a:r>
                        <a:rPr lang="vi-VN" sz="1200" b="0" i="0" dirty="0">
                          <a:solidFill>
                            <a:schemeClr val="tx1"/>
                          </a:solidFill>
                          <a:effectLst/>
                          <a:latin typeface="+mn-lt"/>
                        </a:rPr>
                        <a:t>c) Bản sao có chứng thực văn bằng, chứng chỉ sơ cấp dược trở lên của người chịu trách nhiệm chuyên môn</a:t>
                      </a:r>
                      <a:r>
                        <a:rPr lang="vi-VN" sz="1200" b="0" i="0" dirty="0">
                          <a:solidFill>
                            <a:srgbClr val="E85A61"/>
                          </a:solidFill>
                          <a:effectLst/>
                          <a:latin typeface="+mn-lt"/>
                        </a:rPr>
                        <a:t>, trừ trường hợp cơ sở dữ liệu chung về văn bằng, chứng chỉ được chia sẻ;</a:t>
                      </a:r>
                    </a:p>
                    <a:p>
                      <a:pPr algn="just">
                        <a:lnSpc>
                          <a:spcPct val="100000"/>
                        </a:lnSpc>
                        <a:spcBef>
                          <a:spcPts val="0"/>
                        </a:spcBef>
                        <a:spcAft>
                          <a:spcPts val="0"/>
                        </a:spcAft>
                      </a:pPr>
                      <a:r>
                        <a:rPr lang="vi-VN" sz="1200" b="0" i="0" dirty="0">
                          <a:solidFill>
                            <a:srgbClr val="E85A61"/>
                          </a:solidFill>
                          <a:effectLst/>
                          <a:latin typeface="+mn-lt"/>
                        </a:rPr>
                        <a:t>d) Danh mục thuốc dự kiến bán</a:t>
                      </a:r>
                    </a:p>
                    <a:p>
                      <a:pPr algn="just">
                        <a:lnSpc>
                          <a:spcPct val="100000"/>
                        </a:lnSpc>
                        <a:spcBef>
                          <a:spcPts val="0"/>
                        </a:spcBef>
                        <a:spcAft>
                          <a:spcPts val="0"/>
                        </a:spcAft>
                      </a:pPr>
                      <a:r>
                        <a:rPr lang="vi-VN" sz="1200" b="0" i="0" dirty="0">
                          <a:solidFill>
                            <a:srgbClr val="E85A61"/>
                          </a:solidFill>
                          <a:effectLst/>
                          <a:latin typeface="+mn-lt"/>
                        </a:rPr>
                        <a:t>đ) Bản chụp tủ, quầy, kệ bảo quản thuốc;</a:t>
                      </a:r>
                    </a:p>
                    <a:p>
                      <a:pPr algn="just">
                        <a:lnSpc>
                          <a:spcPct val="100000"/>
                        </a:lnSpc>
                        <a:spcBef>
                          <a:spcPts val="0"/>
                        </a:spcBef>
                        <a:spcAft>
                          <a:spcPts val="0"/>
                        </a:spcAft>
                      </a:pPr>
                      <a:r>
                        <a:rPr lang="vi-VN" sz="1200" b="0" i="0" dirty="0">
                          <a:solidFill>
                            <a:srgbClr val="E85A61"/>
                          </a:solidFill>
                          <a:effectLst/>
                          <a:latin typeface="+mn-lt"/>
                        </a:rPr>
                        <a:t>e) Quy trình kiểm tra, giám sát chất lượng thuốc; xuất, nhập thuốc của cơ sở.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2731449"/>
                  </a:ext>
                </a:extLst>
              </a:tr>
              <a:tr h="972704">
                <a:tc>
                  <a:txBody>
                    <a:bodyPr/>
                    <a:lstStyle/>
                    <a:p>
                      <a:pPr algn="just">
                        <a:lnSpc>
                          <a:spcPct val="100000"/>
                        </a:lnSpc>
                        <a:spcBef>
                          <a:spcPts val="0"/>
                        </a:spcBef>
                        <a:spcAft>
                          <a:spcPts val="0"/>
                        </a:spcAft>
                      </a:pPr>
                      <a:r>
                        <a:rPr lang="vi-VN" sz="1200" b="0" i="0" u="none" dirty="0">
                          <a:solidFill>
                            <a:schemeClr val="tx1"/>
                          </a:solidFill>
                          <a:latin typeface="+mn-lt"/>
                          <a:cs typeface="Arial" panose="020B0604020202020204" pitchFamily="34" charset="0"/>
                        </a:rPr>
                        <a:t>Kết quả giải quyết TTHC: SYT:</a:t>
                      </a:r>
                    </a:p>
                    <a:p>
                      <a:pPr marL="171450" indent="-171450" algn="just">
                        <a:lnSpc>
                          <a:spcPct val="100000"/>
                        </a:lnSpc>
                        <a:spcBef>
                          <a:spcPts val="0"/>
                        </a:spcBef>
                        <a:spcAft>
                          <a:spcPts val="0"/>
                        </a:spcAft>
                        <a:buFont typeface="Wingdings" panose="05000000000000000000" pitchFamily="2" charset="2"/>
                        <a:buChar char="ü"/>
                      </a:pPr>
                      <a:r>
                        <a:rPr lang="vi-VN" sz="1200" b="0" i="0" u="none" dirty="0">
                          <a:solidFill>
                            <a:schemeClr val="tx1"/>
                          </a:solidFill>
                          <a:latin typeface="+mn-lt"/>
                          <a:cs typeface="Arial" panose="020B0604020202020204" pitchFamily="34" charset="0"/>
                        </a:rPr>
                        <a:t>Công bố danh sách cơ sở kinh doanh có tổ chức kệ thuốc trên Trang TTĐT</a:t>
                      </a: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Kết quả giải quyết TTHC: CQCM về y tế thuộc UBNDT</a:t>
                      </a:r>
                    </a:p>
                    <a:p>
                      <a:pPr marL="171450" indent="-171450" algn="just">
                        <a:lnSpc>
                          <a:spcPct val="100000"/>
                        </a:lnSpc>
                        <a:spcBef>
                          <a:spcPts val="0"/>
                        </a:spcBef>
                        <a:spcAft>
                          <a:spcPts val="0"/>
                        </a:spcAft>
                        <a:buFont typeface="Wingdings" panose="05000000000000000000" pitchFamily="2" charset="2"/>
                        <a:buChar char="ü"/>
                      </a:pPr>
                      <a:r>
                        <a:rPr lang="vi-VN" sz="1200" b="0" i="0" kern="1200" dirty="0">
                          <a:solidFill>
                            <a:srgbClr val="FF0000"/>
                          </a:solidFill>
                          <a:effectLst/>
                          <a:latin typeface="+mn-lt"/>
                          <a:ea typeface="+mn-ea"/>
                          <a:cs typeface="+mn-cs"/>
                        </a:rPr>
                        <a:t>Ban hành Quyết định công bố cơ sở kinh doanh đủ điều kiện tổ chức kệ thuốc</a:t>
                      </a:r>
                    </a:p>
                    <a:p>
                      <a:pPr marL="171450" indent="-171450" algn="just">
                        <a:lnSpc>
                          <a:spcPct val="100000"/>
                        </a:lnSpc>
                        <a:spcBef>
                          <a:spcPts val="0"/>
                        </a:spcBef>
                        <a:spcAft>
                          <a:spcPts val="0"/>
                        </a:spcAft>
                        <a:buFont typeface="Wingdings" panose="05000000000000000000" pitchFamily="2" charset="2"/>
                        <a:buChar char="ü"/>
                      </a:pPr>
                      <a:r>
                        <a:rPr lang="vi-VN" sz="1200" b="0" i="0" kern="1200" dirty="0">
                          <a:solidFill>
                            <a:schemeClr val="dk1"/>
                          </a:solidFill>
                          <a:effectLst/>
                          <a:latin typeface="+mn-lt"/>
                          <a:ea typeface="+mn-ea"/>
                          <a:cs typeface="+mn-cs"/>
                        </a:rPr>
                        <a:t>Đăng tải danh sách trên Trang Thông tin điện tử.</a:t>
                      </a:r>
                      <a:endParaRPr lang="en-US" sz="1200" b="0" i="0" u="none"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Kết quả giải quyết TTHC: CQCM về y tế thuộc UBNDT</a:t>
                      </a:r>
                    </a:p>
                    <a:p>
                      <a:pPr marL="0" indent="0" algn="just">
                        <a:lnSpc>
                          <a:spcPct val="100000"/>
                        </a:lnSpc>
                        <a:spcBef>
                          <a:spcPts val="0"/>
                        </a:spcBef>
                        <a:spcAft>
                          <a:spcPts val="0"/>
                        </a:spcAft>
                        <a:buFontTx/>
                        <a:buNone/>
                      </a:pPr>
                      <a:r>
                        <a:rPr lang="vi-VN" sz="1200" b="0" i="0" kern="1200" dirty="0">
                          <a:solidFill>
                            <a:schemeClr val="dk1"/>
                          </a:solidFill>
                          <a:effectLst/>
                          <a:latin typeface="+mn-lt"/>
                          <a:ea typeface="+mn-ea"/>
                          <a:cs typeface="+mn-cs"/>
                        </a:rPr>
                        <a:t>- Ban hành Quyết định công bố cơ sở kinh doanh đủ điều kiện tổ chức kệ thuốc, </a:t>
                      </a:r>
                    </a:p>
                    <a:p>
                      <a:pPr marL="0" indent="0" algn="just">
                        <a:lnSpc>
                          <a:spcPct val="100000"/>
                        </a:lnSpc>
                        <a:spcBef>
                          <a:spcPts val="0"/>
                        </a:spcBef>
                        <a:spcAft>
                          <a:spcPts val="0"/>
                        </a:spcAft>
                        <a:buFontTx/>
                        <a:buNone/>
                      </a:pPr>
                      <a:r>
                        <a:rPr lang="vi-VN" sz="1200" b="0" i="0" kern="1200" dirty="0">
                          <a:solidFill>
                            <a:schemeClr val="dk1"/>
                          </a:solidFill>
                          <a:effectLst/>
                          <a:latin typeface="+mn-lt"/>
                          <a:ea typeface="+mn-ea"/>
                          <a:cs typeface="+mn-cs"/>
                        </a:rPr>
                        <a:t>- Đăng tải trên Trang Thông tin điện tử</a:t>
                      </a:r>
                      <a:endParaRPr lang="vi-VN" sz="1200" b="0" i="0" dirty="0">
                        <a:solidFill>
                          <a:srgbClr val="E85A6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9734640"/>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8ACB-8BAB-4B16-8216-0B48AB4B5FC9}" type="slidenum">
              <a:rPr kumimoji="0" lang="en-US" altLang="en-US" sz="1400" b="0" i="0" u="none" strike="noStrike" kern="1200" cap="none" spc="0" normalizeH="0" baseline="0" noProof="0" smtClean="0">
                <a:ln>
                  <a:noFill/>
                </a:ln>
                <a:solidFill>
                  <a:prstClr val="black"/>
                </a:solidFill>
                <a:effectLst/>
                <a:uLnTx/>
                <a:uFillTx/>
                <a:latin typeface="Rage Italic"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a:ln>
                <a:noFill/>
              </a:ln>
              <a:solidFill>
                <a:prstClr val="black"/>
              </a:solidFill>
              <a:effectLst/>
              <a:uLnTx/>
              <a:uFillTx/>
              <a:latin typeface="Rage Italic" pitchFamily="66" charset="0"/>
              <a:ea typeface="+mn-ea"/>
              <a:cs typeface="+mn-cs"/>
            </a:endParaRPr>
          </a:p>
        </p:txBody>
      </p:sp>
    </p:spTree>
    <p:extLst>
      <p:ext uri="{BB962C8B-B14F-4D97-AF65-F5344CB8AC3E}">
        <p14:creationId xmlns:p14="http://schemas.microsoft.com/office/powerpoint/2010/main" val="345313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4380</TotalTime>
  <Words>3750</Words>
  <Application>Microsoft Office PowerPoint</Application>
  <PresentationFormat>On-screen Show (4:3)</PresentationFormat>
  <Paragraphs>254</Paragraphs>
  <Slides>28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 Unicode MS</vt:lpstr>
      <vt:lpstr>Arial</vt:lpstr>
      <vt:lpstr>Calibri</vt:lpstr>
      <vt:lpstr>Calibri Light</vt:lpstr>
      <vt:lpstr>Cambria</vt:lpstr>
      <vt:lpstr>Franklin Gothic Book</vt:lpstr>
      <vt:lpstr>Lucida Sans Unicode</vt:lpstr>
      <vt:lpstr>Rage Italic</vt:lpstr>
      <vt:lpstr>Segoe UI Black</vt:lpstr>
      <vt:lpstr>Times New Roman</vt:lpstr>
      <vt:lpstr>Wingdings</vt:lpstr>
      <vt:lpstr>Office Theme</vt:lpstr>
      <vt:lpstr>PowerPoint Presentation</vt:lpstr>
      <vt:lpstr>CĂN CỨ PHÁP LÝ</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MỘT SỐ QUY ĐỊNH CÓ THAY ĐỔI</vt:lpstr>
      <vt:lpstr>      QUY ĐỊNH MỚI</vt:lpstr>
      <vt:lpstr>     1. CÁCH THỨC TTT</vt:lpstr>
      <vt:lpstr>      2. THỰC HIỆN CÁCH THỨC TTT (1)</vt:lpstr>
      <vt:lpstr>      2. THỰC HIỆN CÁCH THỨC TTT (2)</vt:lpstr>
      <vt:lpstr>        2. THỰC HIỆN CÁCH THỨC TTT (3)</vt:lpstr>
      <vt:lpstr>      3. HÌNH THỨC THÔNG TIN THUỐC (1)</vt:lpstr>
      <vt:lpstr>     3. HÌNH THỨC THÔNG TIN THUỐC (2)</vt:lpstr>
      <vt:lpstr>      3. HÌNH THỨC THÔNG TIN THUỐC (3)</vt:lpstr>
      <vt:lpstr>        4. THÔNG TIN, HÌNH ẢNH          KHÔNG ĐƯỢC SỬ DỤNG TRONG TTT (1)</vt:lpstr>
      <vt:lpstr>        4. THÔNG TIN, HÌNH ẢNH          KHÔNG ĐƯỢC SỬ DỤNG TRONG TTT (1)</vt:lpstr>
      <vt:lpstr>        4. THÔNG TIN, HÌNH ẢNH          KHÔNG ĐƯỢC SỬ DỤNG TRONG TTT (1)</vt:lpstr>
      <vt:lpstr>PowerPoint Presentation</vt:lpstr>
      <vt:lpstr>                  HIỆU LỰC THI HÀNH</vt:lpstr>
      <vt:lpstr>XIN TRÂN TRỌNG CẢM 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ĐIẺM MỚI TRONG Dự THẢO LUẬT Dược (SỬA ĐỔI)</dc:title>
  <dc:creator>Admin</dc:creator>
  <cp:lastModifiedBy>Hoang Thanh Mai</cp:lastModifiedBy>
  <cp:revision>629</cp:revision>
  <cp:lastPrinted>2023-05-11T07:46:55Z</cp:lastPrinted>
  <dcterms:created xsi:type="dcterms:W3CDTF">2016-05-04T15:32:22Z</dcterms:created>
  <dcterms:modified xsi:type="dcterms:W3CDTF">2025-07-29T01:21:12Z</dcterms:modified>
</cp:coreProperties>
</file>